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
      <p:font typeface="Roboto"/>
      <p:regular r:id="rId38"/>
      <p:bold r:id="rId39"/>
      <p:italic r:id="rId40"/>
      <p:boldItalic r:id="rId41"/>
    </p:embeddedFont>
    <p:embeddedFont>
      <p:font typeface="Montserrat"/>
      <p:regular r:id="rId42"/>
      <p:bold r:id="rId43"/>
      <p:italic r:id="rId44"/>
      <p:boldItalic r:id="rId45"/>
    </p:embeddedFont>
    <p:embeddedFont>
      <p:font typeface="Montserrat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Montserrat-regular.fntdata"/><Relationship Id="rId41" Type="http://schemas.openxmlformats.org/officeDocument/2006/relationships/font" Target="fonts/Roboto-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MontserratMedium-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Medium-italic.fntdata"/><Relationship Id="rId47" Type="http://schemas.openxmlformats.org/officeDocument/2006/relationships/font" Target="fonts/MontserratMedium-bold.fntdata"/><Relationship Id="rId49" Type="http://schemas.openxmlformats.org/officeDocument/2006/relationships/font" Target="fonts/Montserrat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ProximaNova-bold.fntdata"/><Relationship Id="rId34" Type="http://schemas.openxmlformats.org/officeDocument/2006/relationships/font" Target="fonts/ProximaNova-regular.fntdata"/><Relationship Id="rId37" Type="http://schemas.openxmlformats.org/officeDocument/2006/relationships/font" Target="fonts/ProximaNova-boldItalic.fntdata"/><Relationship Id="rId36" Type="http://schemas.openxmlformats.org/officeDocument/2006/relationships/font" Target="fonts/ProximaNova-italic.fntdata"/><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4a9f2542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4a9f2542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60523444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60523444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60523444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60523444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generic tensor networks, Bloqade, or your favorite method to estimate the (quantum and classical) annealing hardness parameters of the problem instances you found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60523444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60523444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sqrt(sqrt(40))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60523444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60523444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6052344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6052344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sqrt(sqrt(20))</a:t>
            </a:r>
            <a:endParaRPr/>
          </a:p>
          <a:p>
            <a:pPr indent="0" lvl="0" marL="0" rtl="0" algn="l">
              <a:spcBef>
                <a:spcPts val="0"/>
              </a:spcBef>
              <a:spcAft>
                <a:spcPts val="0"/>
              </a:spcAft>
              <a:buNone/>
            </a:pPr>
            <a:r>
              <a:rPr lang="en"/>
              <a:t>Harder problems classically -&gt; harder problems quantumly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60523444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60523444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60523444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60523444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605234445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605234445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60523444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60523444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60523444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60523444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60523444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60523444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60523444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60523444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605234445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605234445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605234445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605234445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641deb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b641deb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context of feature selection, each feature in a dataset can be thought of as a vertex in a graph. An edge between two vertices (features) could represent a redundancy or a strong correlation between those features. The objective of finding an MIS in this graph would be akin to selecting a subset of features that are as independent from each other as possible (i.e., not connected by edges). This "independence" minimizes redundancy and might help in building more generalized models.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64dba38d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64dba38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605234445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605234445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64dba38d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64dba38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In VLSI design, floorplanning is the task of arranging large-scale components on a chip. </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The goal is to optimize the layout for various objectives such as minimizing the total area of the chip, reducing the length of interconnects (which impacts the speed and power consumption), and avoiding thermal hotspots. </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The MIS problem can be applied to model component placement where each vertex in a graph represents a component, and edges represent constraints such as incompatibility or interference between components. </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An independent set in this graph could represent a set of components that can be placed together without violating these constraints, aiding in the identification of optimal placement strategies.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b641debce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b641debce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641deb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641deb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6052344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6052344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Discuss what it means to define a graph </a:t>
            </a:r>
            <a:r>
              <a:rPr lang="en"/>
              <a:t>us</a:t>
            </a:r>
            <a:r>
              <a:rPr lang="en"/>
              <a:t>ing unit disks</a:t>
            </a:r>
            <a:endParaRPr/>
          </a:p>
          <a:p>
            <a:pPr indent="-298450" lvl="0" marL="457200" rtl="0" algn="l">
              <a:spcBef>
                <a:spcPts val="0"/>
              </a:spcBef>
              <a:spcAft>
                <a:spcPts val="0"/>
              </a:spcAft>
              <a:buSzPts val="1100"/>
              <a:buChar char="-"/>
            </a:pPr>
            <a:r>
              <a:rPr lang="en"/>
              <a:t>Explain solution to the MIS problem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60523444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60523444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 a square lattice</a:t>
            </a:r>
            <a:endParaRPr/>
          </a:p>
          <a:p>
            <a:pPr indent="-298450" lvl="0" marL="457200" rtl="0" algn="l">
              <a:spcBef>
                <a:spcPts val="0"/>
              </a:spcBef>
              <a:spcAft>
                <a:spcPts val="0"/>
              </a:spcAft>
              <a:buSzPts val="1100"/>
              <a:buChar char="-"/>
            </a:pPr>
            <a:r>
              <a:rPr lang="en"/>
              <a:t>20% of nodes are dropped out</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605234445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605234445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641debce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641debce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641debc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641debc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generic tensor networks, Bloqade, or your favorite method to estimate the (quantum and classical) annealing hardness parameters of the problem instances you found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641debce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641debce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641debce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641debce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FFFF00"/>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4800"/>
              <a:buNone/>
              <a:defRPr sz="4800">
                <a:solidFill>
                  <a:srgbClr val="FFFFFF"/>
                </a:solidFill>
              </a:defRPr>
            </a:lvl2pPr>
            <a:lvl3pPr lvl="2">
              <a:spcBef>
                <a:spcPts val="0"/>
              </a:spcBef>
              <a:spcAft>
                <a:spcPts val="0"/>
              </a:spcAft>
              <a:buClr>
                <a:srgbClr val="FFFFFF"/>
              </a:buClr>
              <a:buSzPts val="4800"/>
              <a:buNone/>
              <a:defRPr sz="4800">
                <a:solidFill>
                  <a:srgbClr val="FFFFFF"/>
                </a:solidFill>
              </a:defRPr>
            </a:lvl3pPr>
            <a:lvl4pPr lvl="3">
              <a:spcBef>
                <a:spcPts val="0"/>
              </a:spcBef>
              <a:spcAft>
                <a:spcPts val="0"/>
              </a:spcAft>
              <a:buClr>
                <a:srgbClr val="FFFFFF"/>
              </a:buClr>
              <a:buSzPts val="4800"/>
              <a:buNone/>
              <a:defRPr sz="4800">
                <a:solidFill>
                  <a:srgbClr val="FFFFFF"/>
                </a:solidFill>
              </a:defRPr>
            </a:lvl4pPr>
            <a:lvl5pPr lvl="4">
              <a:spcBef>
                <a:spcPts val="0"/>
              </a:spcBef>
              <a:spcAft>
                <a:spcPts val="0"/>
              </a:spcAft>
              <a:buClr>
                <a:srgbClr val="FFFFFF"/>
              </a:buClr>
              <a:buSzPts val="4800"/>
              <a:buNone/>
              <a:defRPr sz="4800">
                <a:solidFill>
                  <a:srgbClr val="FFFFFF"/>
                </a:solidFill>
              </a:defRPr>
            </a:lvl5pPr>
            <a:lvl6pPr lvl="5">
              <a:spcBef>
                <a:spcPts val="0"/>
              </a:spcBef>
              <a:spcAft>
                <a:spcPts val="0"/>
              </a:spcAft>
              <a:buClr>
                <a:srgbClr val="FFFFFF"/>
              </a:buClr>
              <a:buSzPts val="4800"/>
              <a:buNone/>
              <a:defRPr sz="4800">
                <a:solidFill>
                  <a:srgbClr val="FFFFFF"/>
                </a:solidFill>
              </a:defRPr>
            </a:lvl6pPr>
            <a:lvl7pPr lvl="6">
              <a:spcBef>
                <a:spcPts val="0"/>
              </a:spcBef>
              <a:spcAft>
                <a:spcPts val="0"/>
              </a:spcAft>
              <a:buClr>
                <a:srgbClr val="FFFFFF"/>
              </a:buClr>
              <a:buSzPts val="4800"/>
              <a:buNone/>
              <a:defRPr sz="4800">
                <a:solidFill>
                  <a:srgbClr val="FFFFFF"/>
                </a:solidFill>
              </a:defRPr>
            </a:lvl7pPr>
            <a:lvl8pPr lvl="7">
              <a:spcBef>
                <a:spcPts val="0"/>
              </a:spcBef>
              <a:spcAft>
                <a:spcPts val="0"/>
              </a:spcAft>
              <a:buClr>
                <a:srgbClr val="FFFFFF"/>
              </a:buClr>
              <a:buSzPts val="4800"/>
              <a:buNone/>
              <a:defRPr sz="4800">
                <a:solidFill>
                  <a:srgbClr val="FFFFFF"/>
                </a:solidFill>
              </a:defRPr>
            </a:lvl8pPr>
            <a:lvl9pPr lvl="8">
              <a:spcBef>
                <a:spcPts val="0"/>
              </a:spcBef>
              <a:spcAft>
                <a:spcPts val="0"/>
              </a:spcAft>
              <a:buClr>
                <a:srgbClr val="FFFFFF"/>
              </a:buClr>
              <a:buSzPts val="4800"/>
              <a:buNone/>
              <a:defRPr sz="4800">
                <a:solidFill>
                  <a:srgbClr val="FFFFFF"/>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FFFFFF"/>
              </a:buClr>
              <a:buSzPts val="2400"/>
              <a:buNone/>
              <a:defRPr sz="2400">
                <a:solidFill>
                  <a:srgbClr val="FFFFFF"/>
                </a:solidFill>
              </a:defRPr>
            </a:lvl1pPr>
            <a:lvl2pPr lvl="1">
              <a:lnSpc>
                <a:spcPct val="100000"/>
              </a:lnSpc>
              <a:spcBef>
                <a:spcPts val="0"/>
              </a:spcBef>
              <a:spcAft>
                <a:spcPts val="0"/>
              </a:spcAft>
              <a:buClr>
                <a:srgbClr val="FFFFFF"/>
              </a:buClr>
              <a:buSzPts val="2400"/>
              <a:buNone/>
              <a:defRPr sz="2400">
                <a:solidFill>
                  <a:srgbClr val="FFFFFF"/>
                </a:solidFill>
              </a:defRPr>
            </a:lvl2pPr>
            <a:lvl3pPr lvl="2">
              <a:lnSpc>
                <a:spcPct val="100000"/>
              </a:lnSpc>
              <a:spcBef>
                <a:spcPts val="0"/>
              </a:spcBef>
              <a:spcAft>
                <a:spcPts val="0"/>
              </a:spcAft>
              <a:buClr>
                <a:srgbClr val="FFFFFF"/>
              </a:buClr>
              <a:buSzPts val="2400"/>
              <a:buNone/>
              <a:defRPr sz="2400">
                <a:solidFill>
                  <a:srgbClr val="FFFFFF"/>
                </a:solidFill>
              </a:defRPr>
            </a:lvl3pPr>
            <a:lvl4pPr lvl="3">
              <a:lnSpc>
                <a:spcPct val="100000"/>
              </a:lnSpc>
              <a:spcBef>
                <a:spcPts val="0"/>
              </a:spcBef>
              <a:spcAft>
                <a:spcPts val="0"/>
              </a:spcAft>
              <a:buClr>
                <a:srgbClr val="FFFFFF"/>
              </a:buClr>
              <a:buSzPts val="2400"/>
              <a:buNone/>
              <a:defRPr sz="2400">
                <a:solidFill>
                  <a:srgbClr val="FFFFFF"/>
                </a:solidFill>
              </a:defRPr>
            </a:lvl4pPr>
            <a:lvl5pPr lvl="4">
              <a:lnSpc>
                <a:spcPct val="100000"/>
              </a:lnSpc>
              <a:spcBef>
                <a:spcPts val="0"/>
              </a:spcBef>
              <a:spcAft>
                <a:spcPts val="0"/>
              </a:spcAft>
              <a:buClr>
                <a:srgbClr val="FFFFFF"/>
              </a:buClr>
              <a:buSzPts val="2400"/>
              <a:buNone/>
              <a:defRPr sz="2400">
                <a:solidFill>
                  <a:srgbClr val="FFFFFF"/>
                </a:solidFill>
              </a:defRPr>
            </a:lvl5pPr>
            <a:lvl6pPr lvl="5">
              <a:lnSpc>
                <a:spcPct val="100000"/>
              </a:lnSpc>
              <a:spcBef>
                <a:spcPts val="0"/>
              </a:spcBef>
              <a:spcAft>
                <a:spcPts val="0"/>
              </a:spcAft>
              <a:buClr>
                <a:srgbClr val="FFFFFF"/>
              </a:buClr>
              <a:buSzPts val="2400"/>
              <a:buNone/>
              <a:defRPr sz="2400">
                <a:solidFill>
                  <a:srgbClr val="FFFFFF"/>
                </a:solidFill>
              </a:defRPr>
            </a:lvl6pPr>
            <a:lvl7pPr lvl="6">
              <a:lnSpc>
                <a:spcPct val="100000"/>
              </a:lnSpc>
              <a:spcBef>
                <a:spcPts val="0"/>
              </a:spcBef>
              <a:spcAft>
                <a:spcPts val="0"/>
              </a:spcAft>
              <a:buClr>
                <a:srgbClr val="FFFFFF"/>
              </a:buClr>
              <a:buSzPts val="2400"/>
              <a:buNone/>
              <a:defRPr sz="2400">
                <a:solidFill>
                  <a:srgbClr val="FFFFFF"/>
                </a:solidFill>
              </a:defRPr>
            </a:lvl7pPr>
            <a:lvl8pPr lvl="7">
              <a:lnSpc>
                <a:spcPct val="100000"/>
              </a:lnSpc>
              <a:spcBef>
                <a:spcPts val="0"/>
              </a:spcBef>
              <a:spcAft>
                <a:spcPts val="0"/>
              </a:spcAft>
              <a:buClr>
                <a:srgbClr val="FFFFFF"/>
              </a:buClr>
              <a:buSzPts val="2400"/>
              <a:buNone/>
              <a:defRPr sz="2400">
                <a:solidFill>
                  <a:srgbClr val="FFFFFF"/>
                </a:solidFill>
              </a:defRPr>
            </a:lvl8pPr>
            <a:lvl9pPr lvl="8">
              <a:lnSpc>
                <a:spcPct val="100000"/>
              </a:lnSpc>
              <a:spcBef>
                <a:spcPts val="0"/>
              </a:spcBef>
              <a:spcAft>
                <a:spcPts val="0"/>
              </a:spcAft>
              <a:buClr>
                <a:srgbClr val="FFFFFF"/>
              </a:buClr>
              <a:buSzPts val="2400"/>
              <a:buNone/>
              <a:defRPr sz="2400">
                <a:solidFill>
                  <a:srgbClr val="FFFFFF"/>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2"/>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4000"/>
              <a:buNone/>
              <a:defRPr b="1" sz="14000">
                <a:solidFill>
                  <a:schemeClr val="dk1"/>
                </a:solidFill>
              </a:defRPr>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3" name="Google Shape;53;p12"/>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0000"/>
        </a:solidFill>
      </p:bgPr>
    </p:bg>
    <p:spTree>
      <p:nvGrpSpPr>
        <p:cNvPr id="16" name="Shape 16"/>
        <p:cNvGrpSpPr/>
        <p:nvPr/>
      </p:nvGrpSpPr>
      <p:grpSpPr>
        <a:xfrm>
          <a:off x="0" y="0"/>
          <a:ext cx="0" cy="0"/>
          <a:chOff x="0" y="0"/>
          <a:chExt cx="0" cy="0"/>
        </a:xfrm>
      </p:grpSpPr>
      <p:cxnSp>
        <p:nvCxnSpPr>
          <p:cNvPr id="17" name="Google Shape;17;p4"/>
          <p:cNvCxnSpPr/>
          <p:nvPr/>
        </p:nvCxnSpPr>
        <p:spPr>
          <a:xfrm>
            <a:off x="0" y="2998150"/>
            <a:ext cx="9144000" cy="0"/>
          </a:xfrm>
          <a:prstGeom prst="straightConnector1">
            <a:avLst/>
          </a:prstGeom>
          <a:noFill/>
          <a:ln cap="flat" cmpd="sng" w="19050">
            <a:solidFill>
              <a:srgbClr val="FFFF00"/>
            </a:solidFill>
            <a:prstDash val="solid"/>
            <a:round/>
            <a:headEnd len="sm" w="sm" type="none"/>
            <a:tailEnd len="sm" w="sm" type="none"/>
          </a:ln>
        </p:spPr>
      </p:cxnSp>
      <p:sp>
        <p:nvSpPr>
          <p:cNvPr id="18" name="Google Shape;18;p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5"/>
          <p:cNvSpPr/>
          <p:nvPr/>
        </p:nvSpPr>
        <p:spPr>
          <a:xfrm>
            <a:off x="0" y="5045700"/>
            <a:ext cx="9144000" cy="97800"/>
          </a:xfrm>
          <a:prstGeom prst="rect">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Clr>
                <a:srgbClr val="000000"/>
              </a:buClr>
              <a:buSzPts val="2800"/>
              <a:buNone/>
              <a:defRPr>
                <a:solidFill>
                  <a:srgbClr val="000000"/>
                </a:solidFill>
              </a:defRPr>
            </a:lvl2pPr>
            <a:lvl3pPr lvl="2">
              <a:spcBef>
                <a:spcPts val="0"/>
              </a:spcBef>
              <a:spcAft>
                <a:spcPts val="0"/>
              </a:spcAft>
              <a:buClr>
                <a:srgbClr val="000000"/>
              </a:buClr>
              <a:buSzPts val="2800"/>
              <a:buNone/>
              <a:defRPr>
                <a:solidFill>
                  <a:srgbClr val="000000"/>
                </a:solidFill>
              </a:defRPr>
            </a:lvl3pPr>
            <a:lvl4pPr lvl="3">
              <a:spcBef>
                <a:spcPts val="0"/>
              </a:spcBef>
              <a:spcAft>
                <a:spcPts val="0"/>
              </a:spcAft>
              <a:buClr>
                <a:srgbClr val="000000"/>
              </a:buClr>
              <a:buSzPts val="2800"/>
              <a:buNone/>
              <a:defRPr>
                <a:solidFill>
                  <a:srgbClr val="000000"/>
                </a:solidFill>
              </a:defRPr>
            </a:lvl4pPr>
            <a:lvl5pPr lvl="4">
              <a:spcBef>
                <a:spcPts val="0"/>
              </a:spcBef>
              <a:spcAft>
                <a:spcPts val="0"/>
              </a:spcAft>
              <a:buClr>
                <a:srgbClr val="000000"/>
              </a:buClr>
              <a:buSzPts val="2800"/>
              <a:buNone/>
              <a:defRPr>
                <a:solidFill>
                  <a:srgbClr val="000000"/>
                </a:solidFill>
              </a:defRPr>
            </a:lvl5pPr>
            <a:lvl6pPr lvl="5">
              <a:spcBef>
                <a:spcPts val="0"/>
              </a:spcBef>
              <a:spcAft>
                <a:spcPts val="0"/>
              </a:spcAft>
              <a:buClr>
                <a:srgbClr val="000000"/>
              </a:buClr>
              <a:buSzPts val="2800"/>
              <a:buNone/>
              <a:defRPr>
                <a:solidFill>
                  <a:srgbClr val="000000"/>
                </a:solidFill>
              </a:defRPr>
            </a:lvl6pPr>
            <a:lvl7pPr lvl="6">
              <a:spcBef>
                <a:spcPts val="0"/>
              </a:spcBef>
              <a:spcAft>
                <a:spcPts val="0"/>
              </a:spcAft>
              <a:buClr>
                <a:srgbClr val="000000"/>
              </a:buClr>
              <a:buSzPts val="2800"/>
              <a:buNone/>
              <a:defRPr>
                <a:solidFill>
                  <a:srgbClr val="000000"/>
                </a:solidFill>
              </a:defRPr>
            </a:lvl7pPr>
            <a:lvl8pPr lvl="7">
              <a:spcBef>
                <a:spcPts val="0"/>
              </a:spcBef>
              <a:spcAft>
                <a:spcPts val="0"/>
              </a:spcAft>
              <a:buClr>
                <a:srgbClr val="000000"/>
              </a:buClr>
              <a:buSzPts val="2800"/>
              <a:buNone/>
              <a:defRPr>
                <a:solidFill>
                  <a:srgbClr val="000000"/>
                </a:solidFill>
              </a:defRPr>
            </a:lvl8pPr>
            <a:lvl9pPr lvl="8">
              <a:spcBef>
                <a:spcPts val="0"/>
              </a:spcBef>
              <a:spcAft>
                <a:spcPts val="0"/>
              </a:spcAft>
              <a:buClr>
                <a:srgbClr val="000000"/>
              </a:buClr>
              <a:buSzPts val="2800"/>
              <a:buNone/>
              <a:defRPr>
                <a:solidFill>
                  <a:srgbClr val="000000"/>
                </a:solidFill>
              </a:defRPr>
            </a:lvl9pPr>
          </a:lstStyle>
          <a:p/>
        </p:txBody>
      </p:sp>
      <p:sp>
        <p:nvSpPr>
          <p:cNvPr id="23" name="Google Shape;23;p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rgbClr val="000000"/>
              </a:buClr>
              <a:buSzPts val="1800"/>
              <a:buChar char="●"/>
              <a:defRPr>
                <a:solidFill>
                  <a:srgbClr val="000000"/>
                </a:solidFill>
              </a:defRPr>
            </a:lvl1pPr>
            <a:lvl2pPr indent="-317500" lvl="1" marL="914400">
              <a:spcBef>
                <a:spcPts val="0"/>
              </a:spcBef>
              <a:spcAft>
                <a:spcPts val="0"/>
              </a:spcAft>
              <a:buClr>
                <a:srgbClr val="000000"/>
              </a:buClr>
              <a:buSzPts val="1400"/>
              <a:buChar char="○"/>
              <a:defRPr>
                <a:solidFill>
                  <a:srgbClr val="000000"/>
                </a:solidFill>
              </a:defRPr>
            </a:lvl2pPr>
            <a:lvl3pPr indent="-317500" lvl="2" marL="1371600">
              <a:spcBef>
                <a:spcPts val="0"/>
              </a:spcBef>
              <a:spcAft>
                <a:spcPts val="0"/>
              </a:spcAft>
              <a:buClr>
                <a:srgbClr val="000000"/>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17500" lvl="4" marL="2286000">
              <a:spcBef>
                <a:spcPts val="0"/>
              </a:spcBef>
              <a:spcAft>
                <a:spcPts val="0"/>
              </a:spcAft>
              <a:buClr>
                <a:srgbClr val="000000"/>
              </a:buClr>
              <a:buSzPts val="1400"/>
              <a:buChar char="○"/>
              <a:defRPr>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dk1"/>
              </a:buClr>
              <a:buSzPts val="2400"/>
              <a:buNone/>
              <a:defRPr sz="2400">
                <a:solidFill>
                  <a:schemeClr val="dk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1"/>
              </a:buClr>
              <a:buSzPts val="4800"/>
              <a:buNone/>
              <a:defRPr sz="48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10"/>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10"/>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3" name="Google Shape;43;p10"/>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 name="Google Shape;44;p1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SzPts val="2800"/>
              <a:buFont typeface="Proxima Nova"/>
              <a:buNone/>
              <a:defRPr sz="2800">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queracomputing.github.io/Bloqade.jl/dev/tutorials/5.MIS/mai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272700" y="247350"/>
            <a:ext cx="8598600" cy="46488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62" name="Google Shape;62;p14"/>
          <p:cNvPicPr preferRelativeResize="0"/>
          <p:nvPr/>
        </p:nvPicPr>
        <p:blipFill>
          <a:blip r:embed="rId3">
            <a:alphaModFix/>
          </a:blip>
          <a:stretch>
            <a:fillRect/>
          </a:stretch>
        </p:blipFill>
        <p:spPr>
          <a:xfrm>
            <a:off x="3504126" y="3583375"/>
            <a:ext cx="2135752" cy="845749"/>
          </a:xfrm>
          <a:prstGeom prst="rect">
            <a:avLst/>
          </a:prstGeom>
          <a:noFill/>
          <a:ln>
            <a:noFill/>
          </a:ln>
        </p:spPr>
      </p:pic>
      <p:cxnSp>
        <p:nvCxnSpPr>
          <p:cNvPr id="63" name="Google Shape;63;p14"/>
          <p:cNvCxnSpPr/>
          <p:nvPr/>
        </p:nvCxnSpPr>
        <p:spPr>
          <a:xfrm>
            <a:off x="2696363" y="2307700"/>
            <a:ext cx="3741600" cy="0"/>
          </a:xfrm>
          <a:prstGeom prst="straightConnector1">
            <a:avLst/>
          </a:prstGeom>
          <a:noFill/>
          <a:ln cap="flat" cmpd="sng" w="38100">
            <a:solidFill>
              <a:schemeClr val="dk2"/>
            </a:solidFill>
            <a:prstDash val="solid"/>
            <a:round/>
            <a:headEnd len="med" w="med" type="none"/>
            <a:tailEnd len="med" w="med" type="none"/>
          </a:ln>
        </p:spPr>
      </p:cxnSp>
      <p:sp>
        <p:nvSpPr>
          <p:cNvPr id="64" name="Google Shape;64;p14"/>
          <p:cNvSpPr txBox="1"/>
          <p:nvPr/>
        </p:nvSpPr>
        <p:spPr>
          <a:xfrm>
            <a:off x="1256200" y="870450"/>
            <a:ext cx="7032900" cy="15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lt1"/>
                </a:solidFill>
                <a:latin typeface="Montserrat"/>
                <a:ea typeface="Montserrat"/>
                <a:cs typeface="Montserrat"/>
                <a:sym typeface="Montserrat"/>
              </a:rPr>
              <a:t>On Solving MIS with Rydberg Atom Array</a:t>
            </a:r>
            <a:endParaRPr b="1" sz="4000">
              <a:solidFill>
                <a:schemeClr val="lt1"/>
              </a:solidFill>
              <a:latin typeface="Montserrat"/>
              <a:ea typeface="Montserrat"/>
              <a:cs typeface="Montserrat"/>
              <a:sym typeface="Montserrat"/>
            </a:endParaRPr>
          </a:p>
        </p:txBody>
      </p:sp>
      <p:sp>
        <p:nvSpPr>
          <p:cNvPr id="65" name="Google Shape;65;p14"/>
          <p:cNvSpPr txBox="1"/>
          <p:nvPr/>
        </p:nvSpPr>
        <p:spPr>
          <a:xfrm>
            <a:off x="2585963" y="2393988"/>
            <a:ext cx="3962400" cy="50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Proxima Nova"/>
                <a:ea typeface="Proxima Nova"/>
                <a:cs typeface="Proxima Nova"/>
                <a:sym typeface="Proxima Nova"/>
              </a:rPr>
              <a:t>G. Heller, P. Mathur, J. McCarran, K. Pingle, &amp; P. Putalapattu</a:t>
            </a:r>
            <a:endParaRPr sz="1600">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Programming and Experiments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p:nvPr/>
        </p:nvSpPr>
        <p:spPr>
          <a:xfrm>
            <a:off x="5471175" y="1017725"/>
            <a:ext cx="2592600" cy="34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Hardest Problems (Classically)</a:t>
            </a:r>
            <a:endParaRPr/>
          </a:p>
        </p:txBody>
      </p:sp>
      <p:pic>
        <p:nvPicPr>
          <p:cNvPr id="144" name="Google Shape;144;p24"/>
          <p:cNvPicPr preferRelativeResize="0"/>
          <p:nvPr/>
        </p:nvPicPr>
        <p:blipFill>
          <a:blip r:embed="rId3">
            <a:alphaModFix/>
          </a:blip>
          <a:stretch>
            <a:fillRect/>
          </a:stretch>
        </p:blipFill>
        <p:spPr>
          <a:xfrm>
            <a:off x="267700" y="1346413"/>
            <a:ext cx="4215501" cy="3161638"/>
          </a:xfrm>
          <a:prstGeom prst="rect">
            <a:avLst/>
          </a:prstGeom>
          <a:noFill/>
          <a:ln>
            <a:noFill/>
          </a:ln>
        </p:spPr>
      </p:pic>
      <p:pic>
        <p:nvPicPr>
          <p:cNvPr id="145" name="Google Shape;145;p24"/>
          <p:cNvPicPr preferRelativeResize="0"/>
          <p:nvPr/>
        </p:nvPicPr>
        <p:blipFill>
          <a:blip r:embed="rId4">
            <a:alphaModFix/>
          </a:blip>
          <a:stretch>
            <a:fillRect/>
          </a:stretch>
        </p:blipFill>
        <p:spPr>
          <a:xfrm>
            <a:off x="4660800" y="1346414"/>
            <a:ext cx="4215501" cy="3161626"/>
          </a:xfrm>
          <a:prstGeom prst="rect">
            <a:avLst/>
          </a:prstGeom>
          <a:noFill/>
          <a:ln>
            <a:noFill/>
          </a:ln>
        </p:spPr>
      </p:pic>
      <p:pic>
        <p:nvPicPr>
          <p:cNvPr id="146" name="Google Shape;146;p24"/>
          <p:cNvPicPr preferRelativeResize="0"/>
          <p:nvPr/>
        </p:nvPicPr>
        <p:blipFill>
          <a:blip r:embed="rId5">
            <a:alphaModFix/>
          </a:blip>
          <a:stretch>
            <a:fillRect/>
          </a:stretch>
        </p:blipFill>
        <p:spPr>
          <a:xfrm>
            <a:off x="5472275" y="264013"/>
            <a:ext cx="2592549" cy="934725"/>
          </a:xfrm>
          <a:prstGeom prst="rect">
            <a:avLst/>
          </a:prstGeom>
          <a:noFill/>
          <a:ln>
            <a:noFill/>
          </a:ln>
        </p:spPr>
      </p:pic>
      <p:sp>
        <p:nvSpPr>
          <p:cNvPr id="147" name="Google Shape;147;p24"/>
          <p:cNvSpPr txBox="1"/>
          <p:nvPr/>
        </p:nvSpPr>
        <p:spPr>
          <a:xfrm>
            <a:off x="5711025" y="975575"/>
            <a:ext cx="21129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Andrist et al. 2023</a:t>
            </a:r>
            <a:endParaRPr sz="1600">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Easy Nelder Mead (4x4, Rb/a = 2.51)</a:t>
            </a:r>
            <a:endParaRPr/>
          </a:p>
        </p:txBody>
      </p:sp>
      <p:pic>
        <p:nvPicPr>
          <p:cNvPr id="153" name="Google Shape;153;p25"/>
          <p:cNvPicPr preferRelativeResize="0"/>
          <p:nvPr/>
        </p:nvPicPr>
        <p:blipFill>
          <a:blip r:embed="rId3">
            <a:alphaModFix/>
          </a:blip>
          <a:stretch>
            <a:fillRect/>
          </a:stretch>
        </p:blipFill>
        <p:spPr>
          <a:xfrm>
            <a:off x="152400" y="1170125"/>
            <a:ext cx="5215216" cy="3820975"/>
          </a:xfrm>
          <a:prstGeom prst="rect">
            <a:avLst/>
          </a:prstGeom>
          <a:noFill/>
          <a:ln>
            <a:noFill/>
          </a:ln>
        </p:spPr>
      </p:pic>
      <p:pic>
        <p:nvPicPr>
          <p:cNvPr id="154" name="Google Shape;154;p25"/>
          <p:cNvPicPr preferRelativeResize="0"/>
          <p:nvPr/>
        </p:nvPicPr>
        <p:blipFill>
          <a:blip r:embed="rId4">
            <a:alphaModFix/>
          </a:blip>
          <a:stretch>
            <a:fillRect/>
          </a:stretch>
        </p:blipFill>
        <p:spPr>
          <a:xfrm>
            <a:off x="5520016" y="1170125"/>
            <a:ext cx="3471583" cy="31827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142825" y="1340163"/>
            <a:ext cx="2904976" cy="2463175"/>
          </a:xfrm>
          <a:prstGeom prst="rect">
            <a:avLst/>
          </a:prstGeom>
          <a:noFill/>
          <a:ln>
            <a:noFill/>
          </a:ln>
        </p:spPr>
      </p:pic>
      <p:pic>
        <p:nvPicPr>
          <p:cNvPr id="160" name="Google Shape;160;p26"/>
          <p:cNvPicPr preferRelativeResize="0"/>
          <p:nvPr/>
        </p:nvPicPr>
        <p:blipFill>
          <a:blip r:embed="rId4">
            <a:alphaModFix/>
          </a:blip>
          <a:stretch>
            <a:fillRect/>
          </a:stretch>
        </p:blipFill>
        <p:spPr>
          <a:xfrm>
            <a:off x="6096225" y="1339725"/>
            <a:ext cx="2904975" cy="2464086"/>
          </a:xfrm>
          <a:prstGeom prst="rect">
            <a:avLst/>
          </a:prstGeom>
          <a:noFill/>
          <a:ln>
            <a:noFill/>
          </a:ln>
        </p:spPr>
      </p:pic>
      <p:pic>
        <p:nvPicPr>
          <p:cNvPr id="161" name="Google Shape;161;p26"/>
          <p:cNvPicPr preferRelativeResize="0"/>
          <p:nvPr/>
        </p:nvPicPr>
        <p:blipFill>
          <a:blip r:embed="rId5">
            <a:alphaModFix/>
          </a:blip>
          <a:stretch>
            <a:fillRect/>
          </a:stretch>
        </p:blipFill>
        <p:spPr>
          <a:xfrm>
            <a:off x="3161988" y="1379112"/>
            <a:ext cx="2820025" cy="238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 Nelder Mead (4x4, Rb/a = 2.11)</a:t>
            </a:r>
            <a:endParaRPr/>
          </a:p>
        </p:txBody>
      </p:sp>
      <p:pic>
        <p:nvPicPr>
          <p:cNvPr id="167" name="Google Shape;167;p27"/>
          <p:cNvPicPr preferRelativeResize="0"/>
          <p:nvPr/>
        </p:nvPicPr>
        <p:blipFill>
          <a:blip r:embed="rId3">
            <a:alphaModFix/>
          </a:blip>
          <a:stretch>
            <a:fillRect/>
          </a:stretch>
        </p:blipFill>
        <p:spPr>
          <a:xfrm>
            <a:off x="152400" y="1170125"/>
            <a:ext cx="4257833" cy="3820974"/>
          </a:xfrm>
          <a:prstGeom prst="rect">
            <a:avLst/>
          </a:prstGeom>
          <a:noFill/>
          <a:ln>
            <a:noFill/>
          </a:ln>
        </p:spPr>
      </p:pic>
      <p:pic>
        <p:nvPicPr>
          <p:cNvPr id="168" name="Google Shape;168;p27"/>
          <p:cNvPicPr preferRelativeResize="0"/>
          <p:nvPr/>
        </p:nvPicPr>
        <p:blipFill>
          <a:blip r:embed="rId4">
            <a:alphaModFix/>
          </a:blip>
          <a:stretch>
            <a:fillRect/>
          </a:stretch>
        </p:blipFill>
        <p:spPr>
          <a:xfrm>
            <a:off x="4562633" y="1170125"/>
            <a:ext cx="4428967" cy="37239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 Nelder Mead with Limitations</a:t>
            </a:r>
            <a:endParaRPr/>
          </a:p>
        </p:txBody>
      </p:sp>
      <p:pic>
        <p:nvPicPr>
          <p:cNvPr id="174" name="Google Shape;174;p28"/>
          <p:cNvPicPr preferRelativeResize="0"/>
          <p:nvPr/>
        </p:nvPicPr>
        <p:blipFill>
          <a:blip r:embed="rId3">
            <a:alphaModFix/>
          </a:blip>
          <a:stretch>
            <a:fillRect/>
          </a:stretch>
        </p:blipFill>
        <p:spPr>
          <a:xfrm>
            <a:off x="363125" y="1373275"/>
            <a:ext cx="4054350" cy="3087600"/>
          </a:xfrm>
          <a:prstGeom prst="rect">
            <a:avLst/>
          </a:prstGeom>
          <a:noFill/>
          <a:ln>
            <a:noFill/>
          </a:ln>
        </p:spPr>
      </p:pic>
      <p:pic>
        <p:nvPicPr>
          <p:cNvPr id="175" name="Google Shape;175;p28"/>
          <p:cNvPicPr preferRelativeResize="0"/>
          <p:nvPr/>
        </p:nvPicPr>
        <p:blipFill>
          <a:blip r:embed="rId4">
            <a:alphaModFix/>
          </a:blip>
          <a:stretch>
            <a:fillRect/>
          </a:stretch>
        </p:blipFill>
        <p:spPr>
          <a:xfrm>
            <a:off x="4919866" y="1170125"/>
            <a:ext cx="3669434" cy="32907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2271713" y="609600"/>
            <a:ext cx="4600575" cy="392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Function: Rydberg Density Sum</a:t>
            </a:r>
            <a:endParaRPr/>
          </a:p>
        </p:txBody>
      </p:sp>
      <p:sp>
        <p:nvSpPr>
          <p:cNvPr id="186" name="Google Shape;186;p30"/>
          <p:cNvSpPr txBox="1"/>
          <p:nvPr/>
        </p:nvSpPr>
        <p:spPr>
          <a:xfrm>
            <a:off x="4142400" y="2384950"/>
            <a:ext cx="859200" cy="9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chemeClr val="dk2"/>
                </a:solidFill>
                <a:latin typeface="Proxima Nova"/>
                <a:ea typeface="Proxima Nova"/>
                <a:cs typeface="Proxima Nova"/>
                <a:sym typeface="Proxima Nova"/>
              </a:rPr>
              <a:t>=</a:t>
            </a:r>
            <a:endParaRPr sz="7200">
              <a:solidFill>
                <a:schemeClr val="dk2"/>
              </a:solidFill>
              <a:latin typeface="Proxima Nova"/>
              <a:ea typeface="Proxima Nova"/>
              <a:cs typeface="Proxima Nova"/>
              <a:sym typeface="Proxima Nova"/>
            </a:endParaRPr>
          </a:p>
        </p:txBody>
      </p:sp>
      <p:sp>
        <p:nvSpPr>
          <p:cNvPr id="187" name="Google Shape;187;p30"/>
          <p:cNvSpPr txBox="1"/>
          <p:nvPr/>
        </p:nvSpPr>
        <p:spPr>
          <a:xfrm>
            <a:off x="942150" y="3416575"/>
            <a:ext cx="7133400" cy="115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Proxima Nova"/>
                <a:ea typeface="Proxima Nova"/>
                <a:cs typeface="Proxima Nova"/>
                <a:sym typeface="Proxima Nova"/>
              </a:rPr>
              <a:t>Weighted average number of Rydberg atoms in eigenstates corresponding to IS configurations.</a:t>
            </a:r>
            <a:endParaRPr sz="1800">
              <a:solidFill>
                <a:schemeClr val="lt1"/>
              </a:solidFill>
              <a:latin typeface="Proxima Nova"/>
              <a:ea typeface="Proxima Nova"/>
              <a:cs typeface="Proxima Nova"/>
              <a:sym typeface="Proxima Nova"/>
            </a:endParaRPr>
          </a:p>
        </p:txBody>
      </p:sp>
      <p:pic>
        <p:nvPicPr>
          <p:cNvPr id="188" name="Google Shape;188;p30"/>
          <p:cNvPicPr preferRelativeResize="0"/>
          <p:nvPr/>
        </p:nvPicPr>
        <p:blipFill>
          <a:blip r:embed="rId3">
            <a:alphaModFix/>
          </a:blip>
          <a:stretch>
            <a:fillRect/>
          </a:stretch>
        </p:blipFill>
        <p:spPr>
          <a:xfrm>
            <a:off x="1508475" y="1238250"/>
            <a:ext cx="6000750" cy="133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 Search Results</a:t>
            </a:r>
            <a:endParaRPr/>
          </a:p>
        </p:txBody>
      </p:sp>
      <p:sp>
        <p:nvSpPr>
          <p:cNvPr id="194" name="Google Shape;194;p31"/>
          <p:cNvSpPr txBox="1"/>
          <p:nvPr/>
        </p:nvSpPr>
        <p:spPr>
          <a:xfrm>
            <a:off x="556263" y="1416475"/>
            <a:ext cx="3665100" cy="26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u="sng">
                <a:solidFill>
                  <a:schemeClr val="lt1"/>
                </a:solidFill>
                <a:latin typeface="Proxima Nova"/>
                <a:ea typeface="Proxima Nova"/>
                <a:cs typeface="Proxima Nova"/>
                <a:sym typeface="Proxima Nova"/>
              </a:rPr>
              <a:t>Unrestricted</a:t>
            </a:r>
            <a:endParaRPr sz="2100" u="sng">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Searched</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Ω from 3*</a:t>
            </a:r>
            <a:r>
              <a:rPr lang="en" sz="2100">
                <a:solidFill>
                  <a:schemeClr val="lt1"/>
                </a:solidFill>
                <a:latin typeface="Proxima Nova"/>
                <a:ea typeface="Proxima Nova"/>
                <a:cs typeface="Proxima Nova"/>
                <a:sym typeface="Proxima Nova"/>
              </a:rPr>
              <a:t>2π</a:t>
            </a:r>
            <a:r>
              <a:rPr lang="en" sz="2100">
                <a:solidFill>
                  <a:schemeClr val="lt1"/>
                </a:solidFill>
                <a:latin typeface="Proxima Nova"/>
                <a:ea typeface="Proxima Nova"/>
                <a:cs typeface="Proxima Nova"/>
                <a:sym typeface="Proxima Nova"/>
              </a:rPr>
              <a:t> to </a:t>
            </a:r>
            <a:r>
              <a:rPr lang="en" sz="2100">
                <a:solidFill>
                  <a:schemeClr val="lt1"/>
                </a:solidFill>
                <a:latin typeface="Proxima Nova"/>
                <a:ea typeface="Proxima Nova"/>
                <a:cs typeface="Proxima Nova"/>
                <a:sym typeface="Proxima Nova"/>
              </a:rPr>
              <a:t>5*2π</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Δ from 10*2π to 15</a:t>
            </a:r>
            <a:r>
              <a:rPr lang="en" sz="2100">
                <a:solidFill>
                  <a:schemeClr val="lt1"/>
                </a:solidFill>
                <a:latin typeface="Proxima Nova"/>
                <a:ea typeface="Proxima Nova"/>
                <a:cs typeface="Proxima Nova"/>
                <a:sym typeface="Proxima Nova"/>
              </a:rPr>
              <a:t>*</a:t>
            </a:r>
            <a:r>
              <a:rPr lang="en" sz="2100">
                <a:solidFill>
                  <a:schemeClr val="lt1"/>
                </a:solidFill>
                <a:latin typeface="Proxima Nova"/>
                <a:ea typeface="Proxima Nova"/>
                <a:cs typeface="Proxima Nova"/>
                <a:sym typeface="Proxima Nova"/>
              </a:rPr>
              <a:t>2π</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Optimal Values</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Ω = 4*</a:t>
            </a:r>
            <a:r>
              <a:rPr lang="en" sz="2100">
                <a:solidFill>
                  <a:schemeClr val="lt1"/>
                </a:solidFill>
                <a:latin typeface="Proxima Nova"/>
                <a:ea typeface="Proxima Nova"/>
                <a:cs typeface="Proxima Nova"/>
                <a:sym typeface="Proxima Nova"/>
              </a:rPr>
              <a:t>2π</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2100">
                <a:solidFill>
                  <a:schemeClr val="lt1"/>
                </a:solidFill>
                <a:latin typeface="Proxima Nova"/>
                <a:ea typeface="Proxima Nova"/>
                <a:cs typeface="Proxima Nova"/>
                <a:sym typeface="Proxima Nova"/>
              </a:rPr>
              <a:t>Δ = 11.75*</a:t>
            </a:r>
            <a:r>
              <a:rPr lang="en" sz="2100">
                <a:solidFill>
                  <a:schemeClr val="lt1"/>
                </a:solidFill>
                <a:latin typeface="Proxima Nova"/>
                <a:ea typeface="Proxima Nova"/>
                <a:cs typeface="Proxima Nova"/>
                <a:sym typeface="Proxima Nova"/>
              </a:rPr>
              <a:t>2π</a:t>
            </a:r>
            <a:endParaRPr sz="2100">
              <a:solidFill>
                <a:schemeClr val="lt1"/>
              </a:solidFill>
              <a:latin typeface="Proxima Nova"/>
              <a:ea typeface="Proxima Nova"/>
              <a:cs typeface="Proxima Nova"/>
              <a:sym typeface="Proxima Nova"/>
            </a:endParaRPr>
          </a:p>
        </p:txBody>
      </p:sp>
      <p:sp>
        <p:nvSpPr>
          <p:cNvPr id="195" name="Google Shape;195;p31"/>
          <p:cNvSpPr txBox="1"/>
          <p:nvPr/>
        </p:nvSpPr>
        <p:spPr>
          <a:xfrm>
            <a:off x="4922638" y="1416475"/>
            <a:ext cx="3665100" cy="26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u="sng">
                <a:solidFill>
                  <a:schemeClr val="lt1"/>
                </a:solidFill>
                <a:latin typeface="Proxima Nova"/>
                <a:ea typeface="Proxima Nova"/>
                <a:cs typeface="Proxima Nova"/>
                <a:sym typeface="Proxima Nova"/>
              </a:rPr>
              <a:t>Limited to Aquila Specs</a:t>
            </a:r>
            <a:endParaRPr sz="2100" u="sng">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Searched</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Ω from 2 MHz to 2.5 MHz</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Δ from 0 MHz to 20 MHz</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Optimal Values</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Ω = 2.5 MHz</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Δ = 6.8 MHz</a:t>
            </a:r>
            <a:endParaRPr sz="2100">
              <a:solidFill>
                <a:schemeClr val="lt1"/>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a 4x4 Lattice on Aquila - Setup</a:t>
            </a:r>
            <a:endParaRPr/>
          </a:p>
        </p:txBody>
      </p:sp>
      <p:pic>
        <p:nvPicPr>
          <p:cNvPr id="201" name="Google Shape;201;p32"/>
          <p:cNvPicPr preferRelativeResize="0"/>
          <p:nvPr/>
        </p:nvPicPr>
        <p:blipFill>
          <a:blip r:embed="rId3">
            <a:alphaModFix/>
          </a:blip>
          <a:stretch>
            <a:fillRect/>
          </a:stretch>
        </p:blipFill>
        <p:spPr>
          <a:xfrm>
            <a:off x="145900" y="1358900"/>
            <a:ext cx="3454665" cy="3402001"/>
          </a:xfrm>
          <a:prstGeom prst="rect">
            <a:avLst/>
          </a:prstGeom>
          <a:noFill/>
          <a:ln>
            <a:noFill/>
          </a:ln>
        </p:spPr>
      </p:pic>
      <p:pic>
        <p:nvPicPr>
          <p:cNvPr id="202" name="Google Shape;202;p32"/>
          <p:cNvPicPr preferRelativeResize="0"/>
          <p:nvPr/>
        </p:nvPicPr>
        <p:blipFill>
          <a:blip r:embed="rId4">
            <a:alphaModFix/>
          </a:blip>
          <a:stretch>
            <a:fillRect/>
          </a:stretch>
        </p:blipFill>
        <p:spPr>
          <a:xfrm>
            <a:off x="3716167" y="1805102"/>
            <a:ext cx="5261533" cy="1162900"/>
          </a:xfrm>
          <a:prstGeom prst="rect">
            <a:avLst/>
          </a:prstGeom>
          <a:noFill/>
          <a:ln>
            <a:noFill/>
          </a:ln>
        </p:spPr>
      </p:pic>
      <p:pic>
        <p:nvPicPr>
          <p:cNvPr id="203" name="Google Shape;203;p32"/>
          <p:cNvPicPr preferRelativeResize="0"/>
          <p:nvPr/>
        </p:nvPicPr>
        <p:blipFill>
          <a:blip r:embed="rId5">
            <a:alphaModFix/>
          </a:blip>
          <a:stretch>
            <a:fillRect/>
          </a:stretch>
        </p:blipFill>
        <p:spPr>
          <a:xfrm>
            <a:off x="3716175" y="3085300"/>
            <a:ext cx="5261524" cy="113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a 4x4 Lattice on Aquila - Results</a:t>
            </a:r>
            <a:endParaRPr/>
          </a:p>
        </p:txBody>
      </p:sp>
      <p:pic>
        <p:nvPicPr>
          <p:cNvPr id="209" name="Google Shape;209;p33"/>
          <p:cNvPicPr preferRelativeResize="0"/>
          <p:nvPr/>
        </p:nvPicPr>
        <p:blipFill>
          <a:blip r:embed="rId3">
            <a:alphaModFix/>
          </a:blip>
          <a:stretch>
            <a:fillRect/>
          </a:stretch>
        </p:blipFill>
        <p:spPr>
          <a:xfrm>
            <a:off x="152400" y="1018800"/>
            <a:ext cx="8839204" cy="2801095"/>
          </a:xfrm>
          <a:prstGeom prst="rect">
            <a:avLst/>
          </a:prstGeom>
          <a:noFill/>
          <a:ln>
            <a:noFill/>
          </a:ln>
        </p:spPr>
      </p:pic>
      <p:sp>
        <p:nvSpPr>
          <p:cNvPr id="210" name="Google Shape;210;p33"/>
          <p:cNvSpPr txBox="1"/>
          <p:nvPr/>
        </p:nvSpPr>
        <p:spPr>
          <a:xfrm>
            <a:off x="4992250" y="4011500"/>
            <a:ext cx="3409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Rydberg Density Sum: 3.5</a:t>
            </a:r>
            <a:endParaRPr sz="1800">
              <a:solidFill>
                <a:schemeClr val="lt1"/>
              </a:solidFill>
              <a:latin typeface="Proxima Nova"/>
              <a:ea typeface="Proxima Nova"/>
              <a:cs typeface="Proxima Nova"/>
              <a:sym typeface="Proxima Nova"/>
            </a:endParaRPr>
          </a:p>
        </p:txBody>
      </p:sp>
      <p:sp>
        <p:nvSpPr>
          <p:cNvPr id="211" name="Google Shape;211;p33"/>
          <p:cNvSpPr txBox="1"/>
          <p:nvPr/>
        </p:nvSpPr>
        <p:spPr>
          <a:xfrm>
            <a:off x="152400" y="4011500"/>
            <a:ext cx="3122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Highest Probability State (5%):</a:t>
            </a:r>
            <a:endParaRPr sz="1800">
              <a:solidFill>
                <a:schemeClr val="lt1"/>
              </a:solidFill>
              <a:latin typeface="Proxima Nova"/>
              <a:ea typeface="Proxima Nova"/>
              <a:cs typeface="Proxima Nova"/>
              <a:sym typeface="Proxima Nova"/>
            </a:endParaRPr>
          </a:p>
        </p:txBody>
      </p:sp>
      <p:sp>
        <p:nvSpPr>
          <p:cNvPr id="212" name="Google Shape;212;p33"/>
          <p:cNvSpPr txBox="1"/>
          <p:nvPr/>
        </p:nvSpPr>
        <p:spPr>
          <a:xfrm>
            <a:off x="3274500" y="3820975"/>
            <a:ext cx="939300" cy="12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0 1 1 0</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1  1 1  1</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1  1 1  1</a:t>
            </a:r>
            <a:endParaRPr sz="18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0 1 1 0</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For Larger Grids (when Aquila is back)</a:t>
            </a:r>
            <a:endParaRPr/>
          </a:p>
        </p:txBody>
      </p:sp>
      <p:sp>
        <p:nvSpPr>
          <p:cNvPr id="218" name="Google Shape;218;p34"/>
          <p:cNvSpPr txBox="1"/>
          <p:nvPr/>
        </p:nvSpPr>
        <p:spPr>
          <a:xfrm>
            <a:off x="662600" y="1200975"/>
            <a:ext cx="8044500" cy="32820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Proxima Nova"/>
              <a:buAutoNum type="arabicParenR"/>
            </a:pPr>
            <a:r>
              <a:rPr lang="en" sz="2300">
                <a:solidFill>
                  <a:schemeClr val="lt1"/>
                </a:solidFill>
                <a:latin typeface="Proxima Nova"/>
                <a:ea typeface="Proxima Nova"/>
                <a:cs typeface="Proxima Nova"/>
                <a:sym typeface="Proxima Nova"/>
              </a:rPr>
              <a:t>Use parameters (Ω and Δ) from classical optimization (Since we couldn’t use variational algorithm on Aquila)</a:t>
            </a:r>
            <a:endParaRPr sz="2300">
              <a:solidFill>
                <a:schemeClr val="lt1"/>
              </a:solidFill>
              <a:latin typeface="Proxima Nova"/>
              <a:ea typeface="Proxima Nova"/>
              <a:cs typeface="Proxima Nova"/>
              <a:sym typeface="Proxima Nova"/>
            </a:endParaRPr>
          </a:p>
          <a:p>
            <a:pPr indent="-374650" lvl="0" marL="457200" rtl="0" algn="l">
              <a:spcBef>
                <a:spcPts val="0"/>
              </a:spcBef>
              <a:spcAft>
                <a:spcPts val="0"/>
              </a:spcAft>
              <a:buClr>
                <a:schemeClr val="lt1"/>
              </a:buClr>
              <a:buSzPts val="2300"/>
              <a:buFont typeface="Proxima Nova"/>
              <a:buAutoNum type="arabicParenR"/>
            </a:pPr>
            <a:r>
              <a:rPr lang="en" sz="2300">
                <a:solidFill>
                  <a:schemeClr val="lt1"/>
                </a:solidFill>
                <a:latin typeface="Proxima Nova"/>
                <a:ea typeface="Proxima Nova"/>
                <a:cs typeface="Proxima Nova"/>
                <a:sym typeface="Proxima Nova"/>
              </a:rPr>
              <a:t>Choose problem hardness based on classical </a:t>
            </a:r>
            <a:r>
              <a:rPr lang="en" sz="2300">
                <a:solidFill>
                  <a:schemeClr val="lt1"/>
                </a:solidFill>
                <a:latin typeface="Proxima Nova"/>
                <a:ea typeface="Proxima Nova"/>
                <a:cs typeface="Proxima Nova"/>
                <a:sym typeface="Proxima Nova"/>
              </a:rPr>
              <a:t>annealing</a:t>
            </a:r>
            <a:r>
              <a:rPr lang="en" sz="2300">
                <a:solidFill>
                  <a:schemeClr val="lt1"/>
                </a:solidFill>
                <a:latin typeface="Proxima Nova"/>
                <a:ea typeface="Proxima Nova"/>
                <a:cs typeface="Proxima Nova"/>
                <a:sym typeface="Proxima Nova"/>
              </a:rPr>
              <a:t> simulation.</a:t>
            </a:r>
            <a:endParaRPr sz="2300">
              <a:solidFill>
                <a:schemeClr val="lt1"/>
              </a:solidFill>
              <a:latin typeface="Proxima Nova"/>
              <a:ea typeface="Proxima Nova"/>
              <a:cs typeface="Proxima Nova"/>
              <a:sym typeface="Proxima Nova"/>
            </a:endParaRPr>
          </a:p>
          <a:p>
            <a:pPr indent="-374650" lvl="0" marL="457200" rtl="0" algn="l">
              <a:spcBef>
                <a:spcPts val="0"/>
              </a:spcBef>
              <a:spcAft>
                <a:spcPts val="0"/>
              </a:spcAft>
              <a:buClr>
                <a:schemeClr val="lt1"/>
              </a:buClr>
              <a:buSzPts val="2300"/>
              <a:buFont typeface="Proxima Nova"/>
              <a:buAutoNum type="arabicParenR"/>
            </a:pPr>
            <a:r>
              <a:rPr lang="en" sz="2300">
                <a:solidFill>
                  <a:schemeClr val="lt1"/>
                </a:solidFill>
                <a:latin typeface="Proxima Nova"/>
                <a:ea typeface="Proxima Nova"/>
                <a:cs typeface="Proxima Nova"/>
                <a:sym typeface="Proxima Nova"/>
              </a:rPr>
              <a:t>Run on Aquila</a:t>
            </a:r>
            <a:endParaRPr sz="2300">
              <a:solidFill>
                <a:schemeClr val="lt1"/>
              </a:solidFill>
              <a:latin typeface="Proxima Nova"/>
              <a:ea typeface="Proxima Nova"/>
              <a:cs typeface="Proxima Nova"/>
              <a:sym typeface="Proxima Nova"/>
            </a:endParaRPr>
          </a:p>
          <a:p>
            <a:pPr indent="-374650" lvl="0" marL="457200" rtl="0" algn="l">
              <a:spcBef>
                <a:spcPts val="0"/>
              </a:spcBef>
              <a:spcAft>
                <a:spcPts val="0"/>
              </a:spcAft>
              <a:buClr>
                <a:schemeClr val="lt1"/>
              </a:buClr>
              <a:buSzPts val="2300"/>
              <a:buFont typeface="Proxima Nova"/>
              <a:buAutoNum type="arabicParenR"/>
            </a:pPr>
            <a:r>
              <a:rPr lang="en" sz="2300">
                <a:solidFill>
                  <a:schemeClr val="lt1"/>
                </a:solidFill>
                <a:latin typeface="Proxima Nova"/>
                <a:ea typeface="Proxima Nova"/>
                <a:cs typeface="Proxima Nova"/>
                <a:sym typeface="Proxima Nova"/>
              </a:rPr>
              <a:t>(Optional) Postprocessing of  Aquila </a:t>
            </a:r>
            <a:r>
              <a:rPr lang="en" sz="2300">
                <a:solidFill>
                  <a:schemeClr val="lt1"/>
                </a:solidFill>
                <a:latin typeface="Proxima Nova"/>
                <a:ea typeface="Proxima Nova"/>
                <a:cs typeface="Proxima Nova"/>
                <a:sym typeface="Proxima Nova"/>
              </a:rPr>
              <a:t>solution</a:t>
            </a:r>
            <a:r>
              <a:rPr lang="en" sz="2300">
                <a:solidFill>
                  <a:schemeClr val="lt1"/>
                </a:solidFill>
                <a:latin typeface="Proxima Nova"/>
                <a:ea typeface="Proxima Nova"/>
                <a:cs typeface="Proxima Nova"/>
                <a:sym typeface="Proxima Nova"/>
              </a:rPr>
              <a:t> using greedy algorithm</a:t>
            </a:r>
            <a:endParaRPr sz="2300">
              <a:solidFill>
                <a:schemeClr val="lt1"/>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Applications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Business Applications: </a:t>
            </a:r>
            <a:r>
              <a:rPr b="1" lang="en" sz="2500"/>
              <a:t>Selecting Features in ML model</a:t>
            </a:r>
            <a:endParaRPr sz="2500"/>
          </a:p>
        </p:txBody>
      </p:sp>
      <p:sp>
        <p:nvSpPr>
          <p:cNvPr id="229" name="Google Shape;229;p36"/>
          <p:cNvSpPr txBox="1"/>
          <p:nvPr/>
        </p:nvSpPr>
        <p:spPr>
          <a:xfrm>
            <a:off x="353700" y="1079250"/>
            <a:ext cx="8436600" cy="3471900"/>
          </a:xfrm>
          <a:prstGeom prst="rect">
            <a:avLst/>
          </a:prstGeom>
          <a:noFill/>
          <a:ln>
            <a:noFill/>
          </a:ln>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lt1"/>
              </a:buClr>
              <a:buSzPts val="2100"/>
              <a:buFont typeface="Proxima Nova"/>
              <a:buChar char="●"/>
            </a:pPr>
            <a:r>
              <a:rPr lang="en" sz="2100">
                <a:solidFill>
                  <a:schemeClr val="lt1"/>
                </a:solidFill>
                <a:latin typeface="Proxima Nova"/>
                <a:ea typeface="Proxima Nova"/>
                <a:cs typeface="Proxima Nova"/>
                <a:sym typeface="Proxima Nova"/>
              </a:rPr>
              <a:t>Each feature in a dataset can be thought of as a vertex in a graph. </a:t>
            </a:r>
            <a:endParaRPr sz="2100">
              <a:solidFill>
                <a:schemeClr val="lt1"/>
              </a:solidFill>
              <a:latin typeface="Proxima Nova"/>
              <a:ea typeface="Proxima Nova"/>
              <a:cs typeface="Proxima Nova"/>
              <a:sym typeface="Proxima Nova"/>
            </a:endParaRPr>
          </a:p>
          <a:p>
            <a:pPr indent="-361950" lvl="0" marL="457200" rtl="0" algn="l">
              <a:lnSpc>
                <a:spcPct val="150000"/>
              </a:lnSpc>
              <a:spcBef>
                <a:spcPts val="0"/>
              </a:spcBef>
              <a:spcAft>
                <a:spcPts val="0"/>
              </a:spcAft>
              <a:buClr>
                <a:schemeClr val="lt1"/>
              </a:buClr>
              <a:buSzPts val="2100"/>
              <a:buFont typeface="Proxima Nova"/>
              <a:buChar char="●"/>
            </a:pPr>
            <a:r>
              <a:rPr lang="en" sz="2100">
                <a:solidFill>
                  <a:schemeClr val="lt1"/>
                </a:solidFill>
                <a:latin typeface="Proxima Nova"/>
                <a:ea typeface="Proxima Nova"/>
                <a:cs typeface="Proxima Nova"/>
                <a:sym typeface="Proxima Nova"/>
              </a:rPr>
              <a:t>An edge between two vertices (features) could represent a redundancy or a strong correlation between those features. </a:t>
            </a:r>
            <a:endParaRPr sz="2100">
              <a:solidFill>
                <a:schemeClr val="lt1"/>
              </a:solidFill>
              <a:latin typeface="Proxima Nova"/>
              <a:ea typeface="Proxima Nova"/>
              <a:cs typeface="Proxima Nova"/>
              <a:sym typeface="Proxima Nova"/>
            </a:endParaRPr>
          </a:p>
          <a:p>
            <a:pPr indent="-361950" lvl="0" marL="457200" rtl="0" algn="l">
              <a:lnSpc>
                <a:spcPct val="150000"/>
              </a:lnSpc>
              <a:spcBef>
                <a:spcPts val="0"/>
              </a:spcBef>
              <a:spcAft>
                <a:spcPts val="0"/>
              </a:spcAft>
              <a:buClr>
                <a:schemeClr val="lt1"/>
              </a:buClr>
              <a:buSzPts val="2100"/>
              <a:buFont typeface="Proxima Nova"/>
              <a:buChar char="●"/>
            </a:pPr>
            <a:r>
              <a:rPr lang="en" sz="2100">
                <a:solidFill>
                  <a:schemeClr val="lt1"/>
                </a:solidFill>
                <a:latin typeface="Proxima Nova"/>
                <a:ea typeface="Proxima Nova"/>
                <a:cs typeface="Proxima Nova"/>
                <a:sym typeface="Proxima Nova"/>
              </a:rPr>
              <a:t>The objective of finding an MIS in this graph would be akin to selecting a subset of features that are as independent from each other as possible (i.e., not connected by edges). </a:t>
            </a:r>
            <a:endParaRPr sz="2100">
              <a:solidFill>
                <a:schemeClr val="lt1"/>
              </a:solidFill>
              <a:latin typeface="Proxima Nova"/>
              <a:ea typeface="Proxima Nova"/>
              <a:cs typeface="Proxima Nova"/>
              <a:sym typeface="Proxima Nova"/>
            </a:endParaRPr>
          </a:p>
          <a:p>
            <a:pPr indent="-361950" lvl="0" marL="457200" rtl="0" algn="l">
              <a:lnSpc>
                <a:spcPct val="150000"/>
              </a:lnSpc>
              <a:spcBef>
                <a:spcPts val="0"/>
              </a:spcBef>
              <a:spcAft>
                <a:spcPts val="0"/>
              </a:spcAft>
              <a:buClr>
                <a:schemeClr val="lt1"/>
              </a:buClr>
              <a:buSzPts val="2100"/>
              <a:buFont typeface="Proxima Nova"/>
              <a:buChar char="●"/>
            </a:pPr>
            <a:r>
              <a:rPr lang="en" sz="2100">
                <a:solidFill>
                  <a:schemeClr val="lt1"/>
                </a:solidFill>
                <a:latin typeface="Proxima Nova"/>
                <a:ea typeface="Proxima Nova"/>
                <a:cs typeface="Proxima Nova"/>
                <a:sym typeface="Proxima Nova"/>
              </a:rPr>
              <a:t>This "independence" minimizes redundancy and might help in building more generalized models.</a:t>
            </a:r>
            <a:endParaRPr sz="2700">
              <a:solidFill>
                <a:schemeClr val="lt1"/>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Selecting Features in ML</a:t>
            </a:r>
            <a:endParaRPr/>
          </a:p>
        </p:txBody>
      </p:sp>
      <p:pic>
        <p:nvPicPr>
          <p:cNvPr id="235" name="Google Shape;235;p37"/>
          <p:cNvPicPr preferRelativeResize="0"/>
          <p:nvPr/>
        </p:nvPicPr>
        <p:blipFill>
          <a:blip r:embed="rId3">
            <a:alphaModFix/>
          </a:blip>
          <a:stretch>
            <a:fillRect/>
          </a:stretch>
        </p:blipFill>
        <p:spPr>
          <a:xfrm>
            <a:off x="2347238" y="1140825"/>
            <a:ext cx="4449532" cy="382097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nvSpPr>
        <p:spPr>
          <a:xfrm>
            <a:off x="227775" y="972375"/>
            <a:ext cx="8655300" cy="3401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Proxima Nova"/>
              <a:buChar char="●"/>
            </a:pPr>
            <a:r>
              <a:rPr lang="en" sz="1900">
                <a:solidFill>
                  <a:schemeClr val="lt1"/>
                </a:solidFill>
                <a:latin typeface="Proxima Nova"/>
                <a:ea typeface="Proxima Nova"/>
                <a:cs typeface="Proxima Nova"/>
                <a:sym typeface="Proxima Nova"/>
              </a:rPr>
              <a:t>In VLSI design, floorplanning is the task of arranging large-scale components on a chip. </a:t>
            </a:r>
            <a:endParaRPr sz="1900">
              <a:solidFill>
                <a:schemeClr val="lt1"/>
              </a:solidFill>
              <a:latin typeface="Proxima Nova"/>
              <a:ea typeface="Proxima Nova"/>
              <a:cs typeface="Proxima Nova"/>
              <a:sym typeface="Proxima Nova"/>
            </a:endParaRPr>
          </a:p>
          <a:p>
            <a:pPr indent="-349250" lvl="0" marL="457200" rtl="0" algn="l">
              <a:spcBef>
                <a:spcPts val="0"/>
              </a:spcBef>
              <a:spcAft>
                <a:spcPts val="0"/>
              </a:spcAft>
              <a:buClr>
                <a:schemeClr val="lt1"/>
              </a:buClr>
              <a:buSzPts val="1900"/>
              <a:buFont typeface="Proxima Nova"/>
              <a:buChar char="●"/>
            </a:pPr>
            <a:r>
              <a:rPr lang="en" sz="1900">
                <a:solidFill>
                  <a:schemeClr val="lt1"/>
                </a:solidFill>
                <a:latin typeface="Proxima Nova"/>
                <a:ea typeface="Proxima Nova"/>
                <a:cs typeface="Proxima Nova"/>
                <a:sym typeface="Proxima Nova"/>
              </a:rPr>
              <a:t>The goal is to optimize the layout for various objectives such as minimizing the total area of the chip, reducing the length of interconnects (which impacts the speed and power consumption), and avoiding thermal hotspots. </a:t>
            </a:r>
            <a:endParaRPr sz="1900">
              <a:solidFill>
                <a:schemeClr val="lt1"/>
              </a:solidFill>
              <a:latin typeface="Proxima Nova"/>
              <a:ea typeface="Proxima Nova"/>
              <a:cs typeface="Proxima Nova"/>
              <a:sym typeface="Proxima Nova"/>
            </a:endParaRPr>
          </a:p>
          <a:p>
            <a:pPr indent="-349250" lvl="0" marL="457200" rtl="0" algn="l">
              <a:spcBef>
                <a:spcPts val="0"/>
              </a:spcBef>
              <a:spcAft>
                <a:spcPts val="0"/>
              </a:spcAft>
              <a:buClr>
                <a:schemeClr val="lt1"/>
              </a:buClr>
              <a:buSzPts val="1900"/>
              <a:buFont typeface="Proxima Nova"/>
              <a:buChar char="●"/>
            </a:pPr>
            <a:r>
              <a:rPr lang="en" sz="1900">
                <a:solidFill>
                  <a:schemeClr val="lt1"/>
                </a:solidFill>
                <a:latin typeface="Proxima Nova"/>
                <a:ea typeface="Proxima Nova"/>
                <a:cs typeface="Proxima Nova"/>
                <a:sym typeface="Proxima Nova"/>
              </a:rPr>
              <a:t>The MIS problem can be applied to model component placement where each vertex in a graph represents a component, and edges represent constraints such as incompatibility or interference between components. </a:t>
            </a:r>
            <a:endParaRPr sz="1900">
              <a:solidFill>
                <a:schemeClr val="lt1"/>
              </a:solidFill>
              <a:latin typeface="Proxima Nova"/>
              <a:ea typeface="Proxima Nova"/>
              <a:cs typeface="Proxima Nova"/>
              <a:sym typeface="Proxima Nova"/>
            </a:endParaRPr>
          </a:p>
          <a:p>
            <a:pPr indent="-349250" lvl="0" marL="457200" rtl="0" algn="l">
              <a:spcBef>
                <a:spcPts val="0"/>
              </a:spcBef>
              <a:spcAft>
                <a:spcPts val="0"/>
              </a:spcAft>
              <a:buClr>
                <a:schemeClr val="lt1"/>
              </a:buClr>
              <a:buSzPts val="1900"/>
              <a:buFont typeface="Proxima Nova"/>
              <a:buChar char="●"/>
            </a:pPr>
            <a:r>
              <a:rPr lang="en" sz="1900">
                <a:solidFill>
                  <a:schemeClr val="lt1"/>
                </a:solidFill>
                <a:latin typeface="Proxima Nova"/>
                <a:ea typeface="Proxima Nova"/>
                <a:cs typeface="Proxima Nova"/>
                <a:sym typeface="Proxima Nova"/>
              </a:rPr>
              <a:t>An independent set in this graph could represent a set of components that can be placed together without violating these constraints, aiding in the identification of optimal placement strategies.</a:t>
            </a:r>
            <a:endParaRPr sz="1900">
              <a:solidFill>
                <a:schemeClr val="lt1"/>
              </a:solidFill>
            </a:endParaRPr>
          </a:p>
        </p:txBody>
      </p:sp>
      <p:sp>
        <p:nvSpPr>
          <p:cNvPr id="241" name="Google Shape;241;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VLSI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VLSI</a:t>
            </a:r>
            <a:endParaRPr/>
          </a:p>
        </p:txBody>
      </p:sp>
      <p:pic>
        <p:nvPicPr>
          <p:cNvPr id="247" name="Google Shape;247;p39"/>
          <p:cNvPicPr preferRelativeResize="0"/>
          <p:nvPr/>
        </p:nvPicPr>
        <p:blipFill>
          <a:blip r:embed="rId3">
            <a:alphaModFix/>
          </a:blip>
          <a:stretch>
            <a:fillRect/>
          </a:stretch>
        </p:blipFill>
        <p:spPr>
          <a:xfrm>
            <a:off x="311699" y="1096300"/>
            <a:ext cx="3495800" cy="3641475"/>
          </a:xfrm>
          <a:prstGeom prst="rect">
            <a:avLst/>
          </a:prstGeom>
          <a:noFill/>
          <a:ln>
            <a:noFill/>
          </a:ln>
        </p:spPr>
      </p:pic>
      <p:pic>
        <p:nvPicPr>
          <p:cNvPr id="248" name="Google Shape;248;p39"/>
          <p:cNvPicPr preferRelativeResize="0"/>
          <p:nvPr/>
        </p:nvPicPr>
        <p:blipFill>
          <a:blip r:embed="rId4">
            <a:alphaModFix/>
          </a:blip>
          <a:stretch>
            <a:fillRect/>
          </a:stretch>
        </p:blipFill>
        <p:spPr>
          <a:xfrm>
            <a:off x="4368800" y="1170125"/>
            <a:ext cx="4622800" cy="3501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254" name="Google Shape;254;p40"/>
          <p:cNvSpPr txBox="1"/>
          <p:nvPr/>
        </p:nvSpPr>
        <p:spPr>
          <a:xfrm>
            <a:off x="534125" y="1374900"/>
            <a:ext cx="7101900" cy="279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Github Assets and References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uFill>
                  <a:noFill/>
                </a:uFill>
                <a:hlinkClick r:id="rId3">
                  <a:extLst>
                    <a:ext uri="{A12FA001-AC4F-418D-AE19-62706E023703}">
                      <ahyp:hlinkClr val="tx"/>
                    </a:ext>
                  </a:extLst>
                </a:hlinkClick>
              </a:rPr>
              <a:t>https://queracomputing.github.io/Bloqade.jl/dev/tutorials/5.MIS/main/</a:t>
            </a:r>
            <a:endParaRPr>
              <a:solidFill>
                <a:schemeClr val="lt1"/>
              </a:solidFill>
            </a:endParaRPr>
          </a:p>
          <a:p>
            <a:pPr indent="0" lvl="0" marL="0" rtl="0" algn="l">
              <a:spcBef>
                <a:spcPts val="0"/>
              </a:spcBef>
              <a:spcAft>
                <a:spcPts val="0"/>
              </a:spcAft>
              <a:buNone/>
            </a:pPr>
            <a:r>
              <a:t/>
            </a:r>
            <a:endParaRPr>
              <a:solidFill>
                <a:schemeClr val="lt1"/>
              </a:solidFill>
            </a:endParaRPr>
          </a:p>
          <a:p>
            <a:pPr indent="-228600" lvl="0" marL="457200" rtl="0" algn="l">
              <a:lnSpc>
                <a:spcPct val="115000"/>
              </a:lnSpc>
              <a:spcBef>
                <a:spcPts val="1500"/>
              </a:spcBef>
              <a:spcAft>
                <a:spcPts val="0"/>
              </a:spcAft>
              <a:buClr>
                <a:schemeClr val="lt1"/>
              </a:buClr>
              <a:buSzPts val="1200"/>
              <a:buFont typeface="Roboto"/>
              <a:buNone/>
            </a:pPr>
            <a:r>
              <a:rPr lang="en" sz="1200">
                <a:solidFill>
                  <a:schemeClr val="lt1"/>
                </a:solidFill>
                <a:latin typeface="Roboto"/>
                <a:ea typeface="Roboto"/>
                <a:cs typeface="Roboto"/>
                <a:sym typeface="Roboto"/>
              </a:rPr>
              <a:t>Edabi, A., et al. (2022). Quantum Optimization of Maximum Independent Set using Rydberg Atom Arrays. </a:t>
            </a:r>
            <a:r>
              <a:rPr i="1" lang="en" sz="1200">
                <a:solidFill>
                  <a:schemeClr val="lt1"/>
                </a:solidFill>
                <a:latin typeface="Roboto"/>
                <a:ea typeface="Roboto"/>
                <a:cs typeface="Roboto"/>
                <a:sym typeface="Roboto"/>
              </a:rPr>
              <a:t>arXiv</a:t>
            </a:r>
            <a:r>
              <a:rPr lang="en" sz="1200">
                <a:solidFill>
                  <a:schemeClr val="lt1"/>
                </a:solidFill>
                <a:latin typeface="Roboto"/>
                <a:ea typeface="Roboto"/>
                <a:cs typeface="Roboto"/>
                <a:sym typeface="Roboto"/>
              </a:rPr>
              <a:t>, arXiv:2202.09372.</a:t>
            </a:r>
            <a:endParaRPr sz="1200">
              <a:solidFill>
                <a:schemeClr val="lt1"/>
              </a:solidFill>
              <a:latin typeface="Roboto"/>
              <a:ea typeface="Roboto"/>
              <a:cs typeface="Roboto"/>
              <a:sym typeface="Roboto"/>
            </a:endParaRPr>
          </a:p>
          <a:p>
            <a:pPr indent="-228600" lvl="0" marL="457200" rtl="0" algn="l">
              <a:lnSpc>
                <a:spcPct val="115000"/>
              </a:lnSpc>
              <a:spcBef>
                <a:spcPts val="0"/>
              </a:spcBef>
              <a:spcAft>
                <a:spcPts val="0"/>
              </a:spcAft>
              <a:buClr>
                <a:schemeClr val="lt1"/>
              </a:buClr>
              <a:buSzPts val="1200"/>
              <a:buFont typeface="Roboto"/>
              <a:buNone/>
            </a:pPr>
            <a:r>
              <a:rPr lang="en" sz="1200">
                <a:solidFill>
                  <a:schemeClr val="lt1"/>
                </a:solidFill>
                <a:latin typeface="Roboto"/>
                <a:ea typeface="Roboto"/>
                <a:cs typeface="Roboto"/>
                <a:sym typeface="Roboto"/>
              </a:rPr>
              <a:t>Andrist, N., et al. (2023). Hardness of the Maximum Independent Set Problem on Unit-Disk Graphs and Prospects for Quantum Speedups. </a:t>
            </a:r>
            <a:r>
              <a:rPr i="1" lang="en" sz="1200">
                <a:solidFill>
                  <a:schemeClr val="lt1"/>
                </a:solidFill>
                <a:latin typeface="Roboto"/>
                <a:ea typeface="Roboto"/>
                <a:cs typeface="Roboto"/>
                <a:sym typeface="Roboto"/>
              </a:rPr>
              <a:t>arXiv</a:t>
            </a:r>
            <a:r>
              <a:rPr lang="en" sz="1200">
                <a:solidFill>
                  <a:schemeClr val="lt1"/>
                </a:solidFill>
                <a:latin typeface="Roboto"/>
                <a:ea typeface="Roboto"/>
                <a:cs typeface="Roboto"/>
                <a:sym typeface="Roboto"/>
              </a:rPr>
              <a:t>, arXiv:2307.09442.</a:t>
            </a:r>
            <a:endParaRPr sz="1200">
              <a:solidFill>
                <a:schemeClr val="lt1"/>
              </a:solidFill>
              <a:latin typeface="Roboto"/>
              <a:ea typeface="Roboto"/>
              <a:cs typeface="Roboto"/>
              <a:sym typeface="Roboto"/>
            </a:endParaRPr>
          </a:p>
          <a:p>
            <a:pPr indent="-228600" lvl="0" marL="457200" rtl="0" algn="l">
              <a:lnSpc>
                <a:spcPct val="115000"/>
              </a:lnSpc>
              <a:spcBef>
                <a:spcPts val="0"/>
              </a:spcBef>
              <a:spcAft>
                <a:spcPts val="0"/>
              </a:spcAft>
              <a:buClr>
                <a:schemeClr val="lt1"/>
              </a:buClr>
              <a:buSzPts val="1200"/>
              <a:buFont typeface="Roboto"/>
              <a:buNone/>
            </a:pPr>
            <a:r>
              <a:rPr lang="en" sz="1200">
                <a:solidFill>
                  <a:schemeClr val="lt1"/>
                </a:solidFill>
                <a:latin typeface="Roboto"/>
                <a:ea typeface="Roboto"/>
                <a:cs typeface="Roboto"/>
                <a:sym typeface="Roboto"/>
              </a:rPr>
              <a:t>Menssen, A. et al. (2023). Scalable photonic integrated circuits for high-fidelity light control. </a:t>
            </a:r>
            <a:r>
              <a:rPr i="1" lang="en" sz="1200">
                <a:solidFill>
                  <a:schemeClr val="lt1"/>
                </a:solidFill>
                <a:latin typeface="Roboto"/>
                <a:ea typeface="Roboto"/>
                <a:cs typeface="Roboto"/>
                <a:sym typeface="Roboto"/>
              </a:rPr>
              <a:t>Optica</a:t>
            </a:r>
            <a:r>
              <a:rPr lang="en" sz="1200">
                <a:solidFill>
                  <a:schemeClr val="lt1"/>
                </a:solidFill>
                <a:latin typeface="Roboto"/>
                <a:ea typeface="Roboto"/>
                <a:cs typeface="Roboto"/>
                <a:sym typeface="Roboto"/>
              </a:rPr>
              <a:t>, 10(10), 1366. https://doi.org/</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Thanks for Listening!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Maximum Independent Set Problem (MIS)</a:t>
            </a:r>
            <a:endParaRPr/>
          </a:p>
        </p:txBody>
      </p:sp>
      <p:pic>
        <p:nvPicPr>
          <p:cNvPr id="76" name="Google Shape;76;p16"/>
          <p:cNvPicPr preferRelativeResize="0"/>
          <p:nvPr/>
        </p:nvPicPr>
        <p:blipFill rotWithShape="1">
          <a:blip r:embed="rId3">
            <a:alphaModFix/>
          </a:blip>
          <a:srcRect b="0" l="49836" r="0" t="0"/>
          <a:stretch/>
        </p:blipFill>
        <p:spPr>
          <a:xfrm>
            <a:off x="4926399" y="1254025"/>
            <a:ext cx="3429576" cy="3217275"/>
          </a:xfrm>
          <a:prstGeom prst="rect">
            <a:avLst/>
          </a:prstGeom>
          <a:noFill/>
          <a:ln>
            <a:noFill/>
          </a:ln>
        </p:spPr>
      </p:pic>
      <p:pic>
        <p:nvPicPr>
          <p:cNvPr id="77" name="Google Shape;77;p16"/>
          <p:cNvPicPr preferRelativeResize="0"/>
          <p:nvPr/>
        </p:nvPicPr>
        <p:blipFill rotWithShape="1">
          <a:blip r:embed="rId3">
            <a:alphaModFix/>
          </a:blip>
          <a:srcRect b="0" l="0" r="49836" t="0"/>
          <a:stretch/>
        </p:blipFill>
        <p:spPr>
          <a:xfrm>
            <a:off x="788024" y="1216275"/>
            <a:ext cx="3429576" cy="3217275"/>
          </a:xfrm>
          <a:prstGeom prst="rect">
            <a:avLst/>
          </a:prstGeom>
          <a:noFill/>
          <a:ln>
            <a:noFill/>
          </a:ln>
        </p:spPr>
      </p:pic>
      <p:sp>
        <p:nvSpPr>
          <p:cNvPr id="78" name="Google Shape;78;p16"/>
          <p:cNvSpPr txBox="1"/>
          <p:nvPr/>
        </p:nvSpPr>
        <p:spPr>
          <a:xfrm>
            <a:off x="672925" y="4433550"/>
            <a:ext cx="29658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Unit-Disk Graph</a:t>
            </a:r>
            <a:endParaRPr sz="1800">
              <a:solidFill>
                <a:schemeClr val="lt1"/>
              </a:solidFill>
              <a:latin typeface="Proxima Nova"/>
              <a:ea typeface="Proxima Nova"/>
              <a:cs typeface="Proxima Nova"/>
              <a:sym typeface="Proxima Nova"/>
            </a:endParaRPr>
          </a:p>
        </p:txBody>
      </p:sp>
      <p:sp>
        <p:nvSpPr>
          <p:cNvPr id="79" name="Google Shape;79;p16"/>
          <p:cNvSpPr txBox="1"/>
          <p:nvPr/>
        </p:nvSpPr>
        <p:spPr>
          <a:xfrm>
            <a:off x="4862175" y="4471300"/>
            <a:ext cx="29658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MIS Solution</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Beyond the King’s Graph</a:t>
            </a:r>
            <a:endParaRPr/>
          </a:p>
        </p:txBody>
      </p:sp>
      <p:pic>
        <p:nvPicPr>
          <p:cNvPr id="85" name="Google Shape;85;p17"/>
          <p:cNvPicPr preferRelativeResize="0"/>
          <p:nvPr/>
        </p:nvPicPr>
        <p:blipFill>
          <a:blip r:embed="rId3">
            <a:alphaModFix/>
          </a:blip>
          <a:stretch>
            <a:fillRect/>
          </a:stretch>
        </p:blipFill>
        <p:spPr>
          <a:xfrm>
            <a:off x="483025" y="1225950"/>
            <a:ext cx="3397400" cy="3085838"/>
          </a:xfrm>
          <a:prstGeom prst="rect">
            <a:avLst/>
          </a:prstGeom>
          <a:noFill/>
          <a:ln>
            <a:noFill/>
          </a:ln>
        </p:spPr>
      </p:pic>
      <p:pic>
        <p:nvPicPr>
          <p:cNvPr id="86" name="Google Shape;86;p17"/>
          <p:cNvPicPr preferRelativeResize="0"/>
          <p:nvPr/>
        </p:nvPicPr>
        <p:blipFill>
          <a:blip r:embed="rId4">
            <a:alphaModFix/>
          </a:blip>
          <a:stretch>
            <a:fillRect/>
          </a:stretch>
        </p:blipFill>
        <p:spPr>
          <a:xfrm>
            <a:off x="5263575" y="1225938"/>
            <a:ext cx="3397400" cy="3085851"/>
          </a:xfrm>
          <a:prstGeom prst="rect">
            <a:avLst/>
          </a:prstGeom>
          <a:noFill/>
          <a:ln>
            <a:noFill/>
          </a:ln>
        </p:spPr>
      </p:pic>
      <p:cxnSp>
        <p:nvCxnSpPr>
          <p:cNvPr id="87" name="Google Shape;87;p17"/>
          <p:cNvCxnSpPr/>
          <p:nvPr/>
        </p:nvCxnSpPr>
        <p:spPr>
          <a:xfrm>
            <a:off x="4098300" y="2764375"/>
            <a:ext cx="947400" cy="9000"/>
          </a:xfrm>
          <a:prstGeom prst="straightConnector1">
            <a:avLst/>
          </a:prstGeom>
          <a:noFill/>
          <a:ln cap="flat" cmpd="sng" w="19050">
            <a:solidFill>
              <a:schemeClr val="dk2"/>
            </a:solidFill>
            <a:prstDash val="solid"/>
            <a:round/>
            <a:headEnd len="med" w="med" type="none"/>
            <a:tailEnd len="med" w="med" type="triangle"/>
          </a:ln>
        </p:spPr>
      </p:cxnSp>
      <p:sp>
        <p:nvSpPr>
          <p:cNvPr id="88" name="Google Shape;88;p17"/>
          <p:cNvSpPr txBox="1"/>
          <p:nvPr/>
        </p:nvSpPr>
        <p:spPr>
          <a:xfrm>
            <a:off x="483025" y="4311800"/>
            <a:ext cx="38157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Proxima Nova"/>
                <a:ea typeface="Proxima Nova"/>
                <a:cs typeface="Proxima Nova"/>
                <a:sym typeface="Proxima Nova"/>
              </a:rPr>
              <a:t>Adjacent and Diagonal Connections</a:t>
            </a:r>
            <a:endParaRPr sz="1500">
              <a:solidFill>
                <a:schemeClr val="lt1"/>
              </a:solidFill>
              <a:latin typeface="Proxima Nova"/>
              <a:ea typeface="Proxima Nova"/>
              <a:cs typeface="Proxima Nova"/>
              <a:sym typeface="Proxima Nova"/>
            </a:endParaRPr>
          </a:p>
        </p:txBody>
      </p:sp>
      <p:sp>
        <p:nvSpPr>
          <p:cNvPr id="89" name="Google Shape;89;p17"/>
          <p:cNvSpPr txBox="1"/>
          <p:nvPr/>
        </p:nvSpPr>
        <p:spPr>
          <a:xfrm>
            <a:off x="5263575" y="4311800"/>
            <a:ext cx="38157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Proxima Nova"/>
                <a:ea typeface="Proxima Nova"/>
                <a:cs typeface="Proxima Nova"/>
                <a:sym typeface="Proxima Nova"/>
              </a:rPr>
              <a:t>Three Lattice Constant Radius</a:t>
            </a:r>
            <a:endParaRPr sz="1500">
              <a:solidFill>
                <a:schemeClr val="lt1"/>
              </a:solidFill>
              <a:latin typeface="Proxima Nova"/>
              <a:ea typeface="Proxima Nova"/>
              <a:cs typeface="Proxima Nova"/>
              <a:sym typeface="Proxima Nova"/>
            </a:endParaRPr>
          </a:p>
        </p:txBody>
      </p:sp>
      <p:sp>
        <p:nvSpPr>
          <p:cNvPr id="90" name="Google Shape;90;p17"/>
          <p:cNvSpPr txBox="1"/>
          <p:nvPr/>
        </p:nvSpPr>
        <p:spPr>
          <a:xfrm>
            <a:off x="6631350" y="1225950"/>
            <a:ext cx="1522800" cy="23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800">
                <a:solidFill>
                  <a:schemeClr val="accent5"/>
                </a:solidFill>
                <a:latin typeface="Proxima Nova"/>
                <a:ea typeface="Proxima Nova"/>
                <a:cs typeface="Proxima Nova"/>
                <a:sym typeface="Proxima Nova"/>
              </a:rPr>
              <a:t>?</a:t>
            </a:r>
            <a:endParaRPr b="1" sz="16800">
              <a:solidFill>
                <a:schemeClr val="accent5"/>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Set-up</a:t>
            </a:r>
            <a:endParaRPr sz="2500"/>
          </a:p>
        </p:txBody>
      </p:sp>
      <p:sp>
        <p:nvSpPr>
          <p:cNvPr id="101" name="Google Shape;101;p19"/>
          <p:cNvSpPr txBox="1"/>
          <p:nvPr/>
        </p:nvSpPr>
        <p:spPr>
          <a:xfrm>
            <a:off x="395650" y="1167175"/>
            <a:ext cx="8436600" cy="3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Ebadi et. al.: grid of Rydberg atoms as in QuEra to simulate interactions</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2100">
              <a:solidFill>
                <a:schemeClr val="lt1"/>
              </a:solidFill>
              <a:latin typeface="Proxima Nova"/>
              <a:ea typeface="Proxima Nova"/>
              <a:cs typeface="Proxima Nova"/>
              <a:sym typeface="Proxima Nova"/>
            </a:endParaRPr>
          </a:p>
        </p:txBody>
      </p:sp>
      <p:pic>
        <p:nvPicPr>
          <p:cNvPr id="102" name="Google Shape;102;p19"/>
          <p:cNvPicPr preferRelativeResize="0"/>
          <p:nvPr/>
        </p:nvPicPr>
        <p:blipFill>
          <a:blip r:embed="rId3">
            <a:alphaModFix/>
          </a:blip>
          <a:stretch>
            <a:fillRect/>
          </a:stretch>
        </p:blipFill>
        <p:spPr>
          <a:xfrm>
            <a:off x="1097950" y="1813275"/>
            <a:ext cx="7133851" cy="2690501"/>
          </a:xfrm>
          <a:prstGeom prst="rect">
            <a:avLst/>
          </a:prstGeom>
          <a:noFill/>
          <a:ln>
            <a:noFill/>
          </a:ln>
        </p:spPr>
      </p:pic>
      <p:sp>
        <p:nvSpPr>
          <p:cNvPr id="103" name="Google Shape;103;p19"/>
          <p:cNvSpPr txBox="1"/>
          <p:nvPr/>
        </p:nvSpPr>
        <p:spPr>
          <a:xfrm>
            <a:off x="3719125" y="4639075"/>
            <a:ext cx="25818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Fig. 1 Ebadi et. al.</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Effective Rydberg Radius Function of Detuning, Rabi freq.</a:t>
            </a:r>
            <a:endParaRPr/>
          </a:p>
        </p:txBody>
      </p:sp>
      <p:grpSp>
        <p:nvGrpSpPr>
          <p:cNvPr id="109" name="Google Shape;109;p20"/>
          <p:cNvGrpSpPr/>
          <p:nvPr/>
        </p:nvGrpSpPr>
        <p:grpSpPr>
          <a:xfrm>
            <a:off x="666750" y="1096875"/>
            <a:ext cx="4870694" cy="3820975"/>
            <a:chOff x="1240450" y="1061325"/>
            <a:chExt cx="4870694" cy="3820975"/>
          </a:xfrm>
        </p:grpSpPr>
        <p:pic>
          <p:nvPicPr>
            <p:cNvPr id="110" name="Google Shape;110;p20"/>
            <p:cNvPicPr preferRelativeResize="0"/>
            <p:nvPr/>
          </p:nvPicPr>
          <p:blipFill>
            <a:blip r:embed="rId3">
              <a:alphaModFix/>
            </a:blip>
            <a:stretch>
              <a:fillRect/>
            </a:stretch>
          </p:blipFill>
          <p:spPr>
            <a:xfrm>
              <a:off x="1240450" y="1061325"/>
              <a:ext cx="4870694" cy="3820975"/>
            </a:xfrm>
            <a:prstGeom prst="rect">
              <a:avLst/>
            </a:prstGeom>
            <a:noFill/>
            <a:ln>
              <a:noFill/>
            </a:ln>
          </p:spPr>
        </p:pic>
        <p:sp>
          <p:nvSpPr>
            <p:cNvPr id="111" name="Google Shape;111;p20"/>
            <p:cNvSpPr/>
            <p:nvPr/>
          </p:nvSpPr>
          <p:spPr>
            <a:xfrm>
              <a:off x="2980225" y="2453050"/>
              <a:ext cx="158400" cy="168300"/>
            </a:xfrm>
            <a:prstGeom prst="star4">
              <a:avLst>
                <a:gd fmla="val 1250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2" name="Google Shape;112;p20"/>
            <p:cNvSpPr txBox="1"/>
            <p:nvPr/>
          </p:nvSpPr>
          <p:spPr>
            <a:xfrm>
              <a:off x="3076200" y="2215750"/>
              <a:ext cx="17904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Ebadi, et. al. R_eff = 1.6</a:t>
              </a:r>
              <a:endParaRPr sz="1800">
                <a:solidFill>
                  <a:schemeClr val="dk1"/>
                </a:solidFill>
                <a:latin typeface="Proxima Nova"/>
                <a:ea typeface="Proxima Nova"/>
                <a:cs typeface="Proxima Nova"/>
                <a:sym typeface="Proxima Nova"/>
              </a:endParaRPr>
            </a:p>
          </p:txBody>
        </p:sp>
        <p:sp>
          <p:nvSpPr>
            <p:cNvPr id="113" name="Google Shape;113;p20"/>
            <p:cNvSpPr/>
            <p:nvPr/>
          </p:nvSpPr>
          <p:spPr>
            <a:xfrm>
              <a:off x="2370625" y="3367450"/>
              <a:ext cx="158400" cy="168300"/>
            </a:xfrm>
            <a:prstGeom prst="star4">
              <a:avLst>
                <a:gd fmla="val 1250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4" name="Google Shape;114;p20"/>
            <p:cNvSpPr txBox="1"/>
            <p:nvPr/>
          </p:nvSpPr>
          <p:spPr>
            <a:xfrm>
              <a:off x="2529025" y="3248800"/>
              <a:ext cx="14967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Our study, R_eff = 2.1</a:t>
              </a:r>
              <a:endParaRPr sz="1800">
                <a:solidFill>
                  <a:schemeClr val="dk1"/>
                </a:solidFill>
                <a:latin typeface="Proxima Nova"/>
                <a:ea typeface="Proxima Nova"/>
                <a:cs typeface="Proxima Nova"/>
                <a:sym typeface="Proxima Nova"/>
              </a:endParaRPr>
            </a:p>
          </p:txBody>
        </p:sp>
      </p:grpSp>
      <p:sp>
        <p:nvSpPr>
          <p:cNvPr id="115" name="Google Shape;115;p20"/>
          <p:cNvSpPr/>
          <p:nvPr/>
        </p:nvSpPr>
        <p:spPr>
          <a:xfrm>
            <a:off x="2101725" y="3098200"/>
            <a:ext cx="158400" cy="168300"/>
          </a:xfrm>
          <a:prstGeom prst="star4">
            <a:avLst>
              <a:gd fmla="val 1250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6" name="Google Shape;116;p20"/>
          <p:cNvSpPr txBox="1"/>
          <p:nvPr/>
        </p:nvSpPr>
        <p:spPr>
          <a:xfrm>
            <a:off x="2180975" y="2933163"/>
            <a:ext cx="14967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Nelder-mead</a:t>
            </a:r>
            <a:endParaRPr sz="1800">
              <a:solidFill>
                <a:schemeClr val="dk1"/>
              </a:solidFill>
              <a:latin typeface="Proxima Nova"/>
              <a:ea typeface="Proxima Nova"/>
              <a:cs typeface="Proxima Nova"/>
              <a:sym typeface="Proxima Nova"/>
            </a:endParaRPr>
          </a:p>
        </p:txBody>
      </p:sp>
      <p:grpSp>
        <p:nvGrpSpPr>
          <p:cNvPr id="117" name="Google Shape;117;p20"/>
          <p:cNvGrpSpPr/>
          <p:nvPr/>
        </p:nvGrpSpPr>
        <p:grpSpPr>
          <a:xfrm>
            <a:off x="5719891" y="2562576"/>
            <a:ext cx="3372037" cy="889576"/>
            <a:chOff x="6061500" y="1344700"/>
            <a:chExt cx="2948100" cy="703500"/>
          </a:xfrm>
        </p:grpSpPr>
        <p:sp>
          <p:nvSpPr>
            <p:cNvPr id="118" name="Google Shape;118;p20"/>
            <p:cNvSpPr/>
            <p:nvPr/>
          </p:nvSpPr>
          <p:spPr>
            <a:xfrm>
              <a:off x="6061500" y="1344700"/>
              <a:ext cx="2948100" cy="70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19" name="Google Shape;119;p20"/>
            <p:cNvPicPr preferRelativeResize="0"/>
            <p:nvPr/>
          </p:nvPicPr>
          <p:blipFill>
            <a:blip r:embed="rId4">
              <a:alphaModFix/>
            </a:blip>
            <a:stretch>
              <a:fillRect/>
            </a:stretch>
          </p:blipFill>
          <p:spPr>
            <a:xfrm>
              <a:off x="6278950" y="1406775"/>
              <a:ext cx="2577025" cy="572700"/>
            </a:xfrm>
            <a:prstGeom prst="rect">
              <a:avLst/>
            </a:prstGeom>
            <a:noFill/>
            <a:ln>
              <a:noFill/>
            </a:ln>
          </p:spPr>
        </p:pic>
      </p:grpSp>
      <p:sp>
        <p:nvSpPr>
          <p:cNvPr id="120" name="Google Shape;120;p20"/>
          <p:cNvSpPr txBox="1"/>
          <p:nvPr/>
        </p:nvSpPr>
        <p:spPr>
          <a:xfrm>
            <a:off x="5980200" y="2042600"/>
            <a:ext cx="2430900" cy="4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Proxima Nova"/>
                <a:ea typeface="Proxima Nova"/>
                <a:cs typeface="Proxima Nova"/>
                <a:sym typeface="Proxima Nova"/>
              </a:rPr>
              <a:t>From first principles:</a:t>
            </a:r>
            <a:endParaRPr sz="1800">
              <a:solidFill>
                <a:schemeClr val="lt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What range is feasible on a quantum computer?</a:t>
            </a:r>
            <a:endParaRPr sz="2500"/>
          </a:p>
        </p:txBody>
      </p:sp>
      <p:sp>
        <p:nvSpPr>
          <p:cNvPr id="126" name="Google Shape;126;p21"/>
          <p:cNvSpPr txBox="1"/>
          <p:nvPr/>
        </p:nvSpPr>
        <p:spPr>
          <a:xfrm>
            <a:off x="395650" y="1167175"/>
            <a:ext cx="8436600" cy="3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For a small Rabi Frequency, small mixing times and decoherence times will drastically impact our qubits as we scale the problem</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Given our effective Rydberg Blockade averaged estimate, we need a really small Rabi to reach r=3. Thus we claim this is likely unfeasible as our lattice scales </a:t>
            </a:r>
            <a:r>
              <a:rPr lang="en" sz="2100">
                <a:solidFill>
                  <a:schemeClr val="lt1"/>
                </a:solidFill>
                <a:latin typeface="Proxima Nova"/>
                <a:ea typeface="Proxima Nova"/>
                <a:cs typeface="Proxima Nova"/>
                <a:sym typeface="Proxima Nova"/>
              </a:rPr>
              <a:t>beyond</a:t>
            </a:r>
            <a:r>
              <a:rPr lang="en" sz="2100">
                <a:solidFill>
                  <a:schemeClr val="lt1"/>
                </a:solidFill>
                <a:latin typeface="Proxima Nova"/>
                <a:ea typeface="Proxima Nova"/>
                <a:cs typeface="Proxima Nova"/>
                <a:sym typeface="Proxima Nova"/>
              </a:rPr>
              <a:t> n=10 for current hardware limitations</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However, r=(20^0.25)&gt;2 is in the feasible range (Rabi ~ 2MHz, Detuning ~5 MHz), </a:t>
            </a:r>
            <a:r>
              <a:rPr b="1" lang="en" sz="2100">
                <a:solidFill>
                  <a:srgbClr val="F1C232"/>
                </a:solidFill>
                <a:latin typeface="Proxima Nova"/>
                <a:ea typeface="Proxima Nova"/>
                <a:cs typeface="Proxima Nova"/>
                <a:sym typeface="Proxima Nova"/>
              </a:rPr>
              <a:t>so we expect r=2 is possible as we scale to a 15x15 lattice.</a:t>
            </a:r>
            <a:endParaRPr b="1" sz="2100">
              <a:solidFill>
                <a:srgbClr val="F1C232"/>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Further optimizations</a:t>
            </a:r>
            <a:endParaRPr sz="2500"/>
          </a:p>
        </p:txBody>
      </p:sp>
      <p:sp>
        <p:nvSpPr>
          <p:cNvPr id="132" name="Google Shape;132;p22"/>
          <p:cNvSpPr txBox="1"/>
          <p:nvPr/>
        </p:nvSpPr>
        <p:spPr>
          <a:xfrm>
            <a:off x="395650" y="1167175"/>
            <a:ext cx="8436600" cy="3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Discussed a method based on individual addressing (existing technology as in Mennssen et. al.) to choose a smart initial state</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Choose initial state with full grid solution, then drop detunings of atoms which we want to drop out of lattice as our adiabatic approach</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We expect the time of algorithm to be much smaller, thus errors will scale accordingly</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2100">
                <a:solidFill>
                  <a:schemeClr val="lt1"/>
                </a:solidFill>
                <a:latin typeface="Proxima Nova"/>
                <a:ea typeface="Proxima Nova"/>
                <a:cs typeface="Proxima Nova"/>
                <a:sym typeface="Proxima Nova"/>
              </a:rPr>
              <a:t>If qubits can be brought within 2.85 um we can then expect to robustly solve r=3 case for n&gt;20.</a:t>
            </a:r>
            <a:endParaRPr sz="2100">
              <a:solidFill>
                <a:schemeClr val="lt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000000"/>
      </a:dk1>
      <a:lt1>
        <a:srgbClr val="FFFFFF"/>
      </a:lt1>
      <a:dk2>
        <a:srgbClr val="FFFF00"/>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