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C6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DAFF1C-D389-F143-13A5-9402488403BA}" v="645" dt="2025-02-02T14:51:10.442"/>
    <p1510:client id="{5B248329-E784-2386-87CB-20903BDE836A}" v="5" dt="2025-02-02T14:22:58.519"/>
    <p1510:client id="{9B912A57-782E-F543-8304-5F151281080A}" v="601" dt="2025-02-02T14:57:05.212"/>
    <p1510:client id="{CFD118CA-2AF2-BD88-EDC7-8B11FE042163}" v="86" dt="2025-02-02T14:36:33.125"/>
    <p1510:client id="{E522463E-B687-4937-B71E-810DFCA081DB}" v="745" dt="2025-02-02T14:54:30.7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94658"/>
  </p:normalViewPr>
  <p:slideViewPr>
    <p:cSldViewPr snapToGrid="0">
      <p:cViewPr>
        <p:scale>
          <a:sx n="97" d="100"/>
          <a:sy n="97" d="100"/>
        </p:scale>
        <p:origin x="49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10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74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086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051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90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2025/2/2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540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2025/2/2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788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2025/2/2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58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2025/2/2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86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2025/2/2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45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2025/2/2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938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02A643-9BB0-4E02-80B2-2C0A5E5D738E}" type="datetimeFigureOut">
              <a:rPr kumimoji="1" lang="ja-JP" altLang="en-US" smtClean="0"/>
              <a:t>2025/2/2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28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B17A8B-A66C-088C-2DB7-F9925E5A6E9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8000"/>
          </a:blip>
          <a:stretch>
            <a:fillRect/>
          </a:stretch>
        </p:blipFill>
        <p:spPr>
          <a:xfrm>
            <a:off x="1673622" y="1325325"/>
            <a:ext cx="8844757" cy="89024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sz="9650" b="1">
                <a:ea typeface="ＭＳ Ｐゴシック"/>
              </a:rPr>
              <a:t>Japantum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710895"/>
            <a:ext cx="9144000" cy="165576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ja-JP" altLang="en-US" sz="3600" b="1">
                <a:solidFill>
                  <a:srgbClr val="FFFFFF"/>
                </a:solidFill>
                <a:ea typeface="ＭＳ Ｐゴシック"/>
              </a:rPr>
              <a:t>Soki Sakurai</a:t>
            </a:r>
          </a:p>
          <a:p>
            <a:r>
              <a:rPr lang="ja-JP" altLang="en-US" sz="3600" b="1">
                <a:solidFill>
                  <a:srgbClr val="FFFFFF"/>
                </a:solidFill>
                <a:ea typeface="ＭＳ Ｐゴシック"/>
              </a:rPr>
              <a:t>Hirotaka Yokoyama</a:t>
            </a:r>
          </a:p>
          <a:p>
            <a:r>
              <a:rPr lang="ja-JP" altLang="en-US" sz="3600" b="1">
                <a:solidFill>
                  <a:srgbClr val="FFFFFF"/>
                </a:solidFill>
                <a:ea typeface="ＭＳ Ｐゴシック"/>
              </a:rPr>
              <a:t>Hiromasa Kamezawa</a:t>
            </a:r>
          </a:p>
        </p:txBody>
      </p:sp>
      <p:pic>
        <p:nvPicPr>
          <p:cNvPr id="1026" name="Picture 2" descr="MIT SDM Public Group | Facebook">
            <a:extLst>
              <a:ext uri="{FF2B5EF4-FFF2-40B4-BE49-F238E27FC236}">
                <a16:creationId xmlns:a16="http://schemas.microsoft.com/office/drawing/2014/main" id="{60B74B8A-72F1-1FAD-64C1-DBD2B70FD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759" y="221344"/>
            <a:ext cx="2498157" cy="106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8380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AAEFE5-8539-7426-51CB-46D014BFF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Background</a:t>
            </a:r>
            <a:endParaRPr kumimoji="1" lang="en-US" sz="540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AD280-AAA0-08FE-BAC1-E36A842B6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730" y="2754530"/>
            <a:ext cx="4672676" cy="3808939"/>
          </a:xfr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r>
              <a:rPr lang="en-US" sz="2400"/>
              <a:t>We are all </a:t>
            </a:r>
            <a:r>
              <a:rPr lang="en-US" sz="2400" b="1"/>
              <a:t>first-year SDM students</a:t>
            </a:r>
            <a:r>
              <a:rPr lang="en-US" sz="2400"/>
              <a:t> at MIT and have more than five years of work experience</a:t>
            </a:r>
          </a:p>
          <a:p>
            <a:endParaRPr lang="en-US" sz="2400"/>
          </a:p>
          <a:p>
            <a:r>
              <a:rPr lang="en-US" sz="2400"/>
              <a:t>Quantum computing have been gaining attention in business recently, and we participated in iQuHACK to understand what quantum computer is and stay updated on the latest trend.</a:t>
            </a:r>
          </a:p>
          <a:p>
            <a:endParaRPr lang="en-US" sz="2400"/>
          </a:p>
          <a:p>
            <a:r>
              <a:rPr lang="en-US" sz="2400"/>
              <a:t>We have </a:t>
            </a:r>
            <a:r>
              <a:rPr lang="en-US" sz="2400" b="1"/>
              <a:t>NO</a:t>
            </a:r>
            <a:r>
              <a:rPr lang="en-US" sz="2400"/>
              <a:t> background, knowledge, or skills in quantum computing.</a:t>
            </a:r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666D81-63A6-9D98-5E56-6FBC5E41B01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0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20138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4152E-E1F1-52D0-2061-9B721F671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Task1.1</a:t>
            </a:r>
            <a:endParaRPr kumimoji="1" lang="en-US"/>
          </a:p>
        </p:txBody>
      </p:sp>
      <p:pic>
        <p:nvPicPr>
          <p:cNvPr id="4" name="図 3" descr="グラフ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D3A55AAA-67CB-8DB4-5408-955BD20D1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73" y="3176577"/>
            <a:ext cx="3581633" cy="3581633"/>
          </a:xfrm>
          <a:prstGeom prst="rect">
            <a:avLst/>
          </a:prstGeom>
        </p:spPr>
      </p:pic>
      <p:pic>
        <p:nvPicPr>
          <p:cNvPr id="6" name="図 5" descr="グラフ, ヒストグラム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3CECEF03-4DB2-59C6-4D14-18131C9D9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2113" y="3176577"/>
            <a:ext cx="3759237" cy="236775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D3C3696-4E9E-3E76-725C-3601C3D60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072" y="1352992"/>
            <a:ext cx="11716057" cy="71495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/>
              <a:t>Simulated time evolution of </a:t>
            </a:r>
            <a:r>
              <a:rPr lang="en-US" sz="2000" i="1" dirty="0"/>
              <a:t>α  </a:t>
            </a:r>
            <a:r>
              <a:rPr lang="en-US" sz="2000" dirty="0"/>
              <a:t>with the buffer mode:</a:t>
            </a:r>
          </a:p>
          <a:p>
            <a:pPr lvl="1"/>
            <a:r>
              <a:rPr lang="en-US" sz="1600" dirty="0"/>
              <a:t>Parameters: Time=4 sec , g</a:t>
            </a:r>
            <a:r>
              <a:rPr lang="en-US" sz="1600" baseline="-25000" dirty="0"/>
              <a:t>2</a:t>
            </a:r>
            <a:r>
              <a:rPr lang="en-US" sz="1600" dirty="0"/>
              <a:t>=1.0, </a:t>
            </a:r>
            <a:r>
              <a:rPr lang="en-US" sz="1600" dirty="0" err="1"/>
              <a:t>ε</a:t>
            </a:r>
            <a:r>
              <a:rPr lang="en-US" sz="1600" baseline="-25000" dirty="0" err="1"/>
              <a:t>d</a:t>
            </a:r>
            <a:r>
              <a:rPr lang="en-US" sz="1600" dirty="0"/>
              <a:t>=-4.0, </a:t>
            </a:r>
            <a:r>
              <a:rPr lang="en-US" sz="1600" dirty="0" err="1"/>
              <a:t>κb</a:t>
            </a:r>
            <a:r>
              <a:rPr lang="en-US" sz="1600" dirty="0"/>
              <a:t>=10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281B186-2BE7-C343-26B8-B4E459E9E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726" y="3176577"/>
            <a:ext cx="4054367" cy="322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13C5E035-D142-AA13-33E0-A09A527A1C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22323" y="1370485"/>
            <a:ext cx="1982644" cy="959636"/>
          </a:xfrm>
          <a:prstGeom prst="rect">
            <a:avLst/>
          </a:prstGeom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65AE2ECE-B764-EC95-BC01-2263F891CF0F}"/>
              </a:ext>
            </a:extLst>
          </p:cNvPr>
          <p:cNvGrpSpPr>
            <a:grpSpLocks noChangeAspect="1"/>
          </p:cNvGrpSpPr>
          <p:nvPr/>
        </p:nvGrpSpPr>
        <p:grpSpPr>
          <a:xfrm>
            <a:off x="6328337" y="1298030"/>
            <a:ext cx="3017520" cy="435168"/>
            <a:chOff x="3845113" y="365125"/>
            <a:chExt cx="3786741" cy="546100"/>
          </a:xfrm>
        </p:grpSpPr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7EC087F3-66BD-547B-B01E-5E4AA7AEB9A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60254" y="541559"/>
              <a:ext cx="1371600" cy="317500"/>
            </a:xfrm>
            <a:prstGeom prst="rect">
              <a:avLst/>
            </a:prstGeom>
          </p:spPr>
        </p:pic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C0C4D0A2-BFF1-BE09-E36B-D8C46D11A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45113" y="365125"/>
              <a:ext cx="2425700" cy="546100"/>
            </a:xfrm>
            <a:prstGeom prst="rect">
              <a:avLst/>
            </a:prstGeom>
          </p:spPr>
        </p:pic>
      </p:grp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DED7D5F-2F4C-1170-0524-387A87A1ECCE}"/>
              </a:ext>
            </a:extLst>
          </p:cNvPr>
          <p:cNvSpPr txBox="1">
            <a:spLocks/>
          </p:cNvSpPr>
          <p:nvPr/>
        </p:nvSpPr>
        <p:spPr>
          <a:xfrm>
            <a:off x="134072" y="2873061"/>
            <a:ext cx="9443089" cy="4351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=&gt;The number of photons converged to 4(=</a:t>
            </a:r>
            <a:r>
              <a:rPr lang="en-US" sz="2000" i="1" dirty="0"/>
              <a:t>α</a:t>
            </a:r>
            <a:r>
              <a:rPr lang="en-US" sz="2000" baseline="30000" dirty="0"/>
              <a:t>2</a:t>
            </a:r>
            <a:r>
              <a:rPr lang="en-US" sz="2000" dirty="0"/>
              <a:t>) after over/under-shooting for ~2.5 sec</a:t>
            </a: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E5582FC9-A545-8EB1-18B7-AF05833080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1998" y="2061514"/>
            <a:ext cx="6538245" cy="406684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E89EB1B4-8413-455E-3433-528D7259FCC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44618" y="2461542"/>
            <a:ext cx="4470177" cy="37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94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41563-BFE6-A283-7FEF-E9D3A567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7179"/>
            <a:ext cx="10515600" cy="1325563"/>
          </a:xfrm>
        </p:spPr>
        <p:txBody>
          <a:bodyPr/>
          <a:lstStyle/>
          <a:p>
            <a:r>
              <a:rPr lang="en-US"/>
              <a:t>Task1.2</a:t>
            </a:r>
          </a:p>
        </p:txBody>
      </p:sp>
      <p:pic>
        <p:nvPicPr>
          <p:cNvPr id="4" name="コンテンツ プレースホルダー 3" descr="グラフ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7BA9986B-18AE-7E8F-203F-2A5647375E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072" y="3043764"/>
            <a:ext cx="3831533" cy="3831533"/>
          </a:xfr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861AFB2D-A4F4-D3BA-496F-2965E4CA9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95" y="3062072"/>
            <a:ext cx="3746567" cy="2981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150D04A-354B-1E0E-447B-6E3A2F92C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5177" y="3043764"/>
            <a:ext cx="3933300" cy="313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66378635-3447-6CF1-E3FF-4A9F2C922276}"/>
              </a:ext>
            </a:extLst>
          </p:cNvPr>
          <p:cNvGrpSpPr>
            <a:grpSpLocks noChangeAspect="1"/>
          </p:cNvGrpSpPr>
          <p:nvPr/>
        </p:nvGrpSpPr>
        <p:grpSpPr>
          <a:xfrm>
            <a:off x="6675344" y="1171959"/>
            <a:ext cx="2220301" cy="637413"/>
            <a:chOff x="3845113" y="365125"/>
            <a:chExt cx="1902232" cy="546100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98E14724-1870-07DE-DA6B-1748F7941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75744" y="540378"/>
              <a:ext cx="1371601" cy="317500"/>
            </a:xfrm>
            <a:prstGeom prst="rect">
              <a:avLst/>
            </a:prstGeom>
          </p:spPr>
        </p:pic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B1CC1CEB-4187-568E-0838-F9C5144E94A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r="78124"/>
            <a:stretch/>
          </p:blipFill>
          <p:spPr>
            <a:xfrm>
              <a:off x="3845113" y="365125"/>
              <a:ext cx="530631" cy="546100"/>
            </a:xfrm>
            <a:prstGeom prst="rect">
              <a:avLst/>
            </a:prstGeom>
          </p:spPr>
        </p:pic>
      </p:grp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45B8FD1-1454-43C5-3C37-1C234CEC25EF}"/>
              </a:ext>
            </a:extLst>
          </p:cNvPr>
          <p:cNvSpPr txBox="1">
            <a:spLocks/>
          </p:cNvSpPr>
          <p:nvPr/>
        </p:nvSpPr>
        <p:spPr>
          <a:xfrm>
            <a:off x="134072" y="1352992"/>
            <a:ext cx="11716057" cy="7149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Simulated time evolution of </a:t>
            </a:r>
            <a:r>
              <a:rPr lang="en-US" sz="2000" i="1" dirty="0"/>
              <a:t>α  </a:t>
            </a:r>
            <a:r>
              <a:rPr lang="en-US" sz="2000" u="sng" dirty="0"/>
              <a:t>without</a:t>
            </a:r>
            <a:r>
              <a:rPr lang="en-US" sz="2000" dirty="0"/>
              <a:t> the buffer mode:</a:t>
            </a:r>
          </a:p>
          <a:p>
            <a:pPr lvl="1"/>
            <a:r>
              <a:rPr lang="en-US" sz="1600" dirty="0"/>
              <a:t>Parameters: Time=4 sec , g</a:t>
            </a:r>
            <a:r>
              <a:rPr lang="en-US" sz="1600" baseline="-25000" dirty="0"/>
              <a:t>2</a:t>
            </a:r>
            <a:r>
              <a:rPr lang="en-US" sz="1600" dirty="0"/>
              <a:t>=1.0, </a:t>
            </a:r>
            <a:r>
              <a:rPr lang="en-US" sz="1600" dirty="0" err="1"/>
              <a:t>ε</a:t>
            </a:r>
            <a:r>
              <a:rPr lang="en-US" sz="1600" baseline="-25000" dirty="0" err="1"/>
              <a:t>d</a:t>
            </a:r>
            <a:r>
              <a:rPr lang="en-US" sz="1600" dirty="0"/>
              <a:t>=-4.0, </a:t>
            </a:r>
            <a:r>
              <a:rPr lang="en-US" sz="1600" dirty="0" err="1"/>
              <a:t>κb</a:t>
            </a:r>
            <a:r>
              <a:rPr lang="en-US" sz="1600" dirty="0"/>
              <a:t>=10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9651A93-2394-FA29-492B-CA0CE431EA3A}"/>
              </a:ext>
            </a:extLst>
          </p:cNvPr>
          <p:cNvSpPr txBox="1">
            <a:spLocks/>
          </p:cNvSpPr>
          <p:nvPr/>
        </p:nvSpPr>
        <p:spPr>
          <a:xfrm>
            <a:off x="134072" y="2284485"/>
            <a:ext cx="9443089" cy="4351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=&gt;The number of photons slowly converged to 4(=</a:t>
            </a:r>
            <a:r>
              <a:rPr lang="en-US" sz="2000" i="1" dirty="0"/>
              <a:t>α</a:t>
            </a:r>
            <a:r>
              <a:rPr lang="en-US" sz="2000" baseline="30000" dirty="0"/>
              <a:t>2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=&gt;the buffer mode makes the convergence faster? (but causes over/under-shoot)</a:t>
            </a: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DE626667-FAF1-2D37-214F-F9BC78B916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9573" y="1816497"/>
            <a:ext cx="5499244" cy="34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964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68EAC-EE11-1176-45F3-0C1E72AEF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Task2.1</a:t>
            </a:r>
            <a:endParaRPr kumimoji="1" lang="en-US"/>
          </a:p>
        </p:txBody>
      </p:sp>
      <p:pic>
        <p:nvPicPr>
          <p:cNvPr id="5" name="コンテンツ プレースホルダー 4" descr="グラフ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2BD50933-8AC2-8F5C-2874-E0E3D14986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54834" y="2179662"/>
            <a:ext cx="4203827" cy="4203827"/>
          </a:xfrm>
        </p:spPr>
      </p:pic>
      <p:pic>
        <p:nvPicPr>
          <p:cNvPr id="9" name="Picture 8" descr="A math equations on a white background&#10;&#10;AI-generated content may be incorrect.">
            <a:extLst>
              <a:ext uri="{FF2B5EF4-FFF2-40B4-BE49-F238E27FC236}">
                <a16:creationId xmlns:a16="http://schemas.microsoft.com/office/drawing/2014/main" id="{D61C88F8-9896-8EC1-768C-6B8C9E2FD2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896" r="12240" b="74669"/>
          <a:stretch/>
        </p:blipFill>
        <p:spPr>
          <a:xfrm>
            <a:off x="342754" y="1632939"/>
            <a:ext cx="7412080" cy="139271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Speech Bubble: Rectangle with Corners Rounded 5">
                <a:extLst>
                  <a:ext uri="{FF2B5EF4-FFF2-40B4-BE49-F238E27FC236}">
                    <a16:creationId xmlns:a16="http://schemas.microsoft.com/office/drawing/2014/main" id="{2C47D52D-A9E9-1F99-756F-0668095C26A2}"/>
                  </a:ext>
                </a:extLst>
              </p:cNvPr>
              <p:cNvSpPr/>
              <p:nvPr/>
            </p:nvSpPr>
            <p:spPr>
              <a:xfrm>
                <a:off x="6968690" y="429357"/>
                <a:ext cx="4880555" cy="1325563"/>
              </a:xfrm>
              <a:prstGeom prst="wedgeRoundRectCallout">
                <a:avLst>
                  <a:gd name="adj1" fmla="val -41220"/>
                  <a:gd name="adj2" fmla="val 72277"/>
                  <a:gd name="adj3" fmla="val 16667"/>
                </a:avLst>
              </a:prstGeom>
              <a:solidFill>
                <a:srgbClr val="F6C6AD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ja-JP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dissipation term was modeled by </a:t>
                </a:r>
              </a:p>
              <a:p>
                <a:pPr algn="ctr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ja-JP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ja-JP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𝜿</m:t>
                            </m:r>
                          </m:e>
                          <m:sub>
                            <m:r>
                              <a:rPr lang="en-US" altLang="ja-JP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</m:e>
                    </m:rad>
                    <m:acc>
                      <m:accPr>
                        <m:chr m:val="̂"/>
                        <m:ctrlPr>
                          <a:rPr lang="en-US" altLang="ja-JP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acc>
                    <m:r>
                      <a:rPr lang="en-US" altLang="ja-JP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ja-JP" b="1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ja-JP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ja-JP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𝜿</m:t>
                            </m:r>
                          </m:e>
                          <m:sub>
                            <m:r>
                              <a:rPr lang="en-US" altLang="ja-JP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</m:e>
                    </m:rad>
                    <m:acc>
                      <m:accPr>
                        <m:chr m:val="̂"/>
                        <m:ctrlPr>
                          <a:rPr lang="en-US" altLang="ja-JP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acc>
                  </m:oMath>
                </a14:m>
                <a:endParaRPr lang="en-US" altLang="ja-JP" b="1">
                  <a:solidFill>
                    <a:schemeClr val="tx1"/>
                  </a:solidFill>
                </a:endParaRPr>
              </a:p>
              <a:p>
                <a:r>
                  <a:rPr lang="en-US">
                    <a:solidFill>
                      <a:schemeClr val="tx1"/>
                    </a:solidFill>
                  </a:rPr>
                  <a:t>Mode A and Mode B photons will be lost at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ja-JP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altLang="ja-JP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 to the environment. </a:t>
                </a:r>
              </a:p>
            </p:txBody>
          </p:sp>
        </mc:Choice>
        <mc:Fallback>
          <p:sp>
            <p:nvSpPr>
              <p:cNvPr id="6" name="Speech Bubble: Rectangle with Corners Rounded 5">
                <a:extLst>
                  <a:ext uri="{FF2B5EF4-FFF2-40B4-BE49-F238E27FC236}">
                    <a16:creationId xmlns:a16="http://schemas.microsoft.com/office/drawing/2014/main" id="{2C47D52D-A9E9-1F99-756F-0668095C26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8690" y="429357"/>
                <a:ext cx="4880555" cy="1325563"/>
              </a:xfrm>
              <a:prstGeom prst="wedgeRoundRectCallout">
                <a:avLst>
                  <a:gd name="adj1" fmla="val -41220"/>
                  <a:gd name="adj2" fmla="val 72277"/>
                  <a:gd name="adj3" fmla="val 16667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24AC24E8-38F4-6736-14DE-AAA6897855BE}"/>
              </a:ext>
            </a:extLst>
          </p:cNvPr>
          <p:cNvSpPr/>
          <p:nvPr/>
        </p:nvSpPr>
        <p:spPr>
          <a:xfrm>
            <a:off x="4010602" y="2025827"/>
            <a:ext cx="3554855" cy="728916"/>
          </a:xfrm>
          <a:prstGeom prst="rect">
            <a:avLst/>
          </a:prstGeom>
          <a:solidFill>
            <a:srgbClr val="F6C6AD">
              <a:alpha val="3882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7F43C220-5C4E-A308-B1EB-6306CEDAC295}"/>
              </a:ext>
            </a:extLst>
          </p:cNvPr>
          <p:cNvSpPr/>
          <p:nvPr/>
        </p:nvSpPr>
        <p:spPr>
          <a:xfrm>
            <a:off x="717696" y="2960681"/>
            <a:ext cx="3951589" cy="1476564"/>
          </a:xfrm>
          <a:prstGeom prst="wedgeRoundRectCallout">
            <a:avLst>
              <a:gd name="adj1" fmla="val -4429"/>
              <a:gd name="adj2" fmla="val -75092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2" name="Picture 11" descr="A math equations on a white background&#10;&#10;AI-generated content may be incorrect.">
            <a:extLst>
              <a:ext uri="{FF2B5EF4-FFF2-40B4-BE49-F238E27FC236}">
                <a16:creationId xmlns:a16="http://schemas.microsoft.com/office/drawing/2014/main" id="{837FB821-FA7F-D8E8-1A0C-FAC810C0951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0436" t="47688" r="12738"/>
          <a:stretch/>
        </p:blipFill>
        <p:spPr>
          <a:xfrm>
            <a:off x="1125356" y="3158654"/>
            <a:ext cx="3167373" cy="121365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4EE1913-D2CE-2F0B-3B4D-1335D1B84748}"/>
              </a:ext>
            </a:extLst>
          </p:cNvPr>
          <p:cNvSpPr txBox="1"/>
          <p:nvPr/>
        </p:nvSpPr>
        <p:spPr>
          <a:xfrm>
            <a:off x="519765" y="1300336"/>
            <a:ext cx="4957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u="sng">
                <a:effectLst/>
                <a:latin typeface="system-ui"/>
              </a:rPr>
              <a:t>Lindblad master equation</a:t>
            </a:r>
            <a:endParaRPr lang="en-US" sz="2800" b="1" u="sn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759401-0B19-FA78-69BA-E6F0EC3C6665}"/>
              </a:ext>
            </a:extLst>
          </p:cNvPr>
          <p:cNvSpPr/>
          <p:nvPr/>
        </p:nvSpPr>
        <p:spPr>
          <a:xfrm>
            <a:off x="2447926" y="2048670"/>
            <a:ext cx="1296302" cy="728916"/>
          </a:xfrm>
          <a:prstGeom prst="rect">
            <a:avLst/>
          </a:prstGeom>
          <a:solidFill>
            <a:schemeClr val="accent1">
              <a:lumMod val="20000"/>
              <a:lumOff val="80000"/>
              <a:alpha val="38824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152E562-9019-1B86-5ECF-8639C6C06B9A}"/>
              </a:ext>
            </a:extLst>
          </p:cNvPr>
          <p:cNvSpPr txBox="1"/>
          <p:nvPr/>
        </p:nvSpPr>
        <p:spPr>
          <a:xfrm>
            <a:off x="536998" y="4566182"/>
            <a:ext cx="751146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600" u="sng"/>
              <a:t>Code Snippet</a:t>
            </a:r>
          </a:p>
          <a:p>
            <a:r>
              <a:rPr lang="ja-US" altLang="en-US" sz="1600"/>
              <a:t>res = dq.mesolve(H, [jnp.sqrt(kappa_a)*a + jnp.sqrt(kappa_b)*b], psi0, tsave)</a:t>
            </a:r>
          </a:p>
          <a:p>
            <a:endParaRPr lang="ja-US" altLang="en-US" sz="1600"/>
          </a:p>
          <a:p>
            <a:r>
              <a:rPr lang="ja-US" altLang="en-US" sz="1600"/>
              <a:t>print(res.states[-1] - res.states[0])</a:t>
            </a:r>
            <a:r>
              <a:rPr lang="en-US" altLang="en-US" sz="1600"/>
              <a:t> = </a:t>
            </a:r>
            <a:endParaRPr lang="en-US" altLang="ja-JP" sz="1600"/>
          </a:p>
          <a:p>
            <a:r>
              <a:rPr lang="en-US" altLang="ja-JP" sz="1600"/>
              <a:t>[[0.0000000e+00+0.000000e+00j 4.6064574e-16+7.721896e-12j] [4.6064574e-16-7.721896e-12j 0.0000000e+00+0.000000e+00j]]</a:t>
            </a:r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F174EF66-F0A2-C5C6-17C0-49A165075FC8}"/>
              </a:ext>
            </a:extLst>
          </p:cNvPr>
          <p:cNvSpPr/>
          <p:nvPr/>
        </p:nvSpPr>
        <p:spPr>
          <a:xfrm>
            <a:off x="3029863" y="6127721"/>
            <a:ext cx="4724971" cy="601843"/>
          </a:xfrm>
          <a:prstGeom prst="wedgeRoundRectCallout">
            <a:avLst>
              <a:gd name="adj1" fmla="val 6342"/>
              <a:gd name="adj2" fmla="val -94231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Not Zero! But the change is in the order of e-12 in 10 </a:t>
            </a:r>
            <a:r>
              <a:rPr lang="en-US" err="1">
                <a:solidFill>
                  <a:schemeClr val="tx1"/>
                </a:solidFill>
              </a:rPr>
              <a:t>mirosec</a:t>
            </a:r>
            <a:r>
              <a:rPr lang="en-US">
                <a:solidFill>
                  <a:schemeClr val="tx1"/>
                </a:solidFill>
              </a:rPr>
              <a:t> simulation…</a:t>
            </a:r>
          </a:p>
        </p:txBody>
      </p:sp>
    </p:spTree>
    <p:extLst>
      <p:ext uri="{BB962C8B-B14F-4D97-AF65-F5344CB8AC3E}">
        <p14:creationId xmlns:p14="http://schemas.microsoft.com/office/powerpoint/2010/main" val="1884319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13EE8-DA60-3CAD-D30D-C602253BF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Takeaway</a:t>
            </a:r>
            <a:endParaRPr kumimoji="1"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CD16C-0932-45A8-9AD2-452411F96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>
                <a:solidFill>
                  <a:srgbClr val="FF0000"/>
                </a:solidFill>
              </a:rPr>
              <a:t>Really fun</a:t>
            </a:r>
          </a:p>
          <a:p>
            <a:r>
              <a:rPr lang="en-US" sz="3600"/>
              <a:t>We learned the concept and challenges about quantum computing</a:t>
            </a:r>
          </a:p>
          <a:p>
            <a:r>
              <a:rPr lang="en-US" sz="3600"/>
              <a:t>On the other hand, understanding the principles of quantum computing requires further study.</a:t>
            </a:r>
          </a:p>
          <a:p>
            <a:endParaRPr lang="en-US"/>
          </a:p>
        </p:txBody>
      </p:sp>
      <p:pic>
        <p:nvPicPr>
          <p:cNvPr id="4" name="Picture 2" descr="MIT SDM Public Group | Facebook">
            <a:extLst>
              <a:ext uri="{FF2B5EF4-FFF2-40B4-BE49-F238E27FC236}">
                <a16:creationId xmlns:a16="http://schemas.microsoft.com/office/drawing/2014/main" id="{0D2EC047-0F2D-16E8-F0A7-A4A059D96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759" y="221344"/>
            <a:ext cx="2498157" cy="106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7182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ECBC0B9AA71FA498852B5611F762BBF" ma:contentTypeVersion="4" ma:contentTypeDescription="Create a new document." ma:contentTypeScope="" ma:versionID="ad9a4f8dffb1325b306ca7e59fdd3709">
  <xsd:schema xmlns:xsd="http://www.w3.org/2001/XMLSchema" xmlns:xs="http://www.w3.org/2001/XMLSchema" xmlns:p="http://schemas.microsoft.com/office/2006/metadata/properties" xmlns:ns2="6a54f667-5987-46a9-95fe-f04833f0fabe" targetNamespace="http://schemas.microsoft.com/office/2006/metadata/properties" ma:root="true" ma:fieldsID="03fbe4029686f54efca925e8f820af2d" ns2:_="">
    <xsd:import namespace="6a54f667-5987-46a9-95fe-f04833f0fab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54f667-5987-46a9-95fe-f04833f0fa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E93EF4D-6655-4245-9668-545776310FD4}">
  <ds:schemaRefs>
    <ds:schemaRef ds:uri="http://purl.org/dc/dcmitype/"/>
    <ds:schemaRef ds:uri="http://purl.org/dc/terms/"/>
    <ds:schemaRef ds:uri="http://purl.org/dc/elements/1.1/"/>
    <ds:schemaRef ds:uri="6a54f667-5987-46a9-95fe-f04833f0fabe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719DAB1-738F-4649-8C2F-061962DFBC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65CDE1D-8E5B-4020-9BC2-FC6CA96F8ECC}">
  <ds:schemaRefs>
    <ds:schemaRef ds:uri="6a54f667-5987-46a9-95fe-f04833f0fab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312</Words>
  <Application>Microsoft Macintosh PowerPoint</Application>
  <PresentationFormat>ワイド画面</PresentationFormat>
  <Paragraphs>36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4" baseType="lpstr">
      <vt:lpstr>ＭＳ Ｐゴシック</vt:lpstr>
      <vt:lpstr>system-ui</vt:lpstr>
      <vt:lpstr>Aptos</vt:lpstr>
      <vt:lpstr>Aptos Display</vt:lpstr>
      <vt:lpstr>Arial</vt:lpstr>
      <vt:lpstr>Calibri</vt:lpstr>
      <vt:lpstr>Cambria Math</vt:lpstr>
      <vt:lpstr>Office テーマ</vt:lpstr>
      <vt:lpstr>Japantum</vt:lpstr>
      <vt:lpstr>Background</vt:lpstr>
      <vt:lpstr>Task1.1</vt:lpstr>
      <vt:lpstr>Task1.2</vt:lpstr>
      <vt:lpstr>Task2.1</vt:lpstr>
      <vt:lpstr>Takeaway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Soki Sakurai</cp:lastModifiedBy>
  <cp:revision>2</cp:revision>
  <dcterms:created xsi:type="dcterms:W3CDTF">2025-02-02T14:12:36Z</dcterms:created>
  <dcterms:modified xsi:type="dcterms:W3CDTF">2025-02-02T14:57:05Z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0x0101006ECBC0B9AA71FA498852B5611F762BBF</vt:lpwstr>
  </property>
</Properties>
</file>