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22-May-19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22-May-19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22-May-19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22-May-19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22-May-19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22-May-19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22-May-19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22-May-19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22-May-19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762000"/>
            <a:ext cx="8458200" cy="1222375"/>
          </a:xfrm>
        </p:spPr>
        <p:txBody>
          <a:bodyPr>
            <a:noAutofit/>
          </a:bodyPr>
          <a:lstStyle/>
          <a:p>
            <a:r>
              <a:rPr lang="en-US" sz="4800" dirty="0" smtClean="0">
                <a:latin typeface="Times New Roman" pitchFamily="18" charset="0"/>
              </a:rPr>
              <a:t>Fake Review Detection System</a:t>
            </a:r>
            <a:endParaRPr lang="en-US" sz="4800" dirty="0">
              <a:latin typeface="Times New Roman" pitchFamily="18" charset="0"/>
            </a:endParaRPr>
          </a:p>
        </p:txBody>
      </p:sp>
      <p:sp>
        <p:nvSpPr>
          <p:cNvPr id="3" name="Subtitle 2"/>
          <p:cNvSpPr>
            <a:spLocks noGrp="1"/>
          </p:cNvSpPr>
          <p:nvPr>
            <p:ph type="subTitle" idx="1"/>
          </p:nvPr>
        </p:nvSpPr>
        <p:spPr>
          <a:xfrm>
            <a:off x="990600" y="2057400"/>
            <a:ext cx="8458200" cy="914400"/>
          </a:xfrm>
        </p:spPr>
        <p:txBody>
          <a:bodyPr>
            <a:normAutofit/>
          </a:bodyPr>
          <a:lstStyle/>
          <a:p>
            <a:r>
              <a:rPr lang="en-US" sz="2900" dirty="0" smtClean="0">
                <a:latin typeface="Times New Roman" pitchFamily="18" charset="0"/>
                <a:cs typeface="Times New Roman" pitchFamily="18" charset="0"/>
              </a:rPr>
              <a:t>-</a:t>
            </a:r>
            <a:r>
              <a:rPr lang="en-US" sz="2900" dirty="0" smtClean="0">
                <a:latin typeface="Times New Roman" pitchFamily="18" charset="0"/>
                <a:cs typeface="Times New Roman" pitchFamily="18" charset="0"/>
              </a:rPr>
              <a:t> Human Behaviour Based Approach</a:t>
            </a:r>
            <a:endParaRPr lang="en-US" sz="2900" dirty="0">
              <a:latin typeface="Times New Roman" pitchFamily="18" charset="0"/>
              <a:cs typeface="Times New Roman" pitchFamily="18" charset="0"/>
            </a:endParaRPr>
          </a:p>
        </p:txBody>
      </p:sp>
      <p:pic>
        <p:nvPicPr>
          <p:cNvPr id="13314" name="Picture 2" descr="Image result for fake reviews"/>
          <p:cNvPicPr>
            <a:picLocks noChangeAspect="1" noChangeArrowheads="1"/>
          </p:cNvPicPr>
          <p:nvPr/>
        </p:nvPicPr>
        <p:blipFill>
          <a:blip r:embed="rId2"/>
          <a:srcRect/>
          <a:stretch>
            <a:fillRect/>
          </a:stretch>
        </p:blipFill>
        <p:spPr bwMode="auto">
          <a:xfrm>
            <a:off x="3505200" y="3048000"/>
            <a:ext cx="4191206" cy="2791617"/>
          </a:xfrm>
          <a:prstGeom prst="ellipse">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467600" cy="1143000"/>
          </a:xfrm>
        </p:spPr>
        <p:txBody>
          <a:bodyPr>
            <a:normAutofit/>
          </a:bodyPr>
          <a:lstStyle/>
          <a:p>
            <a:pPr algn="ctr"/>
            <a:r>
              <a:rPr lang="en-US" sz="3600" dirty="0" smtClean="0"/>
              <a:t>RESULTS</a:t>
            </a:r>
            <a:endParaRPr lang="en-US" sz="3600" dirty="0"/>
          </a:p>
        </p:txBody>
      </p:sp>
      <p:sp>
        <p:nvSpPr>
          <p:cNvPr id="3" name="Content Placeholder 2"/>
          <p:cNvSpPr>
            <a:spLocks noGrp="1"/>
          </p:cNvSpPr>
          <p:nvPr>
            <p:ph sz="quarter" idx="1"/>
          </p:nvPr>
        </p:nvSpPr>
        <p:spPr>
          <a:xfrm>
            <a:off x="304800" y="1219200"/>
            <a:ext cx="8305800" cy="5330952"/>
          </a:xfrm>
        </p:spPr>
        <p:txBody>
          <a:bodyPr>
            <a:normAutofit/>
          </a:bodyPr>
          <a:lstStyle/>
          <a:p>
            <a:pPr algn="just">
              <a:buNone/>
            </a:pPr>
            <a:r>
              <a:rPr lang="en-US" dirty="0" smtClean="0"/>
              <a:t>	</a:t>
            </a:r>
            <a:r>
              <a:rPr lang="en-US" dirty="0" smtClean="0"/>
              <a:t>Many </a:t>
            </a:r>
            <a:r>
              <a:rPr lang="en-US" dirty="0" smtClean="0"/>
              <a:t>classifiers have been </a:t>
            </a:r>
            <a:r>
              <a:rPr lang="en-US" dirty="0" smtClean="0"/>
              <a:t>used with the combination of our extracted features </a:t>
            </a:r>
            <a:r>
              <a:rPr lang="en-US" dirty="0" smtClean="0"/>
              <a:t>to correctly predict the genuineness of the review. </a:t>
            </a:r>
            <a:r>
              <a:rPr lang="en-US" dirty="0" smtClean="0"/>
              <a:t>We </a:t>
            </a:r>
            <a:r>
              <a:rPr lang="en-US" dirty="0" smtClean="0"/>
              <a:t>trained our training Data using various classifiers such as Naïve Bayes’ classifier, Logistic Regression and Linear Support Vector Machine</a:t>
            </a:r>
            <a:r>
              <a:rPr lang="en-US" dirty="0" smtClean="0"/>
              <a:t>.</a:t>
            </a:r>
          </a:p>
          <a:p>
            <a:pPr algn="just">
              <a:buNone/>
            </a:pPr>
            <a:endParaRPr lang="en-US" dirty="0" smtClean="0"/>
          </a:p>
          <a:p>
            <a:pPr algn="just">
              <a:buNone/>
            </a:pPr>
            <a:r>
              <a:rPr lang="en-US" dirty="0" smtClean="0"/>
              <a:t>	</a:t>
            </a:r>
            <a:r>
              <a:rPr lang="en-US" dirty="0" smtClean="0"/>
              <a:t>Among all the above classifiers used, Logistic regression provided with the best accuracy of 69.75% followed by the Linear SVC which attained the accuracy of 69%.</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7467600" cy="1143000"/>
          </a:xfrm>
        </p:spPr>
        <p:txBody>
          <a:bodyPr>
            <a:normAutofit/>
          </a:bodyPr>
          <a:lstStyle/>
          <a:p>
            <a:pPr algn="ctr"/>
            <a:r>
              <a:rPr lang="en-US" sz="5400" dirty="0" smtClean="0"/>
              <a:t>THANK YOU!</a:t>
            </a:r>
            <a:endParaRPr lang="en-US" sz="5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686800" cy="838200"/>
          </a:xfrm>
        </p:spPr>
        <p:txBody>
          <a:bodyPr>
            <a:normAutofit/>
          </a:bodyPr>
          <a:lstStyle/>
          <a:p>
            <a:pPr algn="ctr"/>
            <a:r>
              <a:rPr lang="en-US" sz="3600" dirty="0" smtClean="0">
                <a:cs typeface="Times New Roman" pitchFamily="18" charset="0"/>
              </a:rPr>
              <a:t>NEED FOR THE PROJECT</a:t>
            </a:r>
            <a:endParaRPr lang="en-US" sz="3600" dirty="0">
              <a:cs typeface="Times New Roman" pitchFamily="18" charset="0"/>
            </a:endParaRPr>
          </a:p>
        </p:txBody>
      </p:sp>
      <p:sp>
        <p:nvSpPr>
          <p:cNvPr id="3" name="Content Placeholder 2"/>
          <p:cNvSpPr>
            <a:spLocks noGrp="1"/>
          </p:cNvSpPr>
          <p:nvPr>
            <p:ph sz="quarter" idx="1"/>
          </p:nvPr>
        </p:nvSpPr>
        <p:spPr>
          <a:xfrm>
            <a:off x="304800" y="1447800"/>
            <a:ext cx="8686800" cy="4525963"/>
          </a:xfrm>
        </p:spPr>
        <p:txBody>
          <a:bodyPr>
            <a:noAutofit/>
          </a:bodyPr>
          <a:lstStyle/>
          <a:p>
            <a:pPr algn="just">
              <a:lnSpc>
                <a:spcPct val="150000"/>
              </a:lnSpc>
              <a:buNone/>
            </a:pPr>
            <a:r>
              <a:rPr lang="en-US" sz="2000" dirty="0" smtClean="0">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Online reviews play an important </a:t>
            </a:r>
            <a:r>
              <a:rPr lang="en-US" sz="2000" dirty="0" smtClean="0">
                <a:solidFill>
                  <a:schemeClr val="tx1"/>
                </a:solidFill>
                <a:latin typeface="Times New Roman" pitchFamily="18" charset="0"/>
                <a:cs typeface="Times New Roman" pitchFamily="18" charset="0"/>
              </a:rPr>
              <a:t>factor </a:t>
            </a:r>
            <a:r>
              <a:rPr lang="en-US" sz="2000" dirty="0" smtClean="0">
                <a:solidFill>
                  <a:schemeClr val="tx1"/>
                </a:solidFill>
                <a:latin typeface="Times New Roman" pitchFamily="18" charset="0"/>
                <a:cs typeface="Times New Roman" pitchFamily="18" charset="0"/>
              </a:rPr>
              <a:t>in helping customers know about the </a:t>
            </a:r>
            <a:r>
              <a:rPr lang="en-US" sz="2000" dirty="0" smtClean="0">
                <a:latin typeface="Times New Roman" pitchFamily="18" charset="0"/>
                <a:cs typeface="Times New Roman" pitchFamily="18" charset="0"/>
              </a:rPr>
              <a:t>product or services. It helps </a:t>
            </a:r>
          </a:p>
          <a:p>
            <a:pPr algn="just">
              <a:lnSpc>
                <a:spcPct val="150000"/>
              </a:lnSpc>
              <a:buFont typeface="Wingdings" pitchFamily="2" charset="2"/>
              <a:buChar char="Ø"/>
            </a:pPr>
            <a:r>
              <a:rPr lang="en-US" sz="2000" dirty="0" smtClean="0">
                <a:latin typeface="Times New Roman" pitchFamily="18" charset="0"/>
                <a:cs typeface="Times New Roman" pitchFamily="18" charset="0"/>
              </a:rPr>
              <a:t>Customers in Decision making about purchasing of product/service</a:t>
            </a:r>
          </a:p>
          <a:p>
            <a:pPr algn="just">
              <a:lnSpc>
                <a:spcPct val="150000"/>
              </a:lnSpc>
              <a:buFont typeface="Wingdings" pitchFamily="2" charset="2"/>
              <a:buChar char="Ø"/>
            </a:pPr>
            <a:r>
              <a:rPr lang="en-US" sz="2000" dirty="0" smtClean="0">
                <a:latin typeface="Times New Roman" pitchFamily="18" charset="0"/>
                <a:cs typeface="Times New Roman" pitchFamily="18" charset="0"/>
              </a:rPr>
              <a:t>Service providers in making their services better</a:t>
            </a:r>
          </a:p>
          <a:p>
            <a:pPr algn="just">
              <a:lnSpc>
                <a:spcPct val="150000"/>
              </a:lnSpc>
              <a:buFont typeface="Wingdings" pitchFamily="2" charset="2"/>
              <a:buChar char="Ø"/>
            </a:pPr>
            <a:endParaRPr lang="en-US" sz="2000"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Reliance </a:t>
            </a:r>
            <a:r>
              <a:rPr lang="en-US" sz="2000" dirty="0" smtClean="0">
                <a:solidFill>
                  <a:schemeClr val="tx1"/>
                </a:solidFill>
                <a:latin typeface="Times New Roman" pitchFamily="18" charset="0"/>
                <a:cs typeface="Times New Roman" pitchFamily="18" charset="0"/>
              </a:rPr>
              <a:t>on online reviews gives rise to the potential concern that wrongdoers may create false reviews to artificially promote or devalue products and services. They must be detected in order to ensure that the social media continues to be a trusted source of public opinions, rather than being full of fake opinions, lies, and deceptions.</a:t>
            </a:r>
            <a:endParaRPr lang="en-US" sz="2000" dirty="0">
              <a:solidFill>
                <a:schemeClr val="tx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pPr algn="ctr"/>
            <a:r>
              <a:rPr lang="en-US" sz="3600" dirty="0" smtClean="0"/>
              <a:t>Types of Spam Reviews</a:t>
            </a:r>
            <a:endParaRPr lang="en-US" sz="3600" dirty="0"/>
          </a:p>
        </p:txBody>
      </p:sp>
      <p:sp>
        <p:nvSpPr>
          <p:cNvPr id="3" name="Content Placeholder 2"/>
          <p:cNvSpPr>
            <a:spLocks noGrp="1"/>
          </p:cNvSpPr>
          <p:nvPr>
            <p:ph sz="quarter" idx="1"/>
          </p:nvPr>
        </p:nvSpPr>
        <p:spPr>
          <a:xfrm>
            <a:off x="685800" y="1600200"/>
            <a:ext cx="7467600" cy="4873752"/>
          </a:xfrm>
        </p:spPr>
        <p:txBody>
          <a:bodyPr>
            <a:normAutofit/>
          </a:bodyPr>
          <a:lstStyle/>
          <a:p>
            <a:r>
              <a:rPr lang="en-US" sz="2800" dirty="0" smtClean="0"/>
              <a:t>Fake or Untruthful Reviews</a:t>
            </a:r>
          </a:p>
          <a:p>
            <a:endParaRPr lang="en-US" dirty="0" smtClean="0"/>
          </a:p>
          <a:p>
            <a:pPr lvl="1">
              <a:buFont typeface="Wingdings" pitchFamily="2" charset="2"/>
              <a:buChar char="Ø"/>
            </a:pPr>
            <a:r>
              <a:rPr lang="en-US" sz="2400" dirty="0" smtClean="0"/>
              <a:t>These </a:t>
            </a:r>
            <a:r>
              <a:rPr lang="en-US" sz="2400" dirty="0" smtClean="0"/>
              <a:t>are untruthful reviews that are written not based on </a:t>
            </a:r>
            <a:r>
              <a:rPr lang="en-US" sz="2400" dirty="0" smtClean="0"/>
              <a:t>the reviewers</a:t>
            </a:r>
            <a:r>
              <a:rPr lang="en-US" sz="2400" dirty="0" smtClean="0"/>
              <a:t>’ genuine experiences of using the products or services, but are written with hidden </a:t>
            </a:r>
            <a:r>
              <a:rPr lang="en-US" sz="2400" dirty="0" smtClean="0"/>
              <a:t>motives.</a:t>
            </a:r>
          </a:p>
          <a:p>
            <a:pPr lvl="1">
              <a:buFont typeface="Wingdings" pitchFamily="2" charset="2"/>
              <a:buChar char="Ø"/>
            </a:pPr>
            <a:r>
              <a:rPr lang="en-US" sz="2400" dirty="0" smtClean="0"/>
              <a:t>They often </a:t>
            </a:r>
            <a:r>
              <a:rPr lang="en-US" sz="2400" dirty="0" smtClean="0"/>
              <a:t>contain undeserving positive opinions about some target entities (products or services) in order to </a:t>
            </a:r>
            <a:r>
              <a:rPr lang="en-US" sz="2400" dirty="0" smtClean="0"/>
              <a:t>promote the </a:t>
            </a:r>
            <a:r>
              <a:rPr lang="en-US" sz="2400" dirty="0" smtClean="0"/>
              <a:t>entities and/or unjust or false negative opinions about some other entities in order to damage </a:t>
            </a:r>
            <a:r>
              <a:rPr lang="en-US" sz="2400" dirty="0" smtClean="0"/>
              <a:t>their reputations</a:t>
            </a:r>
            <a:r>
              <a:rPr lang="en-US" sz="2400" dirty="0" smtClean="0"/>
              <a:t>.</a:t>
            </a:r>
            <a:endParaRPr lang="en-US" sz="2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pPr algn="ctr"/>
            <a:r>
              <a:rPr lang="en-US" sz="3600" dirty="0" smtClean="0"/>
              <a:t>Types of Spam Reviews</a:t>
            </a:r>
            <a:endParaRPr lang="en-US" sz="3600" dirty="0"/>
          </a:p>
        </p:txBody>
      </p:sp>
      <p:sp>
        <p:nvSpPr>
          <p:cNvPr id="3" name="Content Placeholder 2"/>
          <p:cNvSpPr>
            <a:spLocks noGrp="1"/>
          </p:cNvSpPr>
          <p:nvPr>
            <p:ph sz="quarter" idx="1"/>
          </p:nvPr>
        </p:nvSpPr>
        <p:spPr>
          <a:xfrm>
            <a:off x="685800" y="1600200"/>
            <a:ext cx="7467600" cy="4873752"/>
          </a:xfrm>
        </p:spPr>
        <p:txBody>
          <a:bodyPr>
            <a:normAutofit/>
          </a:bodyPr>
          <a:lstStyle/>
          <a:p>
            <a:r>
              <a:rPr lang="en-US" sz="2800" dirty="0" smtClean="0"/>
              <a:t>Reviews about brands</a:t>
            </a:r>
          </a:p>
          <a:p>
            <a:endParaRPr lang="en-US" dirty="0" smtClean="0"/>
          </a:p>
          <a:p>
            <a:pPr lvl="1">
              <a:buFont typeface="Wingdings" pitchFamily="2" charset="2"/>
              <a:buChar char="Ø"/>
            </a:pPr>
            <a:r>
              <a:rPr lang="en-US" sz="2400" dirty="0" smtClean="0"/>
              <a:t>These reviews do not comment on the specific products or </a:t>
            </a:r>
            <a:r>
              <a:rPr lang="en-US" sz="2400" dirty="0" smtClean="0"/>
              <a:t>services that </a:t>
            </a:r>
            <a:r>
              <a:rPr lang="en-US" sz="2400" dirty="0" smtClean="0"/>
              <a:t>they are supposed to review, but only comment on the brands or the manufacturers of the products. </a:t>
            </a:r>
            <a:endParaRPr lang="en-US" sz="2400" dirty="0" smtClean="0"/>
          </a:p>
          <a:p>
            <a:pPr lvl="1">
              <a:buFont typeface="Wingdings" pitchFamily="2" charset="2"/>
              <a:buChar char="Ø"/>
            </a:pPr>
            <a:r>
              <a:rPr lang="en-US" sz="2400" dirty="0" smtClean="0"/>
              <a:t>Although </a:t>
            </a:r>
            <a:r>
              <a:rPr lang="en-US" sz="2400" dirty="0" smtClean="0"/>
              <a:t>they may be genuine, they are considered as spam as they are not targeted at the specific products </a:t>
            </a:r>
            <a:r>
              <a:rPr lang="en-US" sz="2400" dirty="0" smtClean="0"/>
              <a:t>and are </a:t>
            </a:r>
            <a:r>
              <a:rPr lang="en-US" sz="2400" dirty="0" smtClean="0"/>
              <a:t>often biased</a:t>
            </a:r>
            <a:r>
              <a:rPr lang="en-US" sz="2400" dirty="0" smtClean="0"/>
              <a:t>.</a:t>
            </a:r>
          </a:p>
          <a:p>
            <a:pPr lvl="1">
              <a:buNone/>
            </a:pPr>
            <a:r>
              <a:rPr lang="en-US" dirty="0" smtClean="0"/>
              <a:t> </a:t>
            </a:r>
            <a:endParaRPr lang="en-US" dirty="0" smtClean="0"/>
          </a:p>
          <a:p>
            <a:pPr lvl="1">
              <a:buNone/>
            </a:pPr>
            <a:r>
              <a:rPr lang="en-US" dirty="0" smtClean="0"/>
              <a:t>For </a:t>
            </a:r>
            <a:r>
              <a:rPr lang="en-US" dirty="0" smtClean="0"/>
              <a:t>example, a review for a specific PNG product says “</a:t>
            </a:r>
            <a:r>
              <a:rPr lang="en-US" i="1" dirty="0" smtClean="0"/>
              <a:t>I hate PNG, I never buy any of </a:t>
            </a:r>
            <a:r>
              <a:rPr lang="en-US" i="1" dirty="0" smtClean="0"/>
              <a:t>their products”.</a:t>
            </a:r>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pPr algn="ctr"/>
            <a:r>
              <a:rPr lang="en-US" sz="3600" dirty="0" smtClean="0"/>
              <a:t>Types of Spam Reviews</a:t>
            </a:r>
            <a:endParaRPr lang="en-US" sz="3600" dirty="0"/>
          </a:p>
        </p:txBody>
      </p:sp>
      <p:sp>
        <p:nvSpPr>
          <p:cNvPr id="3" name="Content Placeholder 2"/>
          <p:cNvSpPr>
            <a:spLocks noGrp="1"/>
          </p:cNvSpPr>
          <p:nvPr>
            <p:ph sz="quarter" idx="1"/>
          </p:nvPr>
        </p:nvSpPr>
        <p:spPr>
          <a:xfrm>
            <a:off x="685800" y="1600200"/>
            <a:ext cx="7467600" cy="4873752"/>
          </a:xfrm>
        </p:spPr>
        <p:txBody>
          <a:bodyPr>
            <a:normAutofit/>
          </a:bodyPr>
          <a:lstStyle/>
          <a:p>
            <a:r>
              <a:rPr lang="en-US" sz="2800" dirty="0" smtClean="0"/>
              <a:t>Non-Reviews</a:t>
            </a:r>
          </a:p>
          <a:p>
            <a:endParaRPr lang="en-US" dirty="0" smtClean="0"/>
          </a:p>
          <a:p>
            <a:pPr lvl="1">
              <a:buFont typeface="Wingdings" pitchFamily="2" charset="2"/>
              <a:buChar char="Ø"/>
            </a:pPr>
            <a:r>
              <a:rPr lang="en-US" sz="2400" dirty="0" smtClean="0"/>
              <a:t>These are not reviews as they do not provide any information about the product or service. They contain the irrelevant data.</a:t>
            </a:r>
          </a:p>
          <a:p>
            <a:pPr lvl="1">
              <a:buFont typeface="Wingdings" pitchFamily="2" charset="2"/>
              <a:buChar char="Ø"/>
            </a:pPr>
            <a:r>
              <a:rPr lang="en-US" sz="2400" dirty="0" smtClean="0"/>
              <a:t>There are main two sub-types:</a:t>
            </a:r>
          </a:p>
          <a:p>
            <a:pPr lvl="2">
              <a:buFont typeface="Wingdings" pitchFamily="2" charset="2"/>
              <a:buChar char="§"/>
            </a:pPr>
            <a:r>
              <a:rPr lang="en-US" sz="2400" dirty="0" smtClean="0"/>
              <a:t>Advertisements</a:t>
            </a:r>
          </a:p>
          <a:p>
            <a:pPr lvl="2">
              <a:buFont typeface="Wingdings" pitchFamily="2" charset="2"/>
              <a:buChar char="§"/>
            </a:pPr>
            <a:r>
              <a:rPr lang="en-US" sz="2400" dirty="0" smtClean="0"/>
              <a:t>Other irrelevant texts containing no opinions (e.g., questions, answers, and random texts</a:t>
            </a:r>
            <a:r>
              <a:rPr lang="en-US" sz="2400" dirty="0" smtClean="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1143000"/>
          </a:xfrm>
        </p:spPr>
        <p:txBody>
          <a:bodyPr>
            <a:normAutofit/>
          </a:bodyPr>
          <a:lstStyle/>
          <a:p>
            <a:pPr algn="ctr"/>
            <a:r>
              <a:rPr lang="en-US" sz="3600" dirty="0" smtClean="0"/>
              <a:t>WORKFLOW</a:t>
            </a:r>
            <a:endParaRPr lang="en-US" sz="3600" dirty="0"/>
          </a:p>
        </p:txBody>
      </p:sp>
      <p:sp>
        <p:nvSpPr>
          <p:cNvPr id="3" name="Content Placeholder 2"/>
          <p:cNvSpPr>
            <a:spLocks noGrp="1"/>
          </p:cNvSpPr>
          <p:nvPr>
            <p:ph sz="quarter" idx="1"/>
          </p:nvPr>
        </p:nvSpPr>
        <p:spPr>
          <a:xfrm>
            <a:off x="533400" y="1447800"/>
            <a:ext cx="7772400" cy="4873752"/>
          </a:xfrm>
        </p:spPr>
        <p:txBody>
          <a:bodyPr>
            <a:normAutofit lnSpcReduction="10000"/>
          </a:bodyPr>
          <a:lstStyle/>
          <a:p>
            <a:endParaRPr lang="en-US" dirty="0" smtClean="0"/>
          </a:p>
          <a:p>
            <a:pPr>
              <a:buNone/>
            </a:pPr>
            <a:r>
              <a:rPr lang="en-US" dirty="0" smtClean="0"/>
              <a:t>	Fake Review Detection </a:t>
            </a:r>
            <a:r>
              <a:rPr lang="en-US" dirty="0" smtClean="0"/>
              <a:t>system is carried out in two stages:</a:t>
            </a:r>
          </a:p>
          <a:p>
            <a:pPr>
              <a:buNone/>
            </a:pPr>
            <a:endParaRPr lang="en-US" dirty="0" smtClean="0"/>
          </a:p>
          <a:p>
            <a:pPr>
              <a:buNone/>
            </a:pPr>
            <a:r>
              <a:rPr lang="en-US" b="1" dirty="0" smtClean="0"/>
              <a:t>1) Generating Sentiment</a:t>
            </a:r>
            <a:endParaRPr lang="en-US" b="1" dirty="0"/>
          </a:p>
          <a:p>
            <a:pPr>
              <a:lnSpc>
                <a:spcPct val="150000"/>
              </a:lnSpc>
              <a:buNone/>
            </a:pPr>
            <a:r>
              <a:rPr lang="en-US" dirty="0" smtClean="0"/>
              <a:t>	</a:t>
            </a:r>
            <a:r>
              <a:rPr lang="en-US" dirty="0" smtClean="0"/>
              <a:t>This stage involves training a sentiment analyzer for the Hotel reviews so </a:t>
            </a:r>
            <a:r>
              <a:rPr lang="en-US" dirty="0" smtClean="0"/>
              <a:t>that the analyzer could predict the sentiment of the review to be tested and could  generate the rating for the review on the scale from 1 to 5.</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67600" cy="1143000"/>
          </a:xfrm>
        </p:spPr>
        <p:txBody>
          <a:bodyPr>
            <a:noAutofit/>
          </a:bodyPr>
          <a:lstStyle/>
          <a:p>
            <a:pPr algn="ctr"/>
            <a:r>
              <a:rPr lang="en-US" sz="3600" dirty="0" smtClean="0"/>
              <a:t>Flowchart for Sentiment Analyzer</a:t>
            </a:r>
            <a:endParaRPr lang="en-US" sz="3600" dirty="0"/>
          </a:p>
        </p:txBody>
      </p:sp>
      <p:pic>
        <p:nvPicPr>
          <p:cNvPr id="4" name="Content Placeholder 3"/>
          <p:cNvPicPr>
            <a:picLocks noGrp="1"/>
          </p:cNvPicPr>
          <p:nvPr>
            <p:ph sz="quarter" idx="1"/>
          </p:nvPr>
        </p:nvPicPr>
        <p:blipFill>
          <a:blip r:embed="rId2"/>
          <a:srcRect/>
          <a:stretch>
            <a:fillRect/>
          </a:stretch>
        </p:blipFill>
        <p:spPr bwMode="auto">
          <a:xfrm>
            <a:off x="381000" y="1371600"/>
            <a:ext cx="8305800" cy="5334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1143000"/>
          </a:xfrm>
        </p:spPr>
        <p:txBody>
          <a:bodyPr>
            <a:normAutofit/>
          </a:bodyPr>
          <a:lstStyle/>
          <a:p>
            <a:pPr algn="ctr"/>
            <a:r>
              <a:rPr lang="en-US" sz="3600" dirty="0" smtClean="0"/>
              <a:t>WORKFLOW</a:t>
            </a:r>
            <a:endParaRPr lang="en-US" sz="3600" dirty="0"/>
          </a:p>
        </p:txBody>
      </p:sp>
      <p:sp>
        <p:nvSpPr>
          <p:cNvPr id="3" name="Content Placeholder 2"/>
          <p:cNvSpPr>
            <a:spLocks noGrp="1"/>
          </p:cNvSpPr>
          <p:nvPr>
            <p:ph sz="quarter" idx="1"/>
          </p:nvPr>
        </p:nvSpPr>
        <p:spPr>
          <a:xfrm>
            <a:off x="533400" y="1447800"/>
            <a:ext cx="8077200" cy="4873752"/>
          </a:xfrm>
        </p:spPr>
        <p:txBody>
          <a:bodyPr>
            <a:normAutofit/>
          </a:bodyPr>
          <a:lstStyle/>
          <a:p>
            <a:pPr>
              <a:buNone/>
            </a:pPr>
            <a:r>
              <a:rPr lang="en-US" dirty="0" smtClean="0"/>
              <a:t>	Fake Review Detection </a:t>
            </a:r>
            <a:r>
              <a:rPr lang="en-US" dirty="0" smtClean="0"/>
              <a:t>system is carried out in two stages:</a:t>
            </a:r>
          </a:p>
          <a:p>
            <a:pPr>
              <a:buNone/>
            </a:pPr>
            <a:r>
              <a:rPr lang="en-US" b="1" dirty="0" smtClean="0"/>
              <a:t>2</a:t>
            </a:r>
            <a:r>
              <a:rPr lang="en-US" b="1" dirty="0" smtClean="0"/>
              <a:t>) Spam Review Detection</a:t>
            </a:r>
            <a:endParaRPr lang="en-US" b="1" dirty="0"/>
          </a:p>
          <a:p>
            <a:pPr>
              <a:lnSpc>
                <a:spcPct val="150000"/>
              </a:lnSpc>
              <a:buNone/>
            </a:pPr>
            <a:r>
              <a:rPr lang="en-US" dirty="0" smtClean="0"/>
              <a:t>	</a:t>
            </a:r>
            <a:r>
              <a:rPr lang="en-IN" dirty="0" smtClean="0"/>
              <a:t>The </a:t>
            </a:r>
            <a:r>
              <a:rPr lang="en-IN" dirty="0" smtClean="0"/>
              <a:t>Sentiment Analyser generated in previous step is used in extraction of features for the opinion spam model. There are various statistical as well as behavioural features that are fed into our Machine Learning classifier to label the review as Deceptive or Truthful</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67600" cy="1143000"/>
          </a:xfrm>
        </p:spPr>
        <p:txBody>
          <a:bodyPr>
            <a:noAutofit/>
          </a:bodyPr>
          <a:lstStyle/>
          <a:p>
            <a:pPr algn="ctr"/>
            <a:r>
              <a:rPr lang="en-US" sz="3600" dirty="0" smtClean="0"/>
              <a:t>Flowchart for Fake Review Detection</a:t>
            </a:r>
            <a:endParaRPr lang="en-US" sz="3600" dirty="0"/>
          </a:p>
        </p:txBody>
      </p:sp>
      <p:pic>
        <p:nvPicPr>
          <p:cNvPr id="7" name="Content Placeholder 6" descr="C:\Users\Jatin\Downloads\Diagram.jpeg.jpg"/>
          <p:cNvPicPr>
            <a:picLocks noGrp="1"/>
          </p:cNvPicPr>
          <p:nvPr>
            <p:ph sz="quarter" idx="1"/>
          </p:nvPr>
        </p:nvPicPr>
        <p:blipFill>
          <a:blip r:embed="rId2"/>
          <a:srcRect/>
          <a:stretch>
            <a:fillRect/>
          </a:stretch>
        </p:blipFill>
        <p:spPr bwMode="auto">
          <a:xfrm>
            <a:off x="381000" y="1371600"/>
            <a:ext cx="8305800" cy="51054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120</TotalTime>
  <Words>243</Words>
  <Application>Microsoft Office PowerPoint</Application>
  <PresentationFormat>On-screen Show (4:3)</PresentationFormat>
  <Paragraphs>44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Fake Review Detection System</vt:lpstr>
      <vt:lpstr>NEED FOR THE PROJECT</vt:lpstr>
      <vt:lpstr>Types of Spam Reviews</vt:lpstr>
      <vt:lpstr>Types of Spam Reviews</vt:lpstr>
      <vt:lpstr>Types of Spam Reviews</vt:lpstr>
      <vt:lpstr>WORKFLOW</vt:lpstr>
      <vt:lpstr>Flowchart for Sentiment Analyzer</vt:lpstr>
      <vt:lpstr>WORKFLOW</vt:lpstr>
      <vt:lpstr>Flowchart for Fake Review Detection</vt:lpstr>
      <vt:lpstr>RESULTS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Review Detection System</dc:title>
  <dc:creator>Jatin</dc:creator>
  <cp:lastModifiedBy>Jatin</cp:lastModifiedBy>
  <cp:revision>16</cp:revision>
  <dcterms:created xsi:type="dcterms:W3CDTF">2006-08-16T00:00:00Z</dcterms:created>
  <dcterms:modified xsi:type="dcterms:W3CDTF">2019-05-22T20:35:13Z</dcterms:modified>
</cp:coreProperties>
</file>