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Fira Sans Extra Condensed Medium" panose="02020500000000000000" charset="0"/>
      <p:regular r:id="rId24"/>
      <p:bold r:id="rId25"/>
      <p:italic r:id="rId26"/>
      <p:boldItalic r:id="rId27"/>
    </p:embeddedFont>
    <p:embeddedFont>
      <p:font typeface="Fira Sans Extra Condensed SemiBold" panose="02020500000000000000" charset="0"/>
      <p:regular r:id="rId28"/>
      <p:bold r:id="rId29"/>
      <p:italic r:id="rId30"/>
      <p:boldItalic r:id="rId31"/>
    </p:embeddedFont>
    <p:embeddedFont>
      <p:font typeface="Fira Sans SemiBold" panose="02020500000000000000" charset="0"/>
      <p:regular r:id="rId32"/>
      <p:bold r:id="rId33"/>
      <p:italic r:id="rId34"/>
      <p:boldItalic r:id="rId35"/>
    </p:embeddedFont>
    <p:embeddedFont>
      <p:font typeface="Roboto" panose="02020500000000000000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99FBC-5D0F-432E-8644-83E762B1D947}">
  <a:tblStyle styleId="{04D99FBC-5D0F-432E-8644-83E762B1D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d85c1dbef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d85c1dbef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d85c1dbef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d85c1dbef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d85c1dbe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d85c1dbe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d85c1db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d85c1db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d85c1dbef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d85c1dbef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d85c1dbef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d85c1dbef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d85c1dbef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d85c1dbef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d85c1dbe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d85c1dbe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d85c1dbef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d85c1dbef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d85c1dbef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d85c1dbef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d85c1dbe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d85c1dbe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d85c1dbe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d85c1dbe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d85c1dbef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d85c1dbef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5c1dbe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5c1dbe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d85c1dbef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d85c1dbef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85c1dbe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85c1dbe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85c1dbef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85c1dbef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85c1dbef_4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d85c1dbef_4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d85c1dbef_4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d85c1dbef_4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d85c1dbef_4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d85c1dbef_4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journal.org/papers/q-2021-07-01-49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lidesgo.com/theme/quantum-physics-infographics#search-quantum+physic&amp;position-1&amp;results-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QAOA with TQA initialization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109550098 吳柏橙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109652020 陳怡如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1282800" y="301200"/>
            <a:ext cx="657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Trotterized Quantum Annealing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2160488"/>
            <a:ext cx="3544388" cy="22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537" y="2279500"/>
            <a:ext cx="3867225" cy="23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 flipH="1">
            <a:off x="5921088" y="1375625"/>
            <a:ext cx="1940100" cy="587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TQA init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2" name="Google Shape;212;p24"/>
          <p:cNvSpPr/>
          <p:nvPr/>
        </p:nvSpPr>
        <p:spPr>
          <a:xfrm flipH="1">
            <a:off x="1282800" y="1375625"/>
            <a:ext cx="1940100" cy="58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init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3347114" y="1408700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QAOA with TQA init.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487878" y="2771182"/>
            <a:ext cx="1928700" cy="1668487"/>
            <a:chOff x="487703" y="3083957"/>
            <a:chExt cx="1928700" cy="1668487"/>
          </a:xfrm>
        </p:grpSpPr>
        <p:sp>
          <p:nvSpPr>
            <p:cNvPr id="220" name="Google Shape;220;p25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Construct QAOA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7399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Construct the circuit for the graph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7399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Define cost function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1452314" y="1620500"/>
            <a:ext cx="6239400" cy="636000"/>
            <a:chOff x="1452139" y="1933275"/>
            <a:chExt cx="6239400" cy="636000"/>
          </a:xfrm>
        </p:grpSpPr>
        <p:cxnSp>
          <p:nvCxnSpPr>
            <p:cNvPr id="223" name="Google Shape;223;p25"/>
            <p:cNvCxnSpPr>
              <a:stCxn id="218" idx="1"/>
              <a:endCxn id="224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>
              <a:stCxn id="218" idx="2"/>
              <a:endCxn id="226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5"/>
            <p:cNvCxnSpPr>
              <a:stCxn id="218" idx="2"/>
              <a:endCxn id="228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5"/>
            <p:cNvCxnSpPr>
              <a:stCxn id="218" idx="3"/>
              <a:endCxn id="230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5"/>
          <p:cNvSpPr/>
          <p:nvPr/>
        </p:nvSpPr>
        <p:spPr>
          <a:xfrm>
            <a:off x="1241928" y="2256559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4571970" y="2771200"/>
            <a:ext cx="2079910" cy="1682012"/>
            <a:chOff x="4577159" y="3084007"/>
            <a:chExt cx="1928700" cy="1682012"/>
          </a:xfrm>
        </p:grpSpPr>
        <p:sp>
          <p:nvSpPr>
            <p:cNvPr id="232" name="Google Shape;232;p25"/>
            <p:cNvSpPr txBox="1"/>
            <p:nvPr/>
          </p:nvSpPr>
          <p:spPr>
            <a:xfrm>
              <a:off x="4577159" y="308400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F9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Run the QAOA</a:t>
              </a:r>
              <a:endParaRPr sz="2000">
                <a:solidFill>
                  <a:srgbClr val="BF9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4577159" y="3414219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73990" algn="l" rtl="0">
                <a:spcBef>
                  <a:spcPts val="0"/>
                </a:spcBef>
                <a:spcAft>
                  <a:spcPts val="0"/>
                </a:spcAft>
                <a:buClr>
                  <a:srgbClr val="BF9000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 BFGS method as classical optimizer 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73990" algn="l" rtl="0">
                <a:spcBef>
                  <a:spcPts val="500"/>
                </a:spcBef>
                <a:spcAft>
                  <a:spcPts val="500"/>
                </a:spcAft>
                <a:buClr>
                  <a:srgbClr val="BF9000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 the final </a:t>
              </a:r>
              <a:r>
                <a:rPr lang="en" sz="1300">
                  <a:solidFill>
                    <a:schemeClr val="dk1"/>
                  </a:solidFill>
                </a:rPr>
                <a:t>γ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β 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" name="Google Shape;228;p25"/>
          <p:cNvSpPr/>
          <p:nvPr/>
        </p:nvSpPr>
        <p:spPr>
          <a:xfrm>
            <a:off x="5401627" y="2256559"/>
            <a:ext cx="420600" cy="420600"/>
          </a:xfrm>
          <a:prstGeom prst="roundRect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6727426" y="2771182"/>
            <a:ext cx="1928700" cy="1668487"/>
            <a:chOff x="6727251" y="3083957"/>
            <a:chExt cx="1928700" cy="1668487"/>
          </a:xfrm>
        </p:grpSpPr>
        <p:sp>
          <p:nvSpPr>
            <p:cNvPr id="235" name="Google Shape;235;p25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45F0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Result</a:t>
              </a:r>
              <a:endParaRPr sz="2000">
                <a:solidFill>
                  <a:srgbClr val="B45F0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6" name="Google Shape;236;p25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73990" algn="l" rtl="0">
                <a:spcBef>
                  <a:spcPts val="0"/>
                </a:spcBef>
                <a:spcAft>
                  <a:spcPts val="500"/>
                </a:spcAft>
                <a:buClr>
                  <a:srgbClr val="B45F06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QAOA with TQA initialization has better result than random initialization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" name="Google Shape;230;p25"/>
          <p:cNvSpPr/>
          <p:nvPr/>
        </p:nvSpPr>
        <p:spPr>
          <a:xfrm>
            <a:off x="7481476" y="2256559"/>
            <a:ext cx="420600" cy="420600"/>
          </a:xfrm>
          <a:prstGeom prst="roundRect">
            <a:avLst>
              <a:gd name="adj" fmla="val 50000"/>
            </a:avLst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2472075" y="2771200"/>
            <a:ext cx="2120002" cy="1767475"/>
            <a:chOff x="2513347" y="3083969"/>
            <a:chExt cx="2076601" cy="1767475"/>
          </a:xfrm>
        </p:grpSpPr>
        <p:sp>
          <p:nvSpPr>
            <p:cNvPr id="238" name="Google Shape;238;p25"/>
            <p:cNvSpPr txBox="1"/>
            <p:nvPr/>
          </p:nvSpPr>
          <p:spPr>
            <a:xfrm>
              <a:off x="2513348" y="3083969"/>
              <a:ext cx="2076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8761D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TQA initialization</a:t>
              </a:r>
              <a:endParaRPr sz="2000">
                <a:solidFill>
                  <a:srgbClr val="38761D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9" name="Google Shape;239;p25"/>
            <p:cNvSpPr txBox="1"/>
            <p:nvPr/>
          </p:nvSpPr>
          <p:spPr>
            <a:xfrm>
              <a:off x="2513347" y="3400644"/>
              <a:ext cx="2076600" cy="14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73990" algn="l" rtl="0">
                <a:spcBef>
                  <a:spcPts val="0"/>
                </a:spcBef>
                <a:spcAft>
                  <a:spcPts val="0"/>
                </a:spcAft>
                <a:buClr>
                  <a:srgbClr val="38761D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 approximate cost per unit of time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73990" algn="l" rtl="0">
                <a:spcBef>
                  <a:spcPts val="500"/>
                </a:spcBef>
                <a:spcAft>
                  <a:spcPts val="0"/>
                </a:spcAft>
                <a:buClr>
                  <a:srgbClr val="38761D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 the optimal time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73990" algn="l" rtl="0">
                <a:spcBef>
                  <a:spcPts val="500"/>
                </a:spcBef>
                <a:spcAft>
                  <a:spcPts val="500"/>
                </a:spcAft>
                <a:buClr>
                  <a:srgbClr val="38761D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 the optimal initial value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" name="Google Shape;226;p25"/>
          <p:cNvSpPr/>
          <p:nvPr/>
        </p:nvSpPr>
        <p:spPr>
          <a:xfrm>
            <a:off x="3321777" y="2256559"/>
            <a:ext cx="420600" cy="420600"/>
          </a:xfrm>
          <a:prstGeom prst="roundRect">
            <a:avLst>
              <a:gd name="adj" fmla="val 50000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Construct QAOA</a:t>
            </a:r>
            <a:endParaRPr/>
          </a:p>
        </p:txBody>
      </p:sp>
      <p:grpSp>
        <p:nvGrpSpPr>
          <p:cNvPr id="246" name="Google Shape;246;p26"/>
          <p:cNvGrpSpPr/>
          <p:nvPr/>
        </p:nvGrpSpPr>
        <p:grpSpPr>
          <a:xfrm>
            <a:off x="667809" y="1371650"/>
            <a:ext cx="4691137" cy="423600"/>
            <a:chOff x="5016052" y="1719775"/>
            <a:chExt cx="4345254" cy="423600"/>
          </a:xfrm>
        </p:grpSpPr>
        <p:sp>
          <p:nvSpPr>
            <p:cNvPr id="247" name="Google Shape;247;p26"/>
            <p:cNvSpPr txBox="1"/>
            <p:nvPr/>
          </p:nvSpPr>
          <p:spPr>
            <a:xfrm>
              <a:off x="5469406" y="1761325"/>
              <a:ext cx="3891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Construct quantum circuit for the graph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9" name="Google Shape;249;p26"/>
          <p:cNvGrpSpPr/>
          <p:nvPr/>
        </p:nvGrpSpPr>
        <p:grpSpPr>
          <a:xfrm>
            <a:off x="667809" y="3541575"/>
            <a:ext cx="4691137" cy="423600"/>
            <a:chOff x="5016052" y="1719775"/>
            <a:chExt cx="4345254" cy="423600"/>
          </a:xfrm>
        </p:grpSpPr>
        <p:sp>
          <p:nvSpPr>
            <p:cNvPr id="250" name="Google Shape;250;p26"/>
            <p:cNvSpPr txBox="1"/>
            <p:nvPr/>
          </p:nvSpPr>
          <p:spPr>
            <a:xfrm>
              <a:off x="5469406" y="1761325"/>
              <a:ext cx="3891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Define cost function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48" y="1795249"/>
            <a:ext cx="6877675" cy="17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550" y="3965175"/>
            <a:ext cx="3859975" cy="7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rabicPeriod" startAt="2"/>
            </a:pPr>
            <a:r>
              <a:rPr lang="en"/>
              <a:t>TQA Initialization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2007450" y="914400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Find the optimal init. value for required p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75" y="3579254"/>
            <a:ext cx="3648075" cy="10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7"/>
          <p:cNvGrpSpPr/>
          <p:nvPr/>
        </p:nvGrpSpPr>
        <p:grpSpPr>
          <a:xfrm>
            <a:off x="667809" y="1746450"/>
            <a:ext cx="3822160" cy="573225"/>
            <a:chOff x="5016052" y="1636300"/>
            <a:chExt cx="3540348" cy="573225"/>
          </a:xfrm>
        </p:grpSpPr>
        <p:sp>
          <p:nvSpPr>
            <p:cNvPr id="262" name="Google Shape;262;p27"/>
            <p:cNvSpPr txBox="1"/>
            <p:nvPr/>
          </p:nvSpPr>
          <p:spPr>
            <a:xfrm>
              <a:off x="5469400" y="1636300"/>
              <a:ext cx="3087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Calculate approximate cost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5469383" y="1965625"/>
              <a:ext cx="3087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Approximate cost per unit of time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5" name="Google Shape;265;p27"/>
          <p:cNvPicPr preferRelativeResize="0"/>
          <p:nvPr/>
        </p:nvPicPr>
        <p:blipFill rotWithShape="1">
          <a:blip r:embed="rId4">
            <a:alphaModFix/>
          </a:blip>
          <a:srcRect t="8070" r="8675" b="-8069"/>
          <a:stretch/>
        </p:blipFill>
        <p:spPr>
          <a:xfrm>
            <a:off x="466900" y="2466075"/>
            <a:ext cx="36620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3375" y="2292988"/>
            <a:ext cx="3108592" cy="6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250" y="2753013"/>
            <a:ext cx="1154973" cy="8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063" y="3779275"/>
            <a:ext cx="4057650" cy="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>
            <a:off x="2295350" y="3477475"/>
            <a:ext cx="5100" cy="3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8"/>
          <p:cNvGrpSpPr/>
          <p:nvPr/>
        </p:nvGrpSpPr>
        <p:grpSpPr>
          <a:xfrm>
            <a:off x="4998683" y="1746485"/>
            <a:ext cx="3423404" cy="573218"/>
            <a:chOff x="5015983" y="2269235"/>
            <a:chExt cx="3423404" cy="573218"/>
          </a:xfrm>
        </p:grpSpPr>
        <p:sp>
          <p:nvSpPr>
            <p:cNvPr id="275" name="Google Shape;275;p28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Find the optimal time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About 3 for p = 4 in this case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rabicPeriod" startAt="2"/>
            </a:pPr>
            <a:r>
              <a:rPr lang="en"/>
              <a:t>TQA Initialization</a:t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2007450" y="914400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Find the optimal init. value for required p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8" y="1746477"/>
            <a:ext cx="4249850" cy="28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675" y="3053263"/>
            <a:ext cx="3679250" cy="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9"/>
          <p:cNvGrpSpPr/>
          <p:nvPr/>
        </p:nvGrpSpPr>
        <p:grpSpPr>
          <a:xfrm>
            <a:off x="4998683" y="1746472"/>
            <a:ext cx="3423404" cy="573220"/>
            <a:chOff x="5015983" y="2902172"/>
            <a:chExt cx="3423404" cy="573220"/>
          </a:xfrm>
        </p:grpSpPr>
        <p:sp>
          <p:nvSpPr>
            <p:cNvPr id="287" name="Google Shape;287;p29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Get the optimal initial value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solidFill>
                    <a:schemeClr val="dk1"/>
                  </a:solidFill>
                </a:rPr>
                <a:t>γ</a:t>
              </a:r>
              <a:r>
                <a:rPr lang="en" sz="125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β for the optimal time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rabicPeriod" startAt="2"/>
            </a:pPr>
            <a:r>
              <a:rPr lang="en"/>
              <a:t>TQA Initialization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2007450" y="914400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Find the optimal init. value for required p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8" y="1746477"/>
            <a:ext cx="4249850" cy="28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825" y="2648779"/>
            <a:ext cx="3055124" cy="136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2011680" y="914400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approximate optimization algorithm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9" name="Google Shape;299;p30" title="2"/>
          <p:cNvSpPr txBox="1">
            <a:spLocks noGrp="1"/>
          </p:cNvSpPr>
          <p:nvPr>
            <p:ph type="title"/>
          </p:nvPr>
        </p:nvSpPr>
        <p:spPr>
          <a:xfrm>
            <a:off x="181895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rabicPeriod" startAt="3"/>
            </a:pPr>
            <a:r>
              <a:rPr lang="en"/>
              <a:t>Run the QAOA</a:t>
            </a:r>
            <a:endParaRPr/>
          </a:p>
        </p:txBody>
      </p: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t="1719"/>
          <a:stretch/>
        </p:blipFill>
        <p:spPr>
          <a:xfrm>
            <a:off x="2195650" y="1679250"/>
            <a:ext cx="4752700" cy="336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0"/>
          <p:cNvCxnSpPr/>
          <p:nvPr/>
        </p:nvCxnSpPr>
        <p:spPr>
          <a:xfrm rot="10800000" flipH="1">
            <a:off x="6698200" y="2123350"/>
            <a:ext cx="347400" cy="26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0"/>
          <p:cNvSpPr txBox="1"/>
          <p:nvPr/>
        </p:nvSpPr>
        <p:spPr>
          <a:xfrm>
            <a:off x="6948350" y="1620400"/>
            <a:ext cx="156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scipy.optimize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method='BFGS'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 title="2"/>
          <p:cNvSpPr txBox="1">
            <a:spLocks noGrp="1"/>
          </p:cNvSpPr>
          <p:nvPr>
            <p:ph type="title"/>
          </p:nvPr>
        </p:nvSpPr>
        <p:spPr>
          <a:xfrm>
            <a:off x="15688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rabicPeriod" startAt="4"/>
            </a:pPr>
            <a:r>
              <a:rPr lang="en"/>
              <a:t>Result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5" y="1140363"/>
            <a:ext cx="3868575" cy="26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25" y="3887349"/>
            <a:ext cx="4670027" cy="838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31"/>
          <p:cNvGrpSpPr/>
          <p:nvPr/>
        </p:nvGrpSpPr>
        <p:grpSpPr>
          <a:xfrm>
            <a:off x="5486600" y="1671225"/>
            <a:ext cx="3139200" cy="1060250"/>
            <a:chOff x="3709356" y="1749350"/>
            <a:chExt cx="3139200" cy="1060250"/>
          </a:xfrm>
        </p:grpSpPr>
        <p:sp>
          <p:nvSpPr>
            <p:cNvPr id="311" name="Google Shape;311;p31"/>
            <p:cNvSpPr txBox="1"/>
            <p:nvPr/>
          </p:nvSpPr>
          <p:spPr>
            <a:xfrm flipH="1">
              <a:off x="3709356" y="2347300"/>
              <a:ext cx="3139200" cy="4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Final Approximate ratio: 0.82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 flipH="1">
              <a:off x="3709456" y="1749350"/>
              <a:ext cx="19401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TQA init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3" name="Google Shape;313;p31"/>
          <p:cNvGrpSpPr/>
          <p:nvPr/>
        </p:nvGrpSpPr>
        <p:grpSpPr>
          <a:xfrm>
            <a:off x="5486600" y="3226750"/>
            <a:ext cx="3139200" cy="1060250"/>
            <a:chOff x="3709356" y="1749350"/>
            <a:chExt cx="3139200" cy="1060250"/>
          </a:xfrm>
        </p:grpSpPr>
        <p:sp>
          <p:nvSpPr>
            <p:cNvPr id="314" name="Google Shape;314;p31"/>
            <p:cNvSpPr txBox="1"/>
            <p:nvPr/>
          </p:nvSpPr>
          <p:spPr>
            <a:xfrm flipH="1">
              <a:off x="3709356" y="2347300"/>
              <a:ext cx="3139200" cy="4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Final Approximate ratio: 0.75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 flipH="1">
              <a:off x="3709456" y="1749350"/>
              <a:ext cx="19401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random init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 title="2"/>
          <p:cNvSpPr txBox="1">
            <a:spLocks noGrp="1"/>
          </p:cNvSpPr>
          <p:nvPr>
            <p:ph type="title"/>
          </p:nvPr>
        </p:nvSpPr>
        <p:spPr>
          <a:xfrm>
            <a:off x="1366275" y="287200"/>
            <a:ext cx="615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QAOA with TQA init using qiskit</a:t>
            </a:r>
            <a:endParaRPr/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13" y="1541664"/>
            <a:ext cx="3427575" cy="243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32"/>
          <p:cNvGrpSpPr/>
          <p:nvPr/>
        </p:nvGrpSpPr>
        <p:grpSpPr>
          <a:xfrm>
            <a:off x="4193709" y="1832538"/>
            <a:ext cx="4533962" cy="423600"/>
            <a:chOff x="5016052" y="1719775"/>
            <a:chExt cx="4051798" cy="423600"/>
          </a:xfrm>
        </p:grpSpPr>
        <p:sp>
          <p:nvSpPr>
            <p:cNvPr id="323" name="Google Shape;323;p32"/>
            <p:cNvSpPr txBox="1"/>
            <p:nvPr/>
          </p:nvSpPr>
          <p:spPr>
            <a:xfrm>
              <a:off x="5435150" y="1761325"/>
              <a:ext cx="363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Modify codes from qiskit textbook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5" name="Google Shape;325;p32"/>
          <p:cNvGrpSpPr/>
          <p:nvPr/>
        </p:nvGrpSpPr>
        <p:grpSpPr>
          <a:xfrm>
            <a:off x="4193709" y="2545538"/>
            <a:ext cx="4533962" cy="423600"/>
            <a:chOff x="5016052" y="1719775"/>
            <a:chExt cx="4051798" cy="423600"/>
          </a:xfrm>
        </p:grpSpPr>
        <p:sp>
          <p:nvSpPr>
            <p:cNvPr id="326" name="Google Shape;326;p32"/>
            <p:cNvSpPr txBox="1"/>
            <p:nvPr/>
          </p:nvSpPr>
          <p:spPr>
            <a:xfrm>
              <a:off x="5435150" y="1761325"/>
              <a:ext cx="363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Same method for finding init value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4193709" y="3258538"/>
            <a:ext cx="4533962" cy="423600"/>
            <a:chOff x="5016052" y="1719775"/>
            <a:chExt cx="4051798" cy="423600"/>
          </a:xfrm>
        </p:grpSpPr>
        <p:sp>
          <p:nvSpPr>
            <p:cNvPr id="329" name="Google Shape;329;p32"/>
            <p:cNvSpPr txBox="1"/>
            <p:nvPr/>
          </p:nvSpPr>
          <p:spPr>
            <a:xfrm>
              <a:off x="5435150" y="1761325"/>
              <a:ext cx="363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Compare random init. and TQA init.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 title="2"/>
          <p:cNvSpPr txBox="1">
            <a:spLocks noGrp="1"/>
          </p:cNvSpPr>
          <p:nvPr>
            <p:ph type="title"/>
          </p:nvPr>
        </p:nvSpPr>
        <p:spPr>
          <a:xfrm>
            <a:off x="1366275" y="287200"/>
            <a:ext cx="615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QAOA with TQA init using qiskit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5581875" y="1169325"/>
            <a:ext cx="1940100" cy="587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TQA init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33"/>
          <p:cNvSpPr/>
          <p:nvPr/>
        </p:nvSpPr>
        <p:spPr>
          <a:xfrm flipH="1">
            <a:off x="1525350" y="1169325"/>
            <a:ext cx="1940100" cy="58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init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130" y="1965960"/>
            <a:ext cx="3969595" cy="272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75" y="1991101"/>
            <a:ext cx="3773115" cy="27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/>
          <p:cNvGrpSpPr/>
          <p:nvPr/>
        </p:nvGrpSpPr>
        <p:grpSpPr>
          <a:xfrm>
            <a:off x="918283" y="1733515"/>
            <a:ext cx="2169991" cy="2684286"/>
            <a:chOff x="892257" y="1733740"/>
            <a:chExt cx="2225860" cy="2753396"/>
          </a:xfrm>
        </p:grpSpPr>
        <p:grpSp>
          <p:nvGrpSpPr>
            <p:cNvPr id="59" name="Google Shape;59;p16"/>
            <p:cNvGrpSpPr/>
            <p:nvPr/>
          </p:nvGrpSpPr>
          <p:grpSpPr>
            <a:xfrm>
              <a:off x="892257" y="1830239"/>
              <a:ext cx="2094014" cy="2656896"/>
              <a:chOff x="569013" y="1830064"/>
              <a:chExt cx="2094014" cy="2656896"/>
            </a:xfrm>
          </p:grpSpPr>
          <p:sp>
            <p:nvSpPr>
              <p:cNvPr id="60" name="Google Shape;60;p16"/>
              <p:cNvSpPr/>
              <p:nvPr/>
            </p:nvSpPr>
            <p:spPr>
              <a:xfrm>
                <a:off x="971076" y="1830064"/>
                <a:ext cx="1125802" cy="1302738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1533952" y="2807914"/>
                <a:ext cx="1129076" cy="1302738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096827" y="1878314"/>
                <a:ext cx="386057" cy="27992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569013" y="2807914"/>
                <a:ext cx="402120" cy="28634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2096827" y="4110602"/>
                <a:ext cx="61" cy="376359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16"/>
            <p:cNvSpPr/>
            <p:nvPr/>
          </p:nvSpPr>
          <p:spPr>
            <a:xfrm>
              <a:off x="1757483" y="1733740"/>
              <a:ext cx="199484" cy="196271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2323572" y="2070156"/>
              <a:ext cx="228458" cy="1976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194608" y="2070156"/>
              <a:ext cx="231610" cy="1976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1207458" y="2686615"/>
              <a:ext cx="231671" cy="198696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2323572" y="4004700"/>
              <a:ext cx="228458" cy="19942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1757483" y="3686165"/>
              <a:ext cx="199484" cy="196271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757483" y="2995391"/>
              <a:ext cx="231671" cy="198757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2886508" y="3684832"/>
              <a:ext cx="231610" cy="1976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886508" y="3035094"/>
              <a:ext cx="231610" cy="1976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529250" y="301200"/>
            <a:ext cx="60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Maxcut Problem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Definition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4201727" y="1722400"/>
            <a:ext cx="3540348" cy="507075"/>
            <a:chOff x="5016052" y="1636300"/>
            <a:chExt cx="3540348" cy="507075"/>
          </a:xfrm>
        </p:grpSpPr>
        <p:sp>
          <p:nvSpPr>
            <p:cNvPr id="81" name="Google Shape;81;p16"/>
            <p:cNvSpPr txBox="1"/>
            <p:nvPr/>
          </p:nvSpPr>
          <p:spPr>
            <a:xfrm>
              <a:off x="5469400" y="1636300"/>
              <a:ext cx="30870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What is cut?</a:t>
              </a:r>
              <a:endParaRPr sz="22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4201727" y="3703600"/>
            <a:ext cx="3540348" cy="507075"/>
            <a:chOff x="5016052" y="1636300"/>
            <a:chExt cx="3540348" cy="507075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5469400" y="1636300"/>
              <a:ext cx="30870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What is Maxcut?</a:t>
              </a:r>
              <a:endParaRPr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86" name="Google Shape;86;p16" descr="\\&#10;\begin{cases}&#10;S,T\subseteq V&#10;\\S=T^c&#10;\end{cases}&#10;\\&#10;\begin{cases}&#10;C\subseteq E,\\&#10;C = \left\{(s,t)| s\in S \wedge t\in T\right\}&#10;\end{cases}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138" y="2305663"/>
            <a:ext cx="2611525" cy="13445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666150" y="4210675"/>
            <a:ext cx="241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maximum cut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1114025" y="1856888"/>
            <a:ext cx="4129200" cy="340500"/>
            <a:chOff x="4435550" y="1673750"/>
            <a:chExt cx="4129200" cy="340500"/>
          </a:xfrm>
        </p:grpSpPr>
        <p:sp>
          <p:nvSpPr>
            <p:cNvPr id="345" name="Google Shape;345;p34"/>
            <p:cNvSpPr/>
            <p:nvPr/>
          </p:nvSpPr>
          <p:spPr>
            <a:xfrm>
              <a:off x="4435550" y="1749950"/>
              <a:ext cx="192000" cy="18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4627550" y="1673750"/>
              <a:ext cx="3937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Simulations use matrix multiplications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1567400" y="914400"/>
            <a:ext cx="6009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Limits when simulating QAOA with qiskit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9" name="Google Shape;349;p34"/>
          <p:cNvGrpSpPr/>
          <p:nvPr/>
        </p:nvGrpSpPr>
        <p:grpSpPr>
          <a:xfrm>
            <a:off x="1114025" y="2635550"/>
            <a:ext cx="6103800" cy="340500"/>
            <a:chOff x="4435550" y="1673750"/>
            <a:chExt cx="6103800" cy="340500"/>
          </a:xfrm>
        </p:grpSpPr>
        <p:sp>
          <p:nvSpPr>
            <p:cNvPr id="350" name="Google Shape;350;p34"/>
            <p:cNvSpPr/>
            <p:nvPr/>
          </p:nvSpPr>
          <p:spPr>
            <a:xfrm>
              <a:off x="4435550" y="1749950"/>
              <a:ext cx="192000" cy="18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1" name="Google Shape;351;p34"/>
            <p:cNvSpPr txBox="1"/>
            <p:nvPr/>
          </p:nvSpPr>
          <p:spPr>
            <a:xfrm>
              <a:off x="4627550" y="1673750"/>
              <a:ext cx="59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Precision loss when using method ‘BFGS’ to simulate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2" name="Google Shape;352;p34"/>
          <p:cNvGrpSpPr/>
          <p:nvPr/>
        </p:nvGrpSpPr>
        <p:grpSpPr>
          <a:xfrm>
            <a:off x="1114025" y="3414200"/>
            <a:ext cx="7421100" cy="340500"/>
            <a:chOff x="4435550" y="1673750"/>
            <a:chExt cx="7421100" cy="340500"/>
          </a:xfrm>
        </p:grpSpPr>
        <p:sp>
          <p:nvSpPr>
            <p:cNvPr id="353" name="Google Shape;353;p34"/>
            <p:cNvSpPr/>
            <p:nvPr/>
          </p:nvSpPr>
          <p:spPr>
            <a:xfrm>
              <a:off x="4435550" y="1749950"/>
              <a:ext cx="192000" cy="18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4" name="Google Shape;354;p34"/>
            <p:cNvSpPr txBox="1"/>
            <p:nvPr/>
          </p:nvSpPr>
          <p:spPr>
            <a:xfrm>
              <a:off x="4627550" y="1673750"/>
              <a:ext cx="7229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Hard to find suitable classical optimization method for complex graph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/>
        </p:nvSpPr>
        <p:spPr>
          <a:xfrm>
            <a:off x="758300" y="1281139"/>
            <a:ext cx="7627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Qiskit textbook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Quantum annealing initialization of the quantum approximate optimization algorithm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量子计算与编程入门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https://slidesgo.com/theme/quantum-physics-infographics#search-quantum+physic&amp;position-1&amp;results-1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918283" y="1733515"/>
            <a:ext cx="2169991" cy="2684286"/>
            <a:chOff x="892257" y="1733740"/>
            <a:chExt cx="2225860" cy="2753396"/>
          </a:xfrm>
        </p:grpSpPr>
        <p:grpSp>
          <p:nvGrpSpPr>
            <p:cNvPr id="93" name="Google Shape;93;p17"/>
            <p:cNvGrpSpPr/>
            <p:nvPr/>
          </p:nvGrpSpPr>
          <p:grpSpPr>
            <a:xfrm>
              <a:off x="892257" y="1830239"/>
              <a:ext cx="2094014" cy="2656896"/>
              <a:chOff x="569013" y="1830064"/>
              <a:chExt cx="2094014" cy="2656896"/>
            </a:xfrm>
          </p:grpSpPr>
          <p:sp>
            <p:nvSpPr>
              <p:cNvPr id="94" name="Google Shape;94;p17"/>
              <p:cNvSpPr/>
              <p:nvPr/>
            </p:nvSpPr>
            <p:spPr>
              <a:xfrm>
                <a:off x="971076" y="1830064"/>
                <a:ext cx="1125802" cy="1302738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533952" y="2807914"/>
                <a:ext cx="1129076" cy="1302738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096827" y="1878314"/>
                <a:ext cx="386057" cy="27992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569013" y="2807914"/>
                <a:ext cx="402120" cy="28634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2096827" y="4110602"/>
                <a:ext cx="61" cy="376359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17"/>
            <p:cNvSpPr/>
            <p:nvPr/>
          </p:nvSpPr>
          <p:spPr>
            <a:xfrm>
              <a:off x="1757483" y="1733740"/>
              <a:ext cx="199484" cy="196271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323572" y="2070156"/>
              <a:ext cx="228458" cy="1976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194608" y="2070156"/>
              <a:ext cx="231610" cy="1976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207458" y="2686615"/>
              <a:ext cx="231671" cy="198696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323572" y="4004700"/>
              <a:ext cx="228458" cy="19942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757483" y="3686165"/>
              <a:ext cx="199484" cy="196271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757483" y="2995391"/>
              <a:ext cx="231671" cy="198757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886508" y="3684832"/>
              <a:ext cx="231610" cy="1976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886508" y="3035094"/>
              <a:ext cx="231610" cy="1976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29250" y="301200"/>
            <a:ext cx="60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Maxcut Problem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Why is it important?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3785440" y="2526174"/>
            <a:ext cx="2937534" cy="587701"/>
            <a:chOff x="3815396" y="3364374"/>
            <a:chExt cx="2937534" cy="587701"/>
          </a:xfrm>
        </p:grpSpPr>
        <p:sp>
          <p:nvSpPr>
            <p:cNvPr id="115" name="Google Shape;115;p17"/>
            <p:cNvSpPr/>
            <p:nvPr/>
          </p:nvSpPr>
          <p:spPr>
            <a:xfrm flipH="1">
              <a:off x="4501431" y="3364375"/>
              <a:ext cx="22515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Encode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3785440" y="1722400"/>
            <a:ext cx="2937542" cy="587700"/>
            <a:chOff x="3815396" y="1722400"/>
            <a:chExt cx="2937542" cy="587700"/>
          </a:xfrm>
        </p:grpSpPr>
        <p:sp>
          <p:nvSpPr>
            <p:cNvPr id="118" name="Google Shape;118;p17"/>
            <p:cNvSpPr/>
            <p:nvPr/>
          </p:nvSpPr>
          <p:spPr>
            <a:xfrm flipH="1">
              <a:off x="4501138" y="1722400"/>
              <a:ext cx="22518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NP-Complete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3785408" y="3329955"/>
            <a:ext cx="2937493" cy="587701"/>
            <a:chOff x="3815396" y="3364374"/>
            <a:chExt cx="2855817" cy="587701"/>
          </a:xfrm>
        </p:grpSpPr>
        <p:sp>
          <p:nvSpPr>
            <p:cNvPr id="121" name="Google Shape;121;p17"/>
            <p:cNvSpPr/>
            <p:nvPr/>
          </p:nvSpPr>
          <p:spPr>
            <a:xfrm flipH="1">
              <a:off x="4501313" y="3364375"/>
              <a:ext cx="21699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Classic method</a:t>
              </a:r>
              <a:endParaRPr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282800" y="301200"/>
            <a:ext cx="657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Approximate optimization ALgorithm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Encode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988950" y="2731575"/>
            <a:ext cx="0" cy="840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8"/>
          <p:cNvSpPr/>
          <p:nvPr/>
        </p:nvSpPr>
        <p:spPr>
          <a:xfrm>
            <a:off x="695090" y="21418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95090" y="35721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920513" y="2485585"/>
          <a:ext cx="6193225" cy="1332575"/>
        </p:xfrm>
        <a:graphic>
          <a:graphicData uri="http://schemas.openxmlformats.org/drawingml/2006/table">
            <a:tbl>
              <a:tblPr>
                <a:noFill/>
                <a:tableStyleId>{04D99FBC-5D0F-432E-8644-83E762B1D947}</a:tableStyleId>
              </a:tblPr>
              <a:tblGrid>
                <a:gridCol w="14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82800" y="301200"/>
            <a:ext cx="657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Approximate optimization ALgorithm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Encode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651650" y="2179075"/>
            <a:ext cx="0" cy="840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9"/>
          <p:cNvSpPr/>
          <p:nvPr/>
        </p:nvSpPr>
        <p:spPr>
          <a:xfrm>
            <a:off x="357790" y="15893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57790" y="30196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235200" y="2490600"/>
            <a:ext cx="587700" cy="34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943450" y="2490600"/>
            <a:ext cx="587700" cy="34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300" y="1894092"/>
            <a:ext cx="1815750" cy="1533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9450" y="1894092"/>
            <a:ext cx="2876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l="10976"/>
          <a:stretch/>
        </p:blipFill>
        <p:spPr>
          <a:xfrm>
            <a:off x="7544299" y="2260100"/>
            <a:ext cx="1583900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1150" y="3190875"/>
            <a:ext cx="37147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282800" y="301200"/>
            <a:ext cx="657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Approximate Optimization ALgorithm</a:t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667809" y="1371650"/>
            <a:ext cx="4691137" cy="423600"/>
            <a:chOff x="5016052" y="1719775"/>
            <a:chExt cx="4345254" cy="423600"/>
          </a:xfrm>
        </p:grpSpPr>
        <p:sp>
          <p:nvSpPr>
            <p:cNvPr id="154" name="Google Shape;154;p20"/>
            <p:cNvSpPr txBox="1"/>
            <p:nvPr/>
          </p:nvSpPr>
          <p:spPr>
            <a:xfrm>
              <a:off x="5469406" y="1761325"/>
              <a:ext cx="3891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Hamiltonian</a:t>
              </a:r>
              <a:endParaRPr sz="22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00" y="2028625"/>
            <a:ext cx="28003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25" y="2028625"/>
            <a:ext cx="33813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4366988" y="2230863"/>
            <a:ext cx="633600" cy="34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282800" y="301200"/>
            <a:ext cx="657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Approximate Optimization ALgorithm</a:t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5320784" y="1441200"/>
            <a:ext cx="2813604" cy="423600"/>
            <a:chOff x="5016052" y="1719775"/>
            <a:chExt cx="2606154" cy="423600"/>
          </a:xfrm>
        </p:grpSpPr>
        <p:sp>
          <p:nvSpPr>
            <p:cNvPr id="165" name="Google Shape;165;p21"/>
            <p:cNvSpPr txBox="1"/>
            <p:nvPr/>
          </p:nvSpPr>
          <p:spPr>
            <a:xfrm>
              <a:off x="5469406" y="1761325"/>
              <a:ext cx="2152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Mixing Hamiltonian</a:t>
              </a:r>
              <a:endParaRPr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5320784" y="2969975"/>
            <a:ext cx="3018296" cy="423600"/>
            <a:chOff x="5016052" y="1719775"/>
            <a:chExt cx="2795754" cy="423600"/>
          </a:xfrm>
        </p:grpSpPr>
        <p:sp>
          <p:nvSpPr>
            <p:cNvPr id="168" name="Google Shape;168;p21"/>
            <p:cNvSpPr txBox="1"/>
            <p:nvPr/>
          </p:nvSpPr>
          <p:spPr>
            <a:xfrm>
              <a:off x="5469406" y="1761325"/>
              <a:ext cx="234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Hamiltonian</a:t>
              </a:r>
              <a:endParaRPr sz="2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300" y="1955425"/>
            <a:ext cx="18859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 flipH="1">
            <a:off x="519100" y="1342075"/>
            <a:ext cx="2382000" cy="523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QAOA circuit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50" y="3270625"/>
            <a:ext cx="4381856" cy="10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50" y="2177225"/>
            <a:ext cx="18192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288" y="2605838"/>
            <a:ext cx="18288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0206" y="3393575"/>
            <a:ext cx="28384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1282800" y="301200"/>
            <a:ext cx="657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Approximate Optimization ALgorithm</a:t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892859" y="1256900"/>
            <a:ext cx="2813604" cy="423600"/>
            <a:chOff x="5016052" y="1719775"/>
            <a:chExt cx="2606154" cy="423600"/>
          </a:xfrm>
        </p:grpSpPr>
        <p:sp>
          <p:nvSpPr>
            <p:cNvPr id="182" name="Google Shape;182;p22"/>
            <p:cNvSpPr txBox="1"/>
            <p:nvPr/>
          </p:nvSpPr>
          <p:spPr>
            <a:xfrm>
              <a:off x="5469406" y="1761325"/>
              <a:ext cx="2152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U(β)</a:t>
              </a:r>
              <a:endParaRPr sz="22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892859" y="2785675"/>
            <a:ext cx="3018296" cy="423600"/>
            <a:chOff x="5016052" y="1719775"/>
            <a:chExt cx="2795754" cy="423600"/>
          </a:xfrm>
        </p:grpSpPr>
        <p:sp>
          <p:nvSpPr>
            <p:cNvPr id="185" name="Google Shape;185;p22"/>
            <p:cNvSpPr txBox="1"/>
            <p:nvPr/>
          </p:nvSpPr>
          <p:spPr>
            <a:xfrm>
              <a:off x="5469406" y="1761325"/>
              <a:ext cx="234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U(γ)</a:t>
              </a:r>
              <a:endParaRPr sz="2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t="16287" b="14050"/>
          <a:stretch/>
        </p:blipFill>
        <p:spPr>
          <a:xfrm>
            <a:off x="1507850" y="1743200"/>
            <a:ext cx="3971925" cy="8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038" y="3355975"/>
            <a:ext cx="5901931" cy="16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3"/>
          <p:cNvGrpSpPr/>
          <p:nvPr/>
        </p:nvGrpSpPr>
        <p:grpSpPr>
          <a:xfrm>
            <a:off x="1114025" y="1548575"/>
            <a:ext cx="6748500" cy="340500"/>
            <a:chOff x="4435550" y="1673763"/>
            <a:chExt cx="6748500" cy="340500"/>
          </a:xfrm>
        </p:grpSpPr>
        <p:sp>
          <p:nvSpPr>
            <p:cNvPr id="194" name="Google Shape;194;p23"/>
            <p:cNvSpPr/>
            <p:nvPr/>
          </p:nvSpPr>
          <p:spPr>
            <a:xfrm>
              <a:off x="4435550" y="1749950"/>
              <a:ext cx="192000" cy="18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4627550" y="1673763"/>
              <a:ext cx="655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Increasing p would lead to more complex optimization landscape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of QAOA</a:t>
            </a:r>
            <a:endParaRPr/>
          </a:p>
        </p:txBody>
      </p:sp>
      <p:grpSp>
        <p:nvGrpSpPr>
          <p:cNvPr id="197" name="Google Shape;197;p23"/>
          <p:cNvGrpSpPr/>
          <p:nvPr/>
        </p:nvGrpSpPr>
        <p:grpSpPr>
          <a:xfrm>
            <a:off x="1114025" y="2159025"/>
            <a:ext cx="7673400" cy="340500"/>
            <a:chOff x="4435550" y="1673750"/>
            <a:chExt cx="7673400" cy="340500"/>
          </a:xfrm>
        </p:grpSpPr>
        <p:sp>
          <p:nvSpPr>
            <p:cNvPr id="198" name="Google Shape;198;p23"/>
            <p:cNvSpPr/>
            <p:nvPr/>
          </p:nvSpPr>
          <p:spPr>
            <a:xfrm>
              <a:off x="4435550" y="1749950"/>
              <a:ext cx="192000" cy="18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4627550" y="1673750"/>
              <a:ext cx="7481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Finding a nearly optimal minimum requires exponential in p initializations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1114025" y="2769475"/>
            <a:ext cx="7421100" cy="340500"/>
            <a:chOff x="4435550" y="1673750"/>
            <a:chExt cx="7421100" cy="340500"/>
          </a:xfrm>
        </p:grpSpPr>
        <p:sp>
          <p:nvSpPr>
            <p:cNvPr id="201" name="Google Shape;201;p23"/>
            <p:cNvSpPr/>
            <p:nvPr/>
          </p:nvSpPr>
          <p:spPr>
            <a:xfrm>
              <a:off x="4435550" y="1749950"/>
              <a:ext cx="192000" cy="18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4627550" y="1673750"/>
              <a:ext cx="7229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Solutions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03" name="Google Shape;203;p23"/>
          <p:cNvSpPr txBox="1"/>
          <p:nvPr/>
        </p:nvSpPr>
        <p:spPr>
          <a:xfrm>
            <a:off x="1458425" y="3216225"/>
            <a:ext cx="72291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solution of level p for initialization of level p+1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Reuse parameters from similar graphs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state that encodes the solution of relaxed problem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to predict QAOA parameters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如螢幕大小 (16:9)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Fira Sans Extra Condensed SemiBold</vt:lpstr>
      <vt:lpstr>Roboto</vt:lpstr>
      <vt:lpstr>Fira Sans SemiBold</vt:lpstr>
      <vt:lpstr>Fira Sans Extra Condensed Medium</vt:lpstr>
      <vt:lpstr>Arial</vt:lpstr>
      <vt:lpstr>Quantum Physics Infographics by Slidesgo</vt:lpstr>
      <vt:lpstr>QAOA with TQA initialization</vt:lpstr>
      <vt:lpstr>Maxcut Problem</vt:lpstr>
      <vt:lpstr>Maxcut Problem</vt:lpstr>
      <vt:lpstr>Quantum Approximate optimization ALgorithm</vt:lpstr>
      <vt:lpstr>Quantum Approximate optimization ALgorithm</vt:lpstr>
      <vt:lpstr>Quantum Approximate Optimization ALgorithm</vt:lpstr>
      <vt:lpstr>Quantum Approximate Optimization ALgorithm</vt:lpstr>
      <vt:lpstr>Quantum Approximate Optimization ALgorithm</vt:lpstr>
      <vt:lpstr>Problems of QAOA</vt:lpstr>
      <vt:lpstr>Trotterized Quantum Annealing</vt:lpstr>
      <vt:lpstr>Implementation</vt:lpstr>
      <vt:lpstr>Construct QAOA</vt:lpstr>
      <vt:lpstr>TQA Initialization</vt:lpstr>
      <vt:lpstr>TQA Initialization</vt:lpstr>
      <vt:lpstr>TQA Initialization</vt:lpstr>
      <vt:lpstr>Run the QAOA</vt:lpstr>
      <vt:lpstr>Result</vt:lpstr>
      <vt:lpstr>Simulate QAOA with TQA init using qiskit</vt:lpstr>
      <vt:lpstr>Simulate QAOA with TQA init using qiskit</vt:lpstr>
      <vt:lpstr>Discussion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QAOA with TQA initialization</dc:title>
  <cp:lastModifiedBy>Innie Chen</cp:lastModifiedBy>
  <cp:revision>1</cp:revision>
  <dcterms:modified xsi:type="dcterms:W3CDTF">2022-01-13T15:49:01Z</dcterms:modified>
</cp:coreProperties>
</file>