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9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701" r:id="rId4"/>
    <p:sldMasterId id="2147483713" r:id="rId5"/>
    <p:sldMasterId id="2147483726" r:id="rId6"/>
    <p:sldMasterId id="2147483739" r:id="rId7"/>
    <p:sldMasterId id="2147483752" r:id="rId8"/>
    <p:sldMasterId id="2147483765" r:id="rId9"/>
    <p:sldMasterId id="2147483781" r:id="rId10"/>
    <p:sldMasterId id="2147483793" r:id="rId11"/>
    <p:sldMasterId id="2147483806" r:id="rId12"/>
  </p:sldMasterIdLst>
  <p:notesMasterIdLst>
    <p:notesMasterId r:id="rId41"/>
  </p:notesMasterIdLst>
  <p:sldIdLst>
    <p:sldId id="287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8" r:id="rId23"/>
    <p:sldId id="270" r:id="rId24"/>
    <p:sldId id="273" r:id="rId25"/>
    <p:sldId id="269" r:id="rId26"/>
    <p:sldId id="271" r:id="rId27"/>
    <p:sldId id="272" r:id="rId28"/>
    <p:sldId id="267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3" r:id="rId38"/>
    <p:sldId id="288" r:id="rId39"/>
    <p:sldId id="28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EC3D4-A277-48FF-B99D-9F0B6062A91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A99-B573-49C1-849F-909FA275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50180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118648"/>
      </p:ext>
    </p:extLst>
  </p:cSld>
  <p:clrMapOvr>
    <a:masterClrMapping/>
  </p:clrMapOvr>
  <p:transition spd="slow">
    <p:wipe dir="d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hit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5824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44589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1"/>
            <a:ext cx="5617177" cy="5340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1" y="896364"/>
            <a:ext cx="5617177" cy="5340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7761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65129"/>
            <a:ext cx="10515600" cy="75961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83675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114679" y="26064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68489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Only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4DAD0-4461-4EB5-914C-030C86976EF2}"/>
              </a:ext>
            </a:extLst>
          </p:cNvPr>
          <p:cNvSpPr/>
          <p:nvPr/>
        </p:nvSpPr>
        <p:spPr bwMode="auto">
          <a:xfrm>
            <a:off x="3575720" y="1124744"/>
            <a:ext cx="8208912" cy="5544616"/>
          </a:xfrm>
          <a:prstGeom prst="roundRect">
            <a:avLst>
              <a:gd name="adj" fmla="val 2988"/>
            </a:avLst>
          </a:prstGeom>
          <a:gradFill>
            <a:gsLst>
              <a:gs pos="0">
                <a:schemeClr val="bg2">
                  <a:lumMod val="50000"/>
                  <a:alpha val="14000"/>
                </a:schemeClr>
              </a:gs>
              <a:gs pos="100000">
                <a:schemeClr val="tx1">
                  <a:lumMod val="75000"/>
                  <a:lumOff val="25000"/>
                  <a:alpha val="18000"/>
                </a:scheme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n-US" sz="14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113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9573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590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1746"/>
            <a:ext cx="12192000" cy="5943598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2640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12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68705"/>
      </p:ext>
    </p:extLst>
  </p:cSld>
  <p:clrMapOvr>
    <a:masterClrMapping/>
  </p:clrMapOvr>
  <p:transition spd="slow">
    <p:wipe dir="d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773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25937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4981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5642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211760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15824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1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1" y="896364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09035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4451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266333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17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058A5613-D743-44D4-A732-D9A13A854A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3103"/>
      </p:ext>
    </p:extLst>
  </p:cSld>
  <p:clrMapOvr>
    <a:masterClrMapping/>
  </p:clrMapOvr>
  <p:transition spd="slow">
    <p:wipe dir="d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70995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42236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27824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786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31216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97281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14121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50535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36010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3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93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17704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51254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71685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897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4024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3437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8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89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132856"/>
            <a:ext cx="12192000" cy="2520280"/>
          </a:xfrm>
          <a:prstGeom prst="rect">
            <a:avLst/>
          </a:prstGeom>
          <a:solidFill>
            <a:srgbClr val="176B9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8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6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7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09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0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4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9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4663027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4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2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2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84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lt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520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866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1"/>
            <a:ext cx="5617177" cy="5340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1" y="896364"/>
            <a:ext cx="5617177" cy="5340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311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65129"/>
            <a:ext cx="10515600" cy="75961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713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72470"/>
      </p:ext>
    </p:extLst>
  </p:cSld>
  <p:clrMapOvr>
    <a:masterClrMapping/>
  </p:clrMapOvr>
  <p:transition spd="slow"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114679" y="26064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9072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4DAD0-4461-4EB5-914C-030C86976EF2}"/>
              </a:ext>
            </a:extLst>
          </p:cNvPr>
          <p:cNvSpPr/>
          <p:nvPr/>
        </p:nvSpPr>
        <p:spPr bwMode="auto">
          <a:xfrm>
            <a:off x="3575720" y="1124744"/>
            <a:ext cx="8208912" cy="5544616"/>
          </a:xfrm>
          <a:prstGeom prst="roundRect">
            <a:avLst>
              <a:gd name="adj" fmla="val 2988"/>
            </a:avLst>
          </a:prstGeom>
          <a:gradFill>
            <a:gsLst>
              <a:gs pos="0">
                <a:schemeClr val="bg2">
                  <a:lumMod val="50000"/>
                  <a:alpha val="14000"/>
                </a:schemeClr>
              </a:gs>
              <a:gs pos="100000">
                <a:schemeClr val="tx1">
                  <a:lumMod val="75000"/>
                  <a:lumOff val="25000"/>
                  <a:alpha val="18000"/>
                </a:scheme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n-US" sz="14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86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982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4751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1746"/>
            <a:ext cx="12192000" cy="5943598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30876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1005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591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6958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61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39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39378"/>
      </p:ext>
    </p:extLst>
  </p:cSld>
  <p:clrMapOvr>
    <a:masterClrMapping/>
  </p:clrMapOvr>
  <p:transition spd="slow"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2218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291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1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1" y="896364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29598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396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3508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051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930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8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69320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165423"/>
      </p:ext>
    </p:extLst>
  </p:cSld>
  <p:clrMapOvr>
    <a:masterClrMapping/>
  </p:clrMapOvr>
  <p:transition spd="slow">
    <p:wipe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85914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06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0251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1261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294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4366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694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045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3376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4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120171"/>
      </p:ext>
    </p:extLst>
  </p:cSld>
  <p:clrMapOvr>
    <a:masterClrMapping/>
  </p:clrMapOvr>
  <p:transition spd="slow">
    <p:wipe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4414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473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05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66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132856"/>
            <a:ext cx="12192000" cy="2520280"/>
          </a:xfrm>
          <a:prstGeom prst="rect">
            <a:avLst/>
          </a:prstGeom>
          <a:solidFill>
            <a:srgbClr val="176B9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1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4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2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45830"/>
      </p:ext>
    </p:extLst>
  </p:cSld>
  <p:clrMapOvr>
    <a:masterClrMapping/>
  </p:clrMapOvr>
  <p:transition spd="slow"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7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6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6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5682198"/>
      </p:ext>
    </p:extLst>
  </p:cSld>
  <p:clrMapOvr>
    <a:masterClrMapping/>
  </p:clrMapOvr>
  <p:transition spd="slow">
    <p:wipe dir="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870868"/>
      </p:ext>
    </p:extLst>
  </p:cSld>
  <p:clrMapOvr>
    <a:masterClrMapping/>
  </p:clrMapOvr>
  <p:transition spd="slow">
    <p:wipe dir="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751864"/>
      </p:ext>
    </p:extLst>
  </p:cSld>
  <p:clrMapOvr>
    <a:masterClrMapping/>
  </p:clrMapOvr>
  <p:transition spd="slow">
    <p:wipe dir="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410178"/>
      </p:ext>
    </p:extLst>
  </p:cSld>
  <p:clrMapOvr>
    <a:masterClrMapping/>
  </p:clrMapOvr>
  <p:transition spd="slow">
    <p:wipe dir="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486744"/>
      </p:ext>
    </p:extLst>
  </p:cSld>
  <p:clrMapOvr>
    <a:masterClrMapping/>
  </p:clrMapOvr>
  <p:transition spd="slow">
    <p:wipe dir="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05376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960696"/>
      </p:ext>
    </p:extLst>
  </p:cSld>
  <p:clrMapOvr>
    <a:masterClrMapping/>
  </p:clrMapOvr>
  <p:transition spd="slow"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294461"/>
      </p:ext>
    </p:extLst>
  </p:cSld>
  <p:clrMapOvr>
    <a:masterClrMapping/>
  </p:clrMapOvr>
  <p:transition spd="slow">
    <p:wipe dir="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96709"/>
      </p:ext>
    </p:extLst>
  </p:cSld>
  <p:clrMapOvr>
    <a:masterClrMapping/>
  </p:clrMapOvr>
  <p:transition spd="slow">
    <p:wipe dir="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7551"/>
      </p:ext>
    </p:extLst>
  </p:cSld>
  <p:clrMapOvr>
    <a:masterClrMapping/>
  </p:clrMapOvr>
  <p:transition spd="slow">
    <p:wipe dir="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65537"/>
      </p:ext>
    </p:extLst>
  </p:cSld>
  <p:clrMapOvr>
    <a:masterClrMapping/>
  </p:clrMapOvr>
  <p:transition spd="slow">
    <p:wipe dir="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24257"/>
      </p:ext>
    </p:extLst>
  </p:cSld>
  <p:clrMapOvr>
    <a:masterClrMapping/>
  </p:clrMapOvr>
  <p:transition spd="slow">
    <p:wipe dir="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502"/>
      </p:ext>
    </p:extLst>
  </p:cSld>
  <p:clrMapOvr>
    <a:masterClrMapping/>
  </p:clrMapOvr>
  <p:transition spd="slow">
    <p:wipe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2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47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13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033019"/>
      </p:ext>
    </p:extLst>
  </p:cSld>
  <p:clrMapOvr>
    <a:masterClrMapping/>
  </p:clrMapOvr>
  <p:transition spd="slow">
    <p:wipe dir="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155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7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1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8442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85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2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10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7.gi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99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1784" y="5095620"/>
            <a:ext cx="4680520" cy="637636"/>
            <a:chOff x="4223792" y="5006983"/>
            <a:chExt cx="4680520" cy="637636"/>
          </a:xfrm>
        </p:grpSpPr>
        <p:sp>
          <p:nvSpPr>
            <p:cNvPr id="7" name="TextBox 6"/>
            <p:cNvSpPr txBox="1"/>
            <p:nvPr/>
          </p:nvSpPr>
          <p:spPr>
            <a:xfrm>
              <a:off x="5807968" y="5125746"/>
              <a:ext cx="309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Joint Venture of Japan &amp; Bangladesh</a:t>
              </a:r>
            </a:p>
            <a:p>
              <a:pPr algn="l"/>
              <a:r>
                <a:rPr lang="en-US" sz="1000" kern="2000" spc="300" baseline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www.bjitgroup.com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792" y="5006983"/>
              <a:ext cx="1872208" cy="6376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03" y="1339904"/>
            <a:ext cx="3224595" cy="322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5439" y="3840286"/>
            <a:ext cx="10081122" cy="73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000" b="1" spc="-1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NEXT DESTINATION</a:t>
            </a:r>
            <a:br>
              <a:rPr lang="en-US" sz="2800" b="1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150" b="1" spc="17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SOFTWARE OUTSOURCING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898" y="73801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MAKE YOUR SOFTWARE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" y="555946"/>
            <a:ext cx="12189485" cy="65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" y="-2891"/>
            <a:ext cx="12193858" cy="543447"/>
          </a:xfrm>
          <a:prstGeom prst="rect">
            <a:avLst/>
          </a:prstGeom>
          <a:solidFill>
            <a:srgbClr val="114C69">
              <a:alpha val="6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solidFill>
            <a:srgbClr val="114C69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540556"/>
            <a:ext cx="12193858" cy="45719"/>
          </a:xfrm>
          <a:prstGeom prst="rect">
            <a:avLst/>
          </a:prstGeom>
          <a:gradFill>
            <a:gsLst>
              <a:gs pos="100000">
                <a:srgbClr val="FF0000">
                  <a:alpha val="0"/>
                </a:srgbClr>
              </a:gs>
              <a:gs pos="0">
                <a:srgbClr val="FF0000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1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/>
        </p:nvSpPr>
        <p:spPr>
          <a:xfrm>
            <a:off x="10992544" y="116632"/>
            <a:ext cx="288032" cy="360040"/>
          </a:xfrm>
          <a:prstGeom prst="chevron">
            <a:avLst/>
          </a:prstGeom>
          <a:solidFill>
            <a:srgbClr val="1983A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1148302" y="116632"/>
            <a:ext cx="288032" cy="360040"/>
          </a:xfrm>
          <a:prstGeom prst="chevron">
            <a:avLst/>
          </a:prstGeom>
          <a:solidFill>
            <a:srgbClr val="1983A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1310052" y="116632"/>
            <a:ext cx="288032" cy="360040"/>
          </a:xfrm>
          <a:prstGeom prst="chevron">
            <a:avLst/>
          </a:prstGeom>
          <a:solidFill>
            <a:srgbClr val="198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599946" y="134248"/>
            <a:ext cx="474919" cy="3075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5FC8735-314F-48BD-9CBE-0B06D722DBB1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7001" y="6557181"/>
            <a:ext cx="1138480" cy="262805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CONFIDENTIAL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7802" y="6582544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787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3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-1858" y="-5196"/>
            <a:ext cx="12193860" cy="121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3841" y="113135"/>
            <a:ext cx="12193858" cy="1950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2700" y="2060848"/>
            <a:ext cx="12193858" cy="2592288"/>
          </a:xfrm>
          <a:prstGeom prst="rect">
            <a:avLst/>
          </a:prstGeom>
          <a:solidFill>
            <a:srgbClr val="097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9337" y="-5196"/>
            <a:ext cx="1440160" cy="2065557"/>
          </a:xfrm>
          <a:prstGeom prst="roundRect">
            <a:avLst>
              <a:gd name="adj" fmla="val 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pic>
        <p:nvPicPr>
          <p:cNvPr id="62" name="Picture 19" descr="C:\Users\BJIT_UJJAL\Desktop\bjit_logo_trans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0000"/>
                    </a14:imgEffect>
                    <a14:imgEffect>
                      <a14:brightnessContrast bright="-41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8" y="692696"/>
            <a:ext cx="6683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Picture 12" descr="https://encrypted-tbn3.gstatic.com/images?q=tbn:ANd9GcRhQ1DXscIW7xU2WA--Wd40XWgvhyk1xKShuJDxBfvsczyMkViAh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58" y="4870296"/>
            <a:ext cx="1676466" cy="140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77001" y="6557181"/>
            <a:ext cx="1138480" cy="262805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prstClr val="whit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CONFIDENTIAL</a:t>
            </a:r>
            <a:endParaRPr kumimoji="1" lang="ja-JP" altLang="en-US" sz="1000" dirty="0">
              <a:solidFill>
                <a:prstClr val="whit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20339" y="6550083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ea typeface="ＭＳ Ｐゴシック"/>
              </a:rPr>
              <a:t>Copyright @ BJIT Group. All Rights Reserved</a:t>
            </a:r>
            <a:endParaRPr kumimoji="1" lang="ja-JP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024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08368" y="6381328"/>
            <a:ext cx="252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2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B1D0C5-079E-49C7-B7AA-6B60998B5AD2}"/>
              </a:ext>
            </a:extLst>
          </p:cNvPr>
          <p:cNvSpPr/>
          <p:nvPr/>
        </p:nvSpPr>
        <p:spPr>
          <a:xfrm>
            <a:off x="-1860" y="0"/>
            <a:ext cx="1219386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704512" y="6453336"/>
            <a:ext cx="1152128" cy="262805"/>
          </a:xfrm>
          <a:prstGeom prst="roundRect">
            <a:avLst/>
          </a:prstGeom>
          <a:solidFill>
            <a:srgbClr val="C0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  <a:endParaRPr kumimoji="1" lang="ja-JP" altLang="en-US" sz="1000" b="1" dirty="0">
              <a:latin typeface="Open Sans" panose="020B0606030504020204" pitchFamily="34" charset="0"/>
              <a:ea typeface="Adobe Gothic Std B" panose="020B08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91657" y="6461627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6150487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Joint Venture of Japan &amp; Bangladesh</a:t>
            </a:r>
          </a:p>
          <a:p>
            <a:pPr algn="l"/>
            <a:r>
              <a:rPr lang="en-US" sz="1000" kern="2000" spc="3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www.bjitgroup.com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031724"/>
            <a:ext cx="1872208" cy="6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-2891"/>
            <a:ext cx="12193858" cy="54344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839416" y="476672"/>
            <a:ext cx="10526001" cy="3958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1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/>
        </p:nvSpPr>
        <p:spPr>
          <a:xfrm>
            <a:off x="10848528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1004286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1166036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7802" y="6582544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47" y="6409804"/>
            <a:ext cx="476250" cy="4762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flipV="1">
            <a:off x="821314" y="906868"/>
            <a:ext cx="1103532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300" b="1" kern="1200">
          <a:solidFill>
            <a:schemeClr val="accent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" y="555946"/>
            <a:ext cx="12189485" cy="65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" y="-2891"/>
            <a:ext cx="12193858" cy="543447"/>
          </a:xfrm>
          <a:prstGeom prst="rect">
            <a:avLst/>
          </a:prstGeom>
          <a:solidFill>
            <a:srgbClr val="114C69">
              <a:alpha val="6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solidFill>
            <a:srgbClr val="114C69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540556"/>
            <a:ext cx="12193858" cy="45719"/>
          </a:xfrm>
          <a:prstGeom prst="rect">
            <a:avLst/>
          </a:prstGeom>
          <a:gradFill>
            <a:gsLst>
              <a:gs pos="100000">
                <a:srgbClr val="FF0000">
                  <a:alpha val="0"/>
                </a:srgbClr>
              </a:gs>
              <a:gs pos="0">
                <a:srgbClr val="FF0000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1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/>
        </p:nvSpPr>
        <p:spPr>
          <a:xfrm>
            <a:off x="10992544" y="116632"/>
            <a:ext cx="288032" cy="360040"/>
          </a:xfrm>
          <a:prstGeom prst="chevron">
            <a:avLst/>
          </a:prstGeom>
          <a:solidFill>
            <a:srgbClr val="1983A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1148302" y="116632"/>
            <a:ext cx="288032" cy="360040"/>
          </a:xfrm>
          <a:prstGeom prst="chevron">
            <a:avLst/>
          </a:prstGeom>
          <a:solidFill>
            <a:srgbClr val="1983A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1310052" y="116632"/>
            <a:ext cx="288032" cy="360040"/>
          </a:xfrm>
          <a:prstGeom prst="chevron">
            <a:avLst/>
          </a:prstGeom>
          <a:solidFill>
            <a:srgbClr val="198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599946" y="134248"/>
            <a:ext cx="474919" cy="3075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5FC8735-314F-48BD-9CBE-0B06D722DBB1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7001" y="6557181"/>
            <a:ext cx="1138480" cy="262805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CONFIDENTIAL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7802" y="6582544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787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4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3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-1858" y="-5196"/>
            <a:ext cx="12193860" cy="121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3841" y="113135"/>
            <a:ext cx="12193858" cy="1950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2700" y="2060848"/>
            <a:ext cx="12193858" cy="2592288"/>
          </a:xfrm>
          <a:prstGeom prst="rect">
            <a:avLst/>
          </a:prstGeom>
          <a:solidFill>
            <a:srgbClr val="097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9337" y="-5196"/>
            <a:ext cx="1440160" cy="2065557"/>
          </a:xfrm>
          <a:prstGeom prst="roundRect">
            <a:avLst>
              <a:gd name="adj" fmla="val 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pic>
        <p:nvPicPr>
          <p:cNvPr id="62" name="Picture 19" descr="C:\Users\BJIT_UJJAL\Desktop\bjit_logo_trans.png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0000"/>
                    </a14:imgEffect>
                    <a14:imgEffect>
                      <a14:brightnessContrast bright="-41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8" y="692696"/>
            <a:ext cx="6683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Picture 12" descr="https://encrypted-tbn3.gstatic.com/images?q=tbn:ANd9GcRhQ1DXscIW7xU2WA--Wd40XWgvhyk1xKShuJDxBfvsczyMkViAhw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58" y="4870296"/>
            <a:ext cx="1676466" cy="14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77001" y="6557181"/>
            <a:ext cx="1138480" cy="262805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prstClr val="whit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CONFIDENTIAL</a:t>
            </a:r>
            <a:endParaRPr kumimoji="1" lang="ja-JP" altLang="en-US" sz="1000" dirty="0">
              <a:solidFill>
                <a:prstClr val="whit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20339" y="6550083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ea typeface="ＭＳ Ｐゴシック"/>
              </a:rPr>
              <a:t>Copyright @ BJIT Group. All Rights Reserved</a:t>
            </a:r>
            <a:endParaRPr kumimoji="1" lang="ja-JP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7507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08368" y="6381328"/>
            <a:ext cx="252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1784" y="5095620"/>
            <a:ext cx="4680520" cy="637636"/>
            <a:chOff x="4223792" y="5006983"/>
            <a:chExt cx="4680520" cy="637636"/>
          </a:xfrm>
        </p:grpSpPr>
        <p:sp>
          <p:nvSpPr>
            <p:cNvPr id="7" name="TextBox 6"/>
            <p:cNvSpPr txBox="1"/>
            <p:nvPr/>
          </p:nvSpPr>
          <p:spPr>
            <a:xfrm>
              <a:off x="5807968" y="5125746"/>
              <a:ext cx="309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Joint Venture of Japan &amp; Bangladesh</a:t>
              </a:r>
            </a:p>
            <a:p>
              <a:pPr algn="l"/>
              <a:r>
                <a:rPr lang="en-US" sz="1000" kern="2000" spc="300" baseline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www.bjitgroup.com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792" y="5006983"/>
              <a:ext cx="1872208" cy="6376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03" y="1339904"/>
            <a:ext cx="3224595" cy="322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5439" y="3840286"/>
            <a:ext cx="10081122" cy="73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000" b="1" spc="-1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NEXT DESTINATION</a:t>
            </a:r>
            <a:br>
              <a:rPr lang="en-US" sz="2800" b="1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150" b="1" spc="17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SOFTWARE OUTSOURCING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898" y="73801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MAKE YOUR SOFTWARE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8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B1D0C5-079E-49C7-B7AA-6B60998B5AD2}"/>
              </a:ext>
            </a:extLst>
          </p:cNvPr>
          <p:cNvSpPr/>
          <p:nvPr/>
        </p:nvSpPr>
        <p:spPr>
          <a:xfrm>
            <a:off x="-1860" y="0"/>
            <a:ext cx="1219386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704512" y="6453336"/>
            <a:ext cx="1152128" cy="262805"/>
          </a:xfrm>
          <a:prstGeom prst="roundRect">
            <a:avLst/>
          </a:prstGeom>
          <a:solidFill>
            <a:srgbClr val="C0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  <a:endParaRPr kumimoji="1" lang="ja-JP" altLang="en-US" sz="1000" b="1" dirty="0">
              <a:latin typeface="Open Sans" panose="020B0606030504020204" pitchFamily="34" charset="0"/>
              <a:ea typeface="Adobe Gothic Std B" panose="020B08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91657" y="6461627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6150487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Joint Venture of Japan &amp; Bangladesh</a:t>
            </a:r>
          </a:p>
          <a:p>
            <a:pPr algn="l"/>
            <a:r>
              <a:rPr lang="en-US" sz="1000" kern="2000" spc="3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www.bjitgroup.com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031724"/>
            <a:ext cx="1872208" cy="6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-2891"/>
            <a:ext cx="12193858" cy="54344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839416" y="476672"/>
            <a:ext cx="10526001" cy="3958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1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/>
        </p:nvSpPr>
        <p:spPr>
          <a:xfrm>
            <a:off x="10848528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1004286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1166036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7802" y="6582544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47" y="6409804"/>
            <a:ext cx="476250" cy="4762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flipV="1">
            <a:off x="821314" y="906868"/>
            <a:ext cx="1103532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6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300" b="1" kern="1200">
          <a:solidFill>
            <a:schemeClr val="accent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224n/" TargetMode="External"/><Relationship Id="rId2" Type="http://schemas.openxmlformats.org/officeDocument/2006/relationships/hyperlink" Target="https://www.deeplearningbook.org/contents/rnn.html" TargetMode="External"/><Relationship Id="rId1" Type="http://schemas.openxmlformats.org/officeDocument/2006/relationships/slideLayout" Target="../slideLayouts/slideLayout100.xml"/><Relationship Id="rId6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fasttext.cc/" TargetMode="External"/><Relationship Id="rId4" Type="http://schemas.openxmlformats.org/officeDocument/2006/relationships/hyperlink" Target="https://papers.nips.cc/paper/5021-distributed-representations-of-words-and-phrases-and-their-compositionality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79B330-DC7E-466E-9D99-2BBF1BBB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790" y="2336475"/>
            <a:ext cx="7200314" cy="933096"/>
          </a:xfrm>
        </p:spPr>
        <p:txBody>
          <a:bodyPr/>
          <a:lstStyle/>
          <a:p>
            <a:r>
              <a:rPr lang="en-US" dirty="0"/>
              <a:t>Deep Learning Training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C1A73E-7555-4D51-B1D4-812718CBA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655" y="3588430"/>
            <a:ext cx="8140583" cy="615497"/>
          </a:xfrm>
        </p:spPr>
        <p:txBody>
          <a:bodyPr/>
          <a:lstStyle/>
          <a:p>
            <a:r>
              <a:rPr lang="en-US" dirty="0"/>
              <a:t>Lecture 6: Natural Language Processing, Word Embedding, RNN</a:t>
            </a:r>
          </a:p>
        </p:txBody>
      </p:sp>
    </p:spTree>
    <p:extLst>
      <p:ext uri="{BB962C8B-B14F-4D97-AF65-F5344CB8AC3E}">
        <p14:creationId xmlns:p14="http://schemas.microsoft.com/office/powerpoint/2010/main" val="21919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A2B4B-2327-4A10-B998-20258FCC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2-layer neural network</a:t>
            </a:r>
          </a:p>
          <a:p>
            <a:r>
              <a:rPr lang="en-US" dirty="0"/>
              <a:t>2 types</a:t>
            </a:r>
          </a:p>
          <a:p>
            <a:pPr lvl="1"/>
            <a:r>
              <a:rPr lang="en-US" dirty="0"/>
              <a:t>Continuous bag of words (CBOW)</a:t>
            </a:r>
          </a:p>
          <a:p>
            <a:pPr lvl="1"/>
            <a:r>
              <a:rPr lang="en-US" dirty="0"/>
              <a:t>Skip-gram</a:t>
            </a:r>
          </a:p>
          <a:p>
            <a:r>
              <a:rPr lang="en-US" dirty="0"/>
              <a:t>CBOW: Predict center word from context word</a:t>
            </a:r>
          </a:p>
          <a:p>
            <a:pPr lvl="1"/>
            <a:r>
              <a:rPr lang="en-US" dirty="0"/>
              <a:t>Faster to train</a:t>
            </a:r>
          </a:p>
          <a:p>
            <a:pPr lvl="1"/>
            <a:r>
              <a:rPr lang="en-US" dirty="0"/>
              <a:t>Slightly better accuracy for frequent words</a:t>
            </a:r>
          </a:p>
          <a:p>
            <a:pPr marL="457200" indent="-457200"/>
            <a:r>
              <a:rPr lang="en-US" dirty="0"/>
              <a:t>Skip-gram: Predict context word from center word</a:t>
            </a:r>
          </a:p>
          <a:p>
            <a:pPr marL="914400" lvl="1" indent="-457200"/>
            <a:r>
              <a:rPr lang="en-US" dirty="0"/>
              <a:t>Requires less training data</a:t>
            </a:r>
          </a:p>
          <a:p>
            <a:pPr marL="914400" lvl="1" indent="-457200"/>
            <a:r>
              <a:rPr lang="en-US" dirty="0"/>
              <a:t>Represents well even rare words or phrases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9D46DD-6566-42CB-8C5F-AF7C7D2A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65094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14DFC5-0CC1-4F38-8CEA-1B41DF1B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Bag-of-Words and Skip-gram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F925B-1137-401C-BC94-0C6E8C33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51" y="1345767"/>
            <a:ext cx="6760679" cy="41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9F637-9E69-474A-92D9-885E441B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Euclidean Distance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Minimum distance = 0 =&gt; identical vector</a:t>
                </a:r>
              </a:p>
              <a:p>
                <a:r>
                  <a:rPr lang="en-US" dirty="0"/>
                  <a:t>Cosine Similarity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similarity = 0 =&gt; Vectors are orthogonal</a:t>
                </a:r>
              </a:p>
              <a:p>
                <a:pPr lvl="1"/>
                <a:r>
                  <a:rPr lang="en-US" dirty="0"/>
                  <a:t>Maximum similarity = 1 =&gt; Same direction</a:t>
                </a:r>
              </a:p>
              <a:p>
                <a:pPr lvl="1"/>
                <a:r>
                  <a:rPr lang="en-US" dirty="0"/>
                  <a:t>Minimum similarity = 0 =&gt; opposite direction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9F637-9E69-474A-92D9-885E441B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605E4C-6134-4917-AAA4-1F57A151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Similarity from Word Vector</a:t>
            </a:r>
          </a:p>
        </p:txBody>
      </p:sp>
      <p:pic>
        <p:nvPicPr>
          <p:cNvPr id="2050" name="Picture 2" descr="https://www.researchgate.net/publication/320914786/figure/fig2/AS:558221849841664@1510101868614/The-difference-between-Euclidean-distance-and-cosine-similarity.png">
            <a:extLst>
              <a:ext uri="{FF2B5EF4-FFF2-40B4-BE49-F238E27FC236}">
                <a16:creationId xmlns:a16="http://schemas.microsoft.com/office/drawing/2014/main" id="{31636F6E-1E39-4516-99B3-BC4CFAA8A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39" y="3635871"/>
            <a:ext cx="3117573" cy="267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7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7B3FF2-35ED-4D28-A233-AA1FC1A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Analogy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A49ED-0FF2-4762-AF92-7335A75FBC17}"/>
              </a:ext>
            </a:extLst>
          </p:cNvPr>
          <p:cNvSpPr txBox="1"/>
          <p:nvPr/>
        </p:nvSpPr>
        <p:spPr>
          <a:xfrm>
            <a:off x="2650434" y="6058910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2 dimensional PCA projection of 1000 dimensional vector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59802-340E-4B34-A41F-D94D073D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26" y="1052512"/>
            <a:ext cx="6581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2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322F02-C4AD-43D7-9562-452AFD4D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Analogy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B8F8AFB-5AD8-46A3-AB01-3874AB881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28055"/>
              </p:ext>
            </p:extLst>
          </p:nvPr>
        </p:nvGraphicFramePr>
        <p:xfrm>
          <a:off x="1152939" y="1338477"/>
          <a:ext cx="9753600" cy="4663440"/>
        </p:xfrm>
        <a:graphic>
          <a:graphicData uri="http://schemas.openxmlformats.org/drawingml/2006/table">
            <a:tbl>
              <a:tblPr/>
              <a:tblGrid>
                <a:gridCol w="2372139">
                  <a:extLst>
                    <a:ext uri="{9D8B030D-6E8A-4147-A177-3AD203B41FA5}">
                      <a16:colId xmlns:a16="http://schemas.microsoft.com/office/drawing/2014/main" val="2050490081"/>
                    </a:ext>
                  </a:extLst>
                </a:gridCol>
                <a:gridCol w="1802296">
                  <a:extLst>
                    <a:ext uri="{9D8B030D-6E8A-4147-A177-3AD203B41FA5}">
                      <a16:colId xmlns:a16="http://schemas.microsoft.com/office/drawing/2014/main" val="1234401773"/>
                    </a:ext>
                  </a:extLst>
                </a:gridCol>
                <a:gridCol w="1961322">
                  <a:extLst>
                    <a:ext uri="{9D8B030D-6E8A-4147-A177-3AD203B41FA5}">
                      <a16:colId xmlns:a16="http://schemas.microsoft.com/office/drawing/2014/main" val="1445173600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val="1025702481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542081113"/>
                    </a:ext>
                  </a:extLst>
                </a:gridCol>
              </a:tblGrid>
              <a:tr h="527774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relationship 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Word Pair 1 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Word Pair 2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339076"/>
                  </a:ext>
                </a:extLst>
              </a:tr>
              <a:tr h="1451379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Common capital city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capital cities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Currency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City-in-state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Man-Woman 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Athens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Astana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Angola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Chicago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brother 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Greece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Kazakhstan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kwanza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Illinois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sister 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Oslo </a:t>
                      </a:r>
                      <a:br>
                        <a:rPr lang="nn-NO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nn-NO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Harare </a:t>
                      </a:r>
                      <a:br>
                        <a:rPr lang="nn-NO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nn-NO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Iran </a:t>
                      </a:r>
                      <a:br>
                        <a:rPr lang="nn-NO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nn-NO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Stockton </a:t>
                      </a:r>
                      <a:br>
                        <a:rPr lang="nn-NO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nn-NO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grandson </a:t>
                      </a:r>
                      <a:endParaRPr lang="nn-NO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Norway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Zimbabwe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rial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California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granddaughter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93988"/>
                  </a:ext>
                </a:extLst>
              </a:tr>
              <a:tr h="2550908"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Adjective to adverb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Opposite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Comparative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Superlative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 Participle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Nationality adjective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Past tense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Plural nouns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Plural verbs 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apparent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possibly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great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easy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think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Switzerland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walking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mouse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 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apparently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impossibly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greater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easiest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thinking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Swiss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walked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mice 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 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rapid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ethical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tough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lucky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read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Cambodia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swimming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dollar 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speak 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rapidly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unethical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tougher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luckiest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reading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Cambodian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swam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dollars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speaks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32132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8565238E-C54D-4F02-801C-A34B0F900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783" y="-369521"/>
            <a:ext cx="7500731" cy="66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6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34E92-0F84-4A53-A54C-4FD5BF42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global corpus statistics taken into account as well as local context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2EAA8C-8126-4E88-A397-96619B75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GloVe: Global Vectors for Word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CDD6B-4C30-459A-9913-3D0642A1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66" y="2224261"/>
            <a:ext cx="7791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7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B77085-E081-4AB2-A95D-4CE9560B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subword embedding to capture internal structure of words.</a:t>
            </a:r>
          </a:p>
          <a:p>
            <a:r>
              <a:rPr lang="en-US" dirty="0"/>
              <a:t>Using sequence of characters n-grams (3 to 6) are extracted. </a:t>
            </a:r>
          </a:p>
          <a:p>
            <a:pPr lvl="1"/>
            <a:r>
              <a:rPr lang="en-US" dirty="0"/>
              <a:t>Special characters ‘&lt;‘ and ‘&gt;’ are used to denote prefix and suffix</a:t>
            </a:r>
          </a:p>
          <a:p>
            <a:pPr lvl="1"/>
            <a:r>
              <a:rPr lang="en-US" dirty="0"/>
              <a:t>For word </a:t>
            </a:r>
            <a:r>
              <a:rPr lang="en-US" b="1" i="1" dirty="0"/>
              <a:t>where</a:t>
            </a:r>
            <a:r>
              <a:rPr lang="en-US" dirty="0"/>
              <a:t> subwords with length 3</a:t>
            </a:r>
          </a:p>
          <a:p>
            <a:pPr marL="397800" lvl="1" indent="0">
              <a:buNone/>
            </a:pPr>
            <a:r>
              <a:rPr lang="en-US" dirty="0"/>
              <a:t>	&lt;wh, whe, her, ere, re&gt;, &lt;where&gt;</a:t>
            </a:r>
          </a:p>
          <a:p>
            <a:r>
              <a:rPr lang="en-US" dirty="0"/>
              <a:t>Results in larger vocabulary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799325-2754-475D-94B8-3C028414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0B23-17DE-40C1-8D91-DA89826630EC}"/>
              </a:ext>
            </a:extLst>
          </p:cNvPr>
          <p:cNvSpPr txBox="1"/>
          <p:nvPr/>
        </p:nvSpPr>
        <p:spPr>
          <a:xfrm>
            <a:off x="1776997" y="6381328"/>
            <a:ext cx="863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microcircuit is out of vocabulary, red indicates positive cosine, blue negative cosine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C5393-81B7-46B6-8536-0C8504BE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97" y="3622619"/>
            <a:ext cx="7998223" cy="2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9B73F-0983-432F-A316-BB40B98B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Lowercase conversion</a:t>
            </a:r>
          </a:p>
          <a:p>
            <a:r>
              <a:rPr lang="en-US" dirty="0"/>
              <a:t>Stop words removal</a:t>
            </a:r>
          </a:p>
          <a:p>
            <a:r>
              <a:rPr lang="en-US" dirty="0"/>
              <a:t>Stemming</a:t>
            </a:r>
          </a:p>
          <a:p>
            <a:r>
              <a:rPr lang="en-US" dirty="0"/>
              <a:t>Lemmatization</a:t>
            </a:r>
          </a:p>
          <a:p>
            <a:r>
              <a:rPr lang="en-US" dirty="0"/>
              <a:t>Tokenization </a:t>
            </a:r>
          </a:p>
          <a:p>
            <a:pPr lvl="1"/>
            <a:r>
              <a:rPr lang="en-US" dirty="0"/>
              <a:t>Japanese tokenization library: </a:t>
            </a:r>
            <a:r>
              <a:rPr lang="en-US" dirty="0" err="1"/>
              <a:t>MeCab</a:t>
            </a:r>
            <a:endParaRPr lang="en-US" dirty="0"/>
          </a:p>
          <a:p>
            <a:r>
              <a:rPr lang="en-US" dirty="0"/>
              <a:t>Uncommon words removal for classification task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632D6-1315-48CE-AC6C-E0C1F557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9467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0D6495-8345-4F6B-A0F8-8C66028C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of predicting what word comes next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F544C-31BB-40AB-BA7A-5E32DCA7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D07BE-E021-4764-B90B-C393F049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36" y="1369376"/>
            <a:ext cx="5744909" cy="43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4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978A99-946E-417F-837F-E83278D9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n-gram is a chunk of n consecutive words</a:t>
            </a:r>
          </a:p>
          <a:p>
            <a:pPr lvl="1"/>
            <a:r>
              <a:rPr lang="en-US" dirty="0"/>
              <a:t>The sports center has a basketball court and two squash courts</a:t>
            </a:r>
          </a:p>
          <a:p>
            <a:pPr lvl="2"/>
            <a:r>
              <a:rPr lang="en-US" dirty="0"/>
              <a:t>Unigrams: The, sports, center, has, a basketball, court, and, two, squash, courts</a:t>
            </a:r>
          </a:p>
          <a:p>
            <a:pPr lvl="2"/>
            <a:r>
              <a:rPr lang="en-US" dirty="0"/>
              <a:t>Bigrams: The sports, sports center, center has, has a, a basketball, basketball court…</a:t>
            </a:r>
          </a:p>
          <a:p>
            <a:pPr lvl="2"/>
            <a:r>
              <a:rPr lang="en-US" dirty="0"/>
              <a:t>Trigrams: The sports center, sports center has,  center has a, has a basketball, a basketball court…</a:t>
            </a:r>
          </a:p>
          <a:p>
            <a:pPr lvl="2"/>
            <a:r>
              <a:rPr lang="en-US" dirty="0"/>
              <a:t>4-grams: The sports center has, sports center has a…</a:t>
            </a:r>
          </a:p>
          <a:p>
            <a:r>
              <a:rPr lang="en-US" dirty="0"/>
              <a:t>Collect statistics about different n-grams and use them to predict next word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Not all combination will be present in training data</a:t>
            </a:r>
          </a:p>
          <a:p>
            <a:pPr lvl="1"/>
            <a:r>
              <a:rPr lang="en-US" dirty="0"/>
              <a:t>Requires exponential storage in n-gram count</a:t>
            </a:r>
          </a:p>
          <a:p>
            <a:pPr lvl="1"/>
            <a:r>
              <a:rPr lang="en-US" dirty="0"/>
              <a:t>Does not always produce coherent result because past words become irrelevant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1E763-A942-4AA4-BBF8-09257DEC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37309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B2FD64-E88A-4CFE-9CC1-532ABB4F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r>
              <a:rPr lang="en-US" dirty="0"/>
              <a:t>Deep Learning in NLP</a:t>
            </a:r>
          </a:p>
          <a:p>
            <a:r>
              <a:rPr lang="en-US" dirty="0"/>
              <a:t>Word Embedding</a:t>
            </a:r>
          </a:p>
          <a:p>
            <a:r>
              <a:rPr lang="en-US" dirty="0"/>
              <a:t>Word2vec, GloVe, fastText</a:t>
            </a:r>
          </a:p>
          <a:p>
            <a:r>
              <a:rPr lang="en-US" dirty="0"/>
              <a:t>RNN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10C42C-1A02-4DCB-82AB-E0C348AA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20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A13B1C-E815-48E5-8755-31B636DD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 word embeddings in a window to predict next word</a:t>
            </a:r>
          </a:p>
          <a:p>
            <a:r>
              <a:rPr lang="en-US" dirty="0"/>
              <a:t>Prevents sparsity issue</a:t>
            </a:r>
          </a:p>
          <a:p>
            <a:r>
              <a:rPr lang="en-US" dirty="0"/>
              <a:t>Cannot use long term dependency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FCBED-DBDB-4CBC-AA6B-9338C8AC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Window Neural Language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F263DF-AE2F-4F13-ACD2-BEF0832D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31" y="2431909"/>
            <a:ext cx="7534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5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A14847-487F-46A9-81C5-2225847A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of neural networks for processing sequential data</a:t>
            </a:r>
          </a:p>
          <a:p>
            <a:r>
              <a:rPr lang="en-US" dirty="0"/>
              <a:t>Share the same weight across several time steps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6853BA-98CB-486B-B6BE-5EC4D826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Networks(RNN)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E6169-A59B-446F-B0DD-BC67E7F9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40" y="2025152"/>
            <a:ext cx="6336520" cy="32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6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62C010-8E98-4CC9-81BD-489B5CB3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Can process any length input</a:t>
            </a:r>
          </a:p>
          <a:p>
            <a:pPr lvl="1"/>
            <a:r>
              <a:rPr lang="en-US" dirty="0"/>
              <a:t>Model size doesn’t increase for longer input</a:t>
            </a:r>
          </a:p>
          <a:p>
            <a:pPr lvl="1"/>
            <a:r>
              <a:rPr lang="en-US" dirty="0"/>
              <a:t>Can use information from many steps back</a:t>
            </a:r>
          </a:p>
          <a:p>
            <a:pPr lvl="1"/>
            <a:r>
              <a:rPr lang="en-US" dirty="0"/>
              <a:t>Learn shared representations</a:t>
            </a:r>
          </a:p>
          <a:p>
            <a:pPr marL="397800" lvl="1" indent="0">
              <a:buNone/>
            </a:pP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Slow computation</a:t>
            </a:r>
          </a:p>
          <a:p>
            <a:pPr lvl="1"/>
            <a:r>
              <a:rPr lang="en-US" dirty="0"/>
              <a:t>Difficult to train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A57D9-845E-48AB-AC76-4F49780C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469295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2B9AE-C135-4428-A32C-9BEF15D9E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191" y="1767669"/>
            <a:ext cx="6114020" cy="33732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76610B-7948-40D0-AE7C-BCBFB872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Generation using RNN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D1BD7-07EA-4753-843B-3F297AC84805}"/>
              </a:ext>
            </a:extLst>
          </p:cNvPr>
          <p:cNvSpPr txBox="1"/>
          <p:nvPr/>
        </p:nvSpPr>
        <p:spPr>
          <a:xfrm>
            <a:off x="609601" y="1855305"/>
            <a:ext cx="5088834" cy="3701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The '''Rebellion''' (''</a:t>
            </a:r>
            <a:r>
              <a:rPr lang="en-US" dirty="0" err="1">
                <a:latin typeface="DengXian Light" panose="020B0503020204020204" pitchFamily="2" charset="-122"/>
                <a:ea typeface="DengXian Light" panose="020B0503020204020204" pitchFamily="2" charset="-122"/>
              </a:rPr>
              <a:t>Hyerodent</a:t>
            </a:r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'') is [[literal]], related mildly older than old half sister, the music, and morrow been much more propellent. All those of [[Hamas (mass)|sausage trafficking]]s were also known as [[Trip class submarine|''</a:t>
            </a:r>
            <a:r>
              <a:rPr lang="en-US" dirty="0" err="1">
                <a:latin typeface="DengXian Light" panose="020B0503020204020204" pitchFamily="2" charset="-122"/>
                <a:ea typeface="DengXian Light" panose="020B0503020204020204" pitchFamily="2" charset="-122"/>
              </a:rPr>
              <a:t>Sante</a:t>
            </a:r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'' at </a:t>
            </a:r>
            <a:r>
              <a:rPr lang="en-US" dirty="0" err="1">
                <a:latin typeface="DengXian Light" panose="020B0503020204020204" pitchFamily="2" charset="-122"/>
                <a:ea typeface="DengXian Light" panose="020B0503020204020204" pitchFamily="2" charset="-122"/>
              </a:rPr>
              <a:t>Serassim</a:t>
            </a:r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]]; ''</a:t>
            </a:r>
            <a:r>
              <a:rPr lang="en-US" dirty="0" err="1">
                <a:latin typeface="DengXian Light" panose="020B0503020204020204" pitchFamily="2" charset="-122"/>
                <a:ea typeface="DengXian Light" panose="020B0503020204020204" pitchFamily="2" charset="-122"/>
              </a:rPr>
              <a:t>Verra</a:t>
            </a:r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'' as 1865&amp;amp;ndash;682&amp;amp;ndash;831 is related to ballistic missiles. While she viewed it friend of </a:t>
            </a:r>
            <a:r>
              <a:rPr lang="en-US" dirty="0" err="1">
                <a:latin typeface="DengXian Light" panose="020B0503020204020204" pitchFamily="2" charset="-122"/>
                <a:ea typeface="DengXian Light" panose="020B0503020204020204" pitchFamily="2" charset="-122"/>
              </a:rPr>
              <a:t>Halla</a:t>
            </a:r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 equatorial weapons </a:t>
            </a:r>
            <a:r>
              <a:rPr lang="en-US" dirty="0" err="1">
                <a:latin typeface="DengXian Light" panose="020B0503020204020204" pitchFamily="2" charset="-122"/>
                <a:ea typeface="DengXian Light" panose="020B0503020204020204" pitchFamily="2" charset="-122"/>
              </a:rPr>
              <a:t>ofTuscany</a:t>
            </a:r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, in [[France]], from vaccine homes to &amp;</a:t>
            </a:r>
            <a:r>
              <a:rPr lang="en-US" dirty="0" err="1">
                <a:latin typeface="DengXian Light" panose="020B0503020204020204" pitchFamily="2" charset="-122"/>
                <a:ea typeface="DengXian Light" panose="020B0503020204020204" pitchFamily="2" charset="-122"/>
              </a:rPr>
              <a:t>quot;individual&amp;quot</a:t>
            </a:r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;, among [[</a:t>
            </a:r>
            <a:r>
              <a:rPr lang="en-US" dirty="0" err="1">
                <a:latin typeface="DengXian Light" panose="020B0503020204020204" pitchFamily="2" charset="-122"/>
                <a:ea typeface="DengXian Light" panose="020B0503020204020204" pitchFamily="2" charset="-122"/>
              </a:rPr>
              <a:t>slavery|slaves</a:t>
            </a:r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]] (such as </a:t>
            </a:r>
            <a:r>
              <a:rPr lang="en-US" dirty="0" err="1">
                <a:latin typeface="DengXian Light" panose="020B0503020204020204" pitchFamily="2" charset="-122"/>
                <a:ea typeface="DengXian Light" panose="020B0503020204020204" pitchFamily="2" charset="-122"/>
              </a:rPr>
              <a:t>artistual</a:t>
            </a:r>
            <a:r>
              <a:rPr lang="en-US" dirty="0">
                <a:latin typeface="DengXian Light" panose="020B0503020204020204" pitchFamily="2" charset="-122"/>
                <a:ea typeface="DengXian Light" panose="020B0503020204020204" pitchFamily="2" charset="-122"/>
              </a:rPr>
              <a:t> selling of factories were renamed English habit of twelve years.)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D9FD9-AA92-4446-99A6-0B94B26B5A47}"/>
              </a:ext>
            </a:extLst>
          </p:cNvPr>
          <p:cNvSpPr txBox="1"/>
          <p:nvPr/>
        </p:nvSpPr>
        <p:spPr>
          <a:xfrm>
            <a:off x="1041009" y="5894363"/>
            <a:ext cx="891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Generated Wikipedia article Right: Real(top) and generated(rest) handwriting using RNN</a:t>
            </a:r>
          </a:p>
        </p:txBody>
      </p:sp>
    </p:spTree>
    <p:extLst>
      <p:ext uri="{BB962C8B-B14F-4D97-AF65-F5344CB8AC3E}">
        <p14:creationId xmlns:p14="http://schemas.microsoft.com/office/powerpoint/2010/main" val="12476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B5AE96-C7B5-4E09-8974-9CEB44D4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sequence vector</a:t>
            </a:r>
          </a:p>
          <a:p>
            <a:r>
              <a:rPr lang="en-US" dirty="0"/>
              <a:t>Use fully connected and softmax for classification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5FFFE-DB80-496E-BE01-705BE936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for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53D0D-6334-4B3E-AC09-D497F798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91" y="1917703"/>
            <a:ext cx="63246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CF894-FC33-4D0A-A4E4-0A5A5B65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81" y="890414"/>
            <a:ext cx="6070258" cy="5490914"/>
          </a:xfrm>
        </p:spPr>
        <p:txBody>
          <a:bodyPr/>
          <a:lstStyle/>
          <a:p>
            <a:r>
              <a:rPr lang="en-US" dirty="0"/>
              <a:t>Generate arbitrary length output from arbitrary length input</a:t>
            </a:r>
          </a:p>
          <a:p>
            <a:r>
              <a:rPr lang="en-US" dirty="0"/>
              <a:t>2 parts</a:t>
            </a:r>
          </a:p>
          <a:p>
            <a:pPr lvl="1"/>
            <a:r>
              <a:rPr lang="en-US" dirty="0"/>
              <a:t>Encoder: Processed input sequence to generate fixed length context vector</a:t>
            </a:r>
          </a:p>
          <a:p>
            <a:pPr lvl="1"/>
            <a:r>
              <a:rPr lang="en-US" dirty="0"/>
              <a:t>Decoder: Generates output sequence using context vector</a:t>
            </a:r>
          </a:p>
          <a:p>
            <a:r>
              <a:rPr lang="en-US" dirty="0"/>
              <a:t>Used in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Speech Recognition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7BAF2-DC99-4FAF-B5CA-8651102B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Sequence-to-Sequence Architectures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07EE1-67F2-45EA-986E-8E210A1A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9376"/>
            <a:ext cx="53244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54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631E65-2158-43FB-9D0B-4525A0600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similarity between vectors</a:t>
            </a:r>
          </a:p>
          <a:p>
            <a:r>
              <a:rPr lang="en-US" dirty="0"/>
              <a:t>Use pretrained word embedding to perform</a:t>
            </a:r>
          </a:p>
          <a:p>
            <a:pPr lvl="1"/>
            <a:r>
              <a:rPr lang="en-US" dirty="0"/>
              <a:t>Word similarity</a:t>
            </a:r>
          </a:p>
          <a:p>
            <a:pPr lvl="1"/>
            <a:r>
              <a:rPr lang="en-US" dirty="0"/>
              <a:t>Word analogy</a:t>
            </a:r>
          </a:p>
          <a:p>
            <a:r>
              <a:rPr lang="en-US" dirty="0"/>
              <a:t>RNN in PyTorch</a:t>
            </a:r>
          </a:p>
          <a:p>
            <a:r>
              <a:rPr lang="en-US" dirty="0"/>
              <a:t>Train RNN for simulated sequential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F952B0-80B4-415A-9F47-DFC63BA8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30194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952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9600" dirty="0"/>
              <a:t>Thank You</a:t>
            </a:r>
            <a:endParaRPr sz="9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565FAA-AEC0-4011-A9E3-C370C4BB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https://www.deeplearningbook.org/contents/rnn.html</a:t>
            </a:r>
            <a:endParaRPr lang="en-US" dirty="0"/>
          </a:p>
          <a:p>
            <a:r>
              <a:rPr lang="en-US" dirty="0">
                <a:hlinkClick r:id="rId3"/>
              </a:rPr>
              <a:t>http://web.stanford.edu/class/cs224n/</a:t>
            </a:r>
            <a:endParaRPr lang="en-US" dirty="0"/>
          </a:p>
          <a:p>
            <a:r>
              <a:rPr lang="en-US" dirty="0">
                <a:hlinkClick r:id="rId4"/>
              </a:rPr>
              <a:t>https://papers.nips.cc/paper/5021-distributed-representations-of-words-and-phrases-and-their-compositionality.pdf</a:t>
            </a:r>
            <a:endParaRPr lang="en-US" dirty="0"/>
          </a:p>
          <a:p>
            <a:r>
              <a:rPr lang="en-US" dirty="0">
                <a:hlinkClick r:id="rId5"/>
              </a:rPr>
              <a:t>https://fasttext.cc/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https://nlp.stanford.edu/projects/glove/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78FEE6-07D3-476A-99D6-B13795D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97839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GB" dirty="0"/>
              <a:t>for computers to process or “understand” natural language in order to perform tasks that are useful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pic>
        <p:nvPicPr>
          <p:cNvPr id="1026" name="Picture 2" descr="https://upload.wikimedia.org/wikipedia/commons/5/55/Turing_test_diagram.png">
            <a:extLst>
              <a:ext uri="{FF2B5EF4-FFF2-40B4-BE49-F238E27FC236}">
                <a16:creationId xmlns:a16="http://schemas.microsoft.com/office/drawing/2014/main" id="{5DB6C559-5D71-47CE-B021-88A1112E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30" y="1753603"/>
            <a:ext cx="5387630" cy="410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DECEC-7BD9-4D81-AFC3-3330EC4F984B}"/>
              </a:ext>
            </a:extLst>
          </p:cNvPr>
          <p:cNvSpPr txBox="1"/>
          <p:nvPr/>
        </p:nvSpPr>
        <p:spPr>
          <a:xfrm>
            <a:off x="1830711" y="5717878"/>
            <a:ext cx="7784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Standard interpretation" of the Turing test, in which player C, the interrogator, is given the task of trying to determine which player – A or B – is a computer and which is a human</a:t>
            </a:r>
          </a:p>
        </p:txBody>
      </p:sp>
    </p:spTree>
    <p:extLst>
      <p:ext uri="{BB962C8B-B14F-4D97-AF65-F5344CB8AC3E}">
        <p14:creationId xmlns:p14="http://schemas.microsoft.com/office/powerpoint/2010/main" val="333238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r>
              <a:rPr lang="en-US" dirty="0"/>
              <a:t>Spell Checking</a:t>
            </a:r>
          </a:p>
          <a:p>
            <a:r>
              <a:rPr lang="en-US" dirty="0"/>
              <a:t>Document classification, sentiment analysis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Question Answering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Chatbots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12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signaling system unlike computer vision</a:t>
            </a:r>
          </a:p>
          <a:p>
            <a:r>
              <a:rPr lang="en-US" dirty="0"/>
              <a:t>Different modes of communication like speech, gesture, text</a:t>
            </a:r>
          </a:p>
          <a:p>
            <a:r>
              <a:rPr lang="en-US" dirty="0"/>
              <a:t>Large vocabulary creates sparsity</a:t>
            </a:r>
          </a:p>
          <a:p>
            <a:pPr lvl="1"/>
            <a:r>
              <a:rPr lang="en-US" dirty="0"/>
              <a:t>171,476 common words in </a:t>
            </a:r>
            <a:r>
              <a:rPr lang="en-US" i="1" dirty="0"/>
              <a:t>Oxford English Dictionary</a:t>
            </a:r>
            <a:endParaRPr lang="en-US" dirty="0"/>
          </a:p>
          <a:p>
            <a:r>
              <a:rPr lang="en-US" dirty="0"/>
              <a:t>Ambiguity and nuances of language. Some examples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dirty="0"/>
              <a:t>Enraged cow injures farmer with axe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dirty="0"/>
              <a:t>Boy paralyzed after tumor fights back to gain black belt 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dirty="0"/>
              <a:t>Time flies like an arrow; fruit flies like a banana</a:t>
            </a:r>
          </a:p>
          <a:p>
            <a:pPr marL="855000" lvl="1" indent="-457200">
              <a:buFont typeface="+mj-lt"/>
              <a:buAutoNum type="arabicPeriod"/>
            </a:pPr>
            <a:r>
              <a:rPr lang="en-US" dirty="0"/>
              <a:t>We saw her duck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 is hard</a:t>
            </a:r>
          </a:p>
        </p:txBody>
      </p:sp>
    </p:spTree>
    <p:extLst>
      <p:ext uri="{BB962C8B-B14F-4D97-AF65-F5344CB8AC3E}">
        <p14:creationId xmlns:p14="http://schemas.microsoft.com/office/powerpoint/2010/main" val="160513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distributed representations</a:t>
            </a:r>
          </a:p>
          <a:p>
            <a:r>
              <a:rPr lang="en-US" dirty="0"/>
              <a:t>Learned features instead of hand crafted features</a:t>
            </a:r>
          </a:p>
          <a:p>
            <a:r>
              <a:rPr lang="en-US" dirty="0"/>
              <a:t>Learning can be done unsupervised</a:t>
            </a:r>
          </a:p>
          <a:p>
            <a:r>
              <a:rPr lang="en-US" dirty="0"/>
              <a:t>Does not require domain specific knowledge for different tasks or languages</a:t>
            </a:r>
          </a:p>
          <a:p>
            <a:r>
              <a:rPr lang="en-US" dirty="0"/>
              <a:t>End to end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NLP</a:t>
            </a:r>
          </a:p>
        </p:txBody>
      </p:sp>
    </p:spTree>
    <p:extLst>
      <p:ext uri="{BB962C8B-B14F-4D97-AF65-F5344CB8AC3E}">
        <p14:creationId xmlns:p14="http://schemas.microsoft.com/office/powerpoint/2010/main" val="103820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0124C2-75BE-4F8D-AD59-C7E1352A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representations result in very sparse vector</a:t>
            </a:r>
          </a:p>
          <a:p>
            <a:pPr lvl="1"/>
            <a:r>
              <a:rPr lang="en-US" dirty="0"/>
              <a:t>Traditionally words are represented as one-hot vector</a:t>
            </a:r>
          </a:p>
          <a:p>
            <a:pPr lvl="1"/>
            <a:endParaRPr lang="en-US" dirty="0"/>
          </a:p>
          <a:p>
            <a:pPr marL="3978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bus      = [… 0 0 0 0 1 0 0 …]</a:t>
            </a:r>
          </a:p>
          <a:p>
            <a:pPr marL="3978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train    = [… 0 0 1 0 0 0 0 …]</a:t>
            </a:r>
          </a:p>
          <a:p>
            <a:pPr marL="397800" lvl="1" indent="0">
              <a:buNone/>
            </a:pPr>
            <a:r>
              <a:rPr lang="en-US" dirty="0"/>
              <a:t>Vector dimension =&gt; Number of words</a:t>
            </a:r>
          </a:p>
          <a:p>
            <a:pPr marL="397800" lvl="1" indent="0">
              <a:buNone/>
            </a:pPr>
            <a:endParaRPr lang="en-US" dirty="0"/>
          </a:p>
          <a:p>
            <a:pPr marL="397800" lvl="1" indent="0">
              <a:buNone/>
            </a:pPr>
            <a:endParaRPr lang="en-US" dirty="0"/>
          </a:p>
          <a:p>
            <a:r>
              <a:rPr lang="en-US" dirty="0"/>
              <a:t>No notion of similarity between words</a:t>
            </a:r>
          </a:p>
          <a:p>
            <a:pPr lvl="1"/>
            <a:r>
              <a:rPr lang="en-US" dirty="0"/>
              <a:t>Vectors are orthogonal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6ED6D-D839-4E45-8144-1BB24094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Distributed Word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87819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025F08-0FEC-4CD4-A857-580DF8B1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A word’s meaning is given by the words that appear close to it</a:t>
            </a:r>
          </a:p>
          <a:p>
            <a:pPr lvl="1"/>
            <a:r>
              <a:rPr lang="en-US" dirty="0"/>
              <a:t>“You shall know a word by the company it keeps” (J. R. Firth 1957: 11)</a:t>
            </a:r>
          </a:p>
          <a:p>
            <a:r>
              <a:rPr lang="en-US" dirty="0"/>
              <a:t>When a word appears in a text, its context is the set of words that appear nearby within a fixed sized window.</a:t>
            </a:r>
          </a:p>
          <a:p>
            <a:r>
              <a:rPr lang="en-US" dirty="0"/>
              <a:t>Build representation for a word using its context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DCB2A-8E4A-4AEF-9C2E-7E73D726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Word Representations from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C94A2-3257-461A-9159-90DA4BB1FB1A}"/>
              </a:ext>
            </a:extLst>
          </p:cNvPr>
          <p:cNvSpPr txBox="1"/>
          <p:nvPr/>
        </p:nvSpPr>
        <p:spPr>
          <a:xfrm>
            <a:off x="1763772" y="3378096"/>
            <a:ext cx="7918837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But baseball, football and </a:t>
            </a:r>
            <a:r>
              <a:rPr lang="en-US" sz="2000" b="1" i="1" dirty="0"/>
              <a:t>basketball</a:t>
            </a:r>
            <a:r>
              <a:rPr lang="en-US" sz="2000" i="1" dirty="0"/>
              <a:t> </a:t>
            </a:r>
            <a:r>
              <a:rPr lang="en-US" sz="2000" dirty="0"/>
              <a:t>have nothing on hockey.</a:t>
            </a:r>
          </a:p>
          <a:p>
            <a:r>
              <a:rPr lang="en-US" sz="2000" dirty="0"/>
              <a:t>The men's </a:t>
            </a:r>
            <a:r>
              <a:rPr lang="en-US" sz="2000" b="1" i="1" dirty="0"/>
              <a:t>basketball</a:t>
            </a:r>
            <a:r>
              <a:rPr lang="en-US" sz="2000" dirty="0"/>
              <a:t> final will be on Sunday.</a:t>
            </a:r>
          </a:p>
          <a:p>
            <a:r>
              <a:rPr lang="en-US" sz="2000" dirty="0"/>
              <a:t>The sports center has a </a:t>
            </a:r>
            <a:r>
              <a:rPr lang="en-US" sz="2000" b="1" i="1" dirty="0"/>
              <a:t>basketball</a:t>
            </a:r>
            <a:r>
              <a:rPr lang="en-US" sz="2000" dirty="0"/>
              <a:t> court and two squash courts.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FEE4A-536D-4BE8-BA00-A2288364F8FF}"/>
              </a:ext>
            </a:extLst>
          </p:cNvPr>
          <p:cNvSpPr txBox="1"/>
          <p:nvPr/>
        </p:nvSpPr>
        <p:spPr>
          <a:xfrm>
            <a:off x="5685183" y="43937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0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1E9FF-3CC0-4A4C-B1FC-6EFBBE98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dense vector for each word</a:t>
            </a:r>
          </a:p>
          <a:p>
            <a:r>
              <a:rPr lang="en-US" dirty="0"/>
              <a:t>Words that appear in similar context will have similar vector</a:t>
            </a:r>
          </a:p>
          <a:p>
            <a:r>
              <a:rPr lang="en-US" dirty="0"/>
              <a:t>Usually 100~1000 dimensional vectors are used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Before: basketball = [… 0  0 1 0 0 …]  </a:t>
            </a:r>
          </a:p>
          <a:p>
            <a:pPr marL="0" indent="0">
              <a:buNone/>
            </a:pPr>
            <a:r>
              <a:rPr lang="en-US" dirty="0"/>
              <a:t>                 vector dimension: order of million</a:t>
            </a:r>
          </a:p>
          <a:p>
            <a:pPr marL="0" indent="0">
              <a:buNone/>
            </a:pPr>
            <a:r>
              <a:rPr lang="en-US" dirty="0"/>
              <a:t>   Now:     basketball = [… 0.298 -0.456 -0.720 0.191 0.873 …]</a:t>
            </a:r>
          </a:p>
          <a:p>
            <a:pPr marL="0" indent="0">
              <a:buNone/>
            </a:pPr>
            <a:r>
              <a:rPr lang="en-US" dirty="0"/>
              <a:t>                 vector dimension: ~1000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AD94B3-1F70-446B-9826-2223DFD3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</p:spTree>
    <p:extLst>
      <p:ext uri="{BB962C8B-B14F-4D97-AF65-F5344CB8AC3E}">
        <p14:creationId xmlns:p14="http://schemas.microsoft.com/office/powerpoint/2010/main" val="3961683038"/>
      </p:ext>
    </p:extLst>
  </p:cSld>
  <p:clrMapOvr>
    <a:masterClrMapping/>
  </p:clrMapOvr>
</p:sld>
</file>

<file path=ppt/theme/theme1.xml><?xml version="1.0" encoding="utf-8"?>
<a:theme xmlns:a="http://schemas.openxmlformats.org/drawingml/2006/main" name="BJIT_white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IT_white_white" id="{64B6E6ED-B005-4DC6-9011-B322D1788910}" vid="{5546F544-D9F5-46AA-BE72-D72A31125376}"/>
    </a:ext>
  </a:extLst>
</a:theme>
</file>

<file path=ppt/theme/theme10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0">
          <a:gsLst>
            <a:gs pos="0">
              <a:srgbClr val="114C69">
                <a:alpha val="50000"/>
              </a:srgbClr>
            </a:gs>
            <a:gs pos="50000">
              <a:srgbClr val="114C69"/>
            </a:gs>
            <a:gs pos="100000">
              <a:srgbClr val="114C69">
                <a:alpha val="50000"/>
              </a:srgbClr>
            </a:gs>
          </a:gsLst>
          <a:lin ang="16200000" scaled="0"/>
          <a:tileRect/>
        </a:gradFill>
        <a:ln>
          <a:noFill/>
          <a:headEnd type="none" w="med" len="med"/>
          <a:tailEnd type="none" w="med" len="med"/>
        </a:ln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kumimoji="1" sz="1400" b="1" dirty="0">
            <a:solidFill>
              <a:prstClr val="whit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0">
          <a:gsLst>
            <a:gs pos="0">
              <a:srgbClr val="114C69">
                <a:alpha val="50000"/>
              </a:srgbClr>
            </a:gs>
            <a:gs pos="50000">
              <a:srgbClr val="114C69"/>
            </a:gs>
            <a:gs pos="100000">
              <a:srgbClr val="114C69">
                <a:alpha val="50000"/>
              </a:srgbClr>
            </a:gs>
          </a:gsLst>
          <a:lin ang="16200000" scaled="0"/>
          <a:tileRect/>
        </a:gradFill>
        <a:ln>
          <a:noFill/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kumimoji="1" sz="1400" b="1" dirty="0">
            <a:solidFill>
              <a:prstClr val="whit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0">
          <a:gsLst>
            <a:gs pos="0">
              <a:srgbClr val="114C69">
                <a:alpha val="50000"/>
              </a:srgbClr>
            </a:gs>
            <a:gs pos="50000">
              <a:srgbClr val="114C69"/>
            </a:gs>
            <a:gs pos="100000">
              <a:srgbClr val="114C69">
                <a:alpha val="50000"/>
              </a:srgbClr>
            </a:gs>
          </a:gsLst>
          <a:lin ang="16200000" scaled="0"/>
          <a:tileRect/>
        </a:gradFill>
        <a:ln>
          <a:noFill/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kumimoji="1" sz="1400" b="1" dirty="0">
            <a:solidFill>
              <a:prstClr val="whit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BJIT_white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IT_white_white" id="{228B8923-6342-4AE8-B404-B4565B2854C5}" vid="{547AD45C-99DA-456C-9AF5-F434E044884E}"/>
    </a:ext>
  </a:extLst>
</a:theme>
</file>

<file path=ppt/theme/theme8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0">
          <a:gsLst>
            <a:gs pos="0">
              <a:srgbClr val="114C69">
                <a:alpha val="50000"/>
              </a:srgbClr>
            </a:gs>
            <a:gs pos="50000">
              <a:srgbClr val="114C69"/>
            </a:gs>
            <a:gs pos="100000">
              <a:srgbClr val="114C69">
                <a:alpha val="50000"/>
              </a:srgbClr>
            </a:gs>
          </a:gsLst>
          <a:lin ang="16200000" scaled="0"/>
          <a:tileRect/>
        </a:gradFill>
        <a:ln>
          <a:noFill/>
          <a:headEnd type="none" w="med" len="med"/>
          <a:tailEnd type="none" w="med" len="med"/>
        </a:ln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kumimoji="1" sz="1400" b="1" dirty="0">
            <a:solidFill>
              <a:prstClr val="whit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BJIT_white_white</Template>
  <TotalTime>773</TotalTime>
  <Words>1119</Words>
  <Application>Microsoft Office PowerPoint</Application>
  <PresentationFormat>Widescreen</PresentationFormat>
  <Paragraphs>182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28</vt:i4>
      </vt:variant>
    </vt:vector>
  </HeadingPairs>
  <TitlesOfParts>
    <vt:vector size="49" baseType="lpstr">
      <vt:lpstr>DengXian Light</vt:lpstr>
      <vt:lpstr>Adobe Gothic Std B</vt:lpstr>
      <vt:lpstr>Arial</vt:lpstr>
      <vt:lpstr>Calibri</vt:lpstr>
      <vt:lpstr>Calibri Light</vt:lpstr>
      <vt:lpstr>Cambria Math</vt:lpstr>
      <vt:lpstr>Consolas</vt:lpstr>
      <vt:lpstr>Open Sans</vt:lpstr>
      <vt:lpstr>Wingdings</vt:lpstr>
      <vt:lpstr>BJIT_white_white</vt:lpstr>
      <vt:lpstr>16_Custom Design</vt:lpstr>
      <vt:lpstr>3_Custom Design</vt:lpstr>
      <vt:lpstr>4_Custom Design</vt:lpstr>
      <vt:lpstr>9_Custom Design</vt:lpstr>
      <vt:lpstr>17_Custom Design</vt:lpstr>
      <vt:lpstr>1_BJIT_white_white</vt:lpstr>
      <vt:lpstr>18_Custom Design</vt:lpstr>
      <vt:lpstr>5_Custom Design</vt:lpstr>
      <vt:lpstr>6_Custom Design</vt:lpstr>
      <vt:lpstr>10_Custom Design</vt:lpstr>
      <vt:lpstr>19_Custom Design</vt:lpstr>
      <vt:lpstr>Deep Learning Training </vt:lpstr>
      <vt:lpstr>Content</vt:lpstr>
      <vt:lpstr>Natural Language Processing</vt:lpstr>
      <vt:lpstr>NLP Applications</vt:lpstr>
      <vt:lpstr>Why NLP is hard</vt:lpstr>
      <vt:lpstr>Deep Learning in NLP</vt:lpstr>
      <vt:lpstr>Need for Distributed Word Representations</vt:lpstr>
      <vt:lpstr>Learning Word Representations from Context</vt:lpstr>
      <vt:lpstr>Word Vectors</vt:lpstr>
      <vt:lpstr>word2vec</vt:lpstr>
      <vt:lpstr>Continuous Bag-of-Words and Skip-gram model</vt:lpstr>
      <vt:lpstr>Word Similarity from Word Vector</vt:lpstr>
      <vt:lpstr>Word Analogy</vt:lpstr>
      <vt:lpstr>Word Analogy</vt:lpstr>
      <vt:lpstr>GloVe: Global Vectors for Word Representation</vt:lpstr>
      <vt:lpstr>fastText</vt:lpstr>
      <vt:lpstr>Text Preprocessing</vt:lpstr>
      <vt:lpstr>Language Model</vt:lpstr>
      <vt:lpstr>N-gram Language Models</vt:lpstr>
      <vt:lpstr>Fixed Window Neural Language Model</vt:lpstr>
      <vt:lpstr>Recurrent Neural Networks(RNN)</vt:lpstr>
      <vt:lpstr>RNN</vt:lpstr>
      <vt:lpstr>Sequence Generation using RNN</vt:lpstr>
      <vt:lpstr>RNN for classification</vt:lpstr>
      <vt:lpstr>Encoder-Decoder Sequence-to-Sequence Architectures </vt:lpstr>
      <vt:lpstr>Tasks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Motivation</dc:title>
  <dc:creator>BJIT LTD</dc:creator>
  <cp:lastModifiedBy>BJIT LTD</cp:lastModifiedBy>
  <cp:revision>65</cp:revision>
  <dcterms:created xsi:type="dcterms:W3CDTF">2019-06-10T06:32:45Z</dcterms:created>
  <dcterms:modified xsi:type="dcterms:W3CDTF">2019-06-12T07:04:08Z</dcterms:modified>
</cp:coreProperties>
</file>