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9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701" r:id="rId4"/>
    <p:sldMasterId id="2147483713" r:id="rId5"/>
    <p:sldMasterId id="2147483726" r:id="rId6"/>
    <p:sldMasterId id="2147483739" r:id="rId7"/>
    <p:sldMasterId id="2147483752" r:id="rId8"/>
    <p:sldMasterId id="2147483765" r:id="rId9"/>
    <p:sldMasterId id="2147483781" r:id="rId10"/>
    <p:sldMasterId id="2147483793" r:id="rId11"/>
    <p:sldMasterId id="2147483806" r:id="rId12"/>
  </p:sldMasterIdLst>
  <p:notesMasterIdLst>
    <p:notesMasterId r:id="rId33"/>
  </p:notesMasterIdLst>
  <p:sldIdLst>
    <p:sldId id="287" r:id="rId13"/>
    <p:sldId id="257" r:id="rId14"/>
    <p:sldId id="259" r:id="rId15"/>
    <p:sldId id="260" r:id="rId16"/>
    <p:sldId id="265" r:id="rId17"/>
    <p:sldId id="262" r:id="rId18"/>
    <p:sldId id="266" r:id="rId19"/>
    <p:sldId id="267" r:id="rId20"/>
    <p:sldId id="263" r:id="rId21"/>
    <p:sldId id="264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88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420B-D9B7-4058-A360-58E59D01C8A1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AF67-4B92-483C-B4F4-232B601B3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50180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118648"/>
      </p:ext>
    </p:extLst>
  </p:cSld>
  <p:clrMapOvr>
    <a:masterClrMapping/>
  </p:clrMapOvr>
  <p:transition spd="slow">
    <p:wipe dir="d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hit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5824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944589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1"/>
            <a:ext cx="5617177" cy="534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1" y="896364"/>
            <a:ext cx="5617177" cy="534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9077610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65129"/>
            <a:ext cx="10515600" cy="75961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83675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114679" y="26064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68489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Only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4DAD0-4461-4EB5-914C-030C86976EF2}"/>
              </a:ext>
            </a:extLst>
          </p:cNvPr>
          <p:cNvSpPr/>
          <p:nvPr/>
        </p:nvSpPr>
        <p:spPr bwMode="auto">
          <a:xfrm>
            <a:off x="3575720" y="1124744"/>
            <a:ext cx="8208912" cy="5544616"/>
          </a:xfrm>
          <a:prstGeom prst="roundRect">
            <a:avLst>
              <a:gd name="adj" fmla="val 2988"/>
            </a:avLst>
          </a:prstGeom>
          <a:gradFill>
            <a:gsLst>
              <a:gs pos="0">
                <a:schemeClr val="bg2">
                  <a:lumMod val="50000"/>
                  <a:alpha val="14000"/>
                </a:schemeClr>
              </a:gs>
              <a:gs pos="100000">
                <a:schemeClr val="tx1">
                  <a:lumMod val="75000"/>
                  <a:lumOff val="25000"/>
                  <a:alpha val="18000"/>
                </a:scheme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n-US" sz="14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1130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95731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590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1746"/>
            <a:ext cx="12192000" cy="5943598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426402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12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68705"/>
      </p:ext>
    </p:extLst>
  </p:cSld>
  <p:clrMapOvr>
    <a:masterClrMapping/>
  </p:clrMapOvr>
  <p:transition spd="slow">
    <p:wipe dir="d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773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25937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49816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5642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11760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515824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1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1" y="896364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09035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44515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266333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170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058A5613-D743-44D4-A732-D9A13A854A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3103"/>
      </p:ext>
    </p:extLst>
  </p:cSld>
  <p:clrMapOvr>
    <a:masterClrMapping/>
  </p:clrMapOvr>
  <p:transition spd="slow">
    <p:wipe dir="d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70995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422361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27824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7861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31216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97281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14121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50535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36010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3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93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17704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251254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71685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897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4024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3437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98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9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132856"/>
            <a:ext cx="12192000" cy="2520280"/>
          </a:xfrm>
          <a:prstGeom prst="rect">
            <a:avLst/>
          </a:prstGeom>
          <a:solidFill>
            <a:srgbClr val="176B9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8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6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9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7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09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6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0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4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6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9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4663027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4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2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8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2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84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lt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520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88665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1"/>
            <a:ext cx="5617177" cy="534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1" y="896364"/>
            <a:ext cx="5617177" cy="53402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311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65129"/>
            <a:ext cx="10515600" cy="75961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713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72470"/>
      </p:ext>
    </p:extLst>
  </p:cSld>
  <p:clrMapOvr>
    <a:masterClrMapping/>
  </p:clrMapOvr>
  <p:transition spd="slow"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1114679" y="26064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9072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A4DAD0-4461-4EB5-914C-030C86976EF2}"/>
              </a:ext>
            </a:extLst>
          </p:cNvPr>
          <p:cNvSpPr/>
          <p:nvPr/>
        </p:nvSpPr>
        <p:spPr bwMode="auto">
          <a:xfrm>
            <a:off x="3575720" y="1124744"/>
            <a:ext cx="8208912" cy="5544616"/>
          </a:xfrm>
          <a:prstGeom prst="roundRect">
            <a:avLst>
              <a:gd name="adj" fmla="val 2988"/>
            </a:avLst>
          </a:prstGeom>
          <a:gradFill>
            <a:gsLst>
              <a:gs pos="0">
                <a:schemeClr val="bg2">
                  <a:lumMod val="50000"/>
                  <a:alpha val="14000"/>
                </a:schemeClr>
              </a:gs>
              <a:gs pos="100000">
                <a:schemeClr val="tx1">
                  <a:lumMod val="75000"/>
                  <a:lumOff val="25000"/>
                  <a:alpha val="18000"/>
                </a:schemeClr>
              </a:gs>
            </a:gsLst>
            <a:lin ang="5400000" scaled="0"/>
          </a:gradFill>
          <a:ln>
            <a:noFill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kumimoji="1" lang="en-US" sz="1400" b="1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865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982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4751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1746"/>
            <a:ext cx="12192000" cy="5943598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30876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1005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5912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6958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9614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39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139378"/>
      </p:ext>
    </p:extLst>
  </p:cSld>
  <p:clrMapOvr>
    <a:masterClrMapping/>
  </p:clrMapOvr>
  <p:transition spd="slow"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82218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2917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801" y="889201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6096001" y="896364"/>
            <a:ext cx="5617177" cy="534025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29598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396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3508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051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930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851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69320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5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165423"/>
      </p:ext>
    </p:extLst>
  </p:cSld>
  <p:clrMapOvr>
    <a:masterClrMapping/>
  </p:clrMapOvr>
  <p:transition spd="slow"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85914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06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40251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1261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294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4366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694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045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3376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42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120171"/>
      </p:ext>
    </p:extLst>
  </p:cSld>
  <p:clrMapOvr>
    <a:masterClrMapping/>
  </p:clrMapOvr>
  <p:transition spd="slow">
    <p:wipe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4414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3473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05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6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132856"/>
            <a:ext cx="12192000" cy="2520280"/>
          </a:xfrm>
          <a:prstGeom prst="rect">
            <a:avLst/>
          </a:prstGeom>
          <a:solidFill>
            <a:srgbClr val="176B93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1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2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3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4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2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45830"/>
      </p:ext>
    </p:extLst>
  </p:cSld>
  <p:clrMapOvr>
    <a:masterClrMapping/>
  </p:clrMapOvr>
  <p:transition spd="slow"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47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6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68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2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5682198"/>
      </p:ext>
    </p:extLst>
  </p:cSld>
  <p:clrMapOvr>
    <a:masterClrMapping/>
  </p:clrMapOvr>
  <p:transition spd="slow">
    <p:wipe dir="d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870868"/>
      </p:ext>
    </p:extLst>
  </p:cSld>
  <p:clrMapOvr>
    <a:masterClrMapping/>
  </p:clrMapOvr>
  <p:transition spd="slow">
    <p:wipe dir="d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1751864"/>
      </p:ext>
    </p:extLst>
  </p:cSld>
  <p:clrMapOvr>
    <a:masterClrMapping/>
  </p:clrMapOvr>
  <p:transition spd="slow">
    <p:wipe dir="d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410178"/>
      </p:ext>
    </p:extLst>
  </p:cSld>
  <p:clrMapOvr>
    <a:masterClrMapping/>
  </p:clrMapOvr>
  <p:transition spd="slow">
    <p:wipe dir="d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486744"/>
      </p:ext>
    </p:extLst>
  </p:cSld>
  <p:clrMapOvr>
    <a:masterClrMapping/>
  </p:clrMapOvr>
  <p:transition spd="slow">
    <p:wipe dir="d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05376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960696"/>
      </p:ext>
    </p:extLst>
  </p:cSld>
  <p:clrMapOvr>
    <a:masterClrMapping/>
  </p:clrMapOvr>
  <p:transition spd="slow"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294461"/>
      </p:ext>
    </p:extLst>
  </p:cSld>
  <p:clrMapOvr>
    <a:masterClrMapping/>
  </p:clrMapOvr>
  <p:transition spd="slow">
    <p:wipe dir="d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96709"/>
      </p:ext>
    </p:extLst>
  </p:cSld>
  <p:clrMapOvr>
    <a:masterClrMapping/>
  </p:clrMapOvr>
  <p:transition spd="slow">
    <p:wipe dir="d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7551"/>
      </p:ext>
    </p:extLst>
  </p:cSld>
  <p:clrMapOvr>
    <a:masterClrMapping/>
  </p:clrMapOvr>
  <p:transition spd="slow">
    <p:wipe dir="d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465537"/>
      </p:ext>
    </p:extLst>
  </p:cSld>
  <p:clrMapOvr>
    <a:masterClrMapping/>
  </p:clrMapOvr>
  <p:transition spd="slow">
    <p:wipe dir="d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24257"/>
      </p:ext>
    </p:extLst>
  </p:cSld>
  <p:clrMapOvr>
    <a:masterClrMapping/>
  </p:clrMapOvr>
  <p:transition spd="slow">
    <p:wipe dir="d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7502"/>
      </p:ext>
    </p:extLst>
  </p:cSld>
  <p:clrMapOvr>
    <a:masterClrMapping/>
  </p:clrMapOvr>
  <p:transition spd="slow">
    <p:wipe dir="d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43" y="1941632"/>
            <a:ext cx="9144000" cy="1377107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2" y="326069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72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47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82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54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913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2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2033019"/>
      </p:ext>
    </p:extLst>
  </p:cSld>
  <p:clrMapOvr>
    <a:masterClrMapping/>
  </p:clrMapOvr>
  <p:transition spd="slow">
    <p:wipe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3000">
                <a:srgbClr val="135474">
                  <a:alpha val="79000"/>
                </a:srgbClr>
              </a:gs>
              <a:gs pos="70000">
                <a:srgbClr val="145C7E">
                  <a:alpha val="60000"/>
                </a:srgbClr>
              </a:gs>
              <a:gs pos="0">
                <a:srgbClr val="114C69">
                  <a:alpha val="70000"/>
                </a:srgbClr>
              </a:gs>
              <a:gs pos="100000">
                <a:srgbClr val="114C6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59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155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240" y="987511"/>
            <a:ext cx="6172201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/>
              <a:t>Click icon to add picture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74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1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436"/>
            <a:ext cx="2743200" cy="365125"/>
          </a:xfrm>
          <a:prstGeom prst="rect">
            <a:avLst/>
          </a:prstGeom>
        </p:spPr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84425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741871" y="429758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85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25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10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7.gi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99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1784" y="5095620"/>
            <a:ext cx="4680520" cy="637636"/>
            <a:chOff x="4223792" y="5006983"/>
            <a:chExt cx="4680520" cy="637636"/>
          </a:xfrm>
        </p:grpSpPr>
        <p:sp>
          <p:nvSpPr>
            <p:cNvPr id="7" name="TextBox 6"/>
            <p:cNvSpPr txBox="1"/>
            <p:nvPr/>
          </p:nvSpPr>
          <p:spPr>
            <a:xfrm>
              <a:off x="5807968" y="5125746"/>
              <a:ext cx="309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Joint Venture of Japan &amp; Bangladesh</a:t>
              </a:r>
            </a:p>
            <a:p>
              <a:pPr algn="l"/>
              <a:r>
                <a:rPr lang="en-US" sz="1000" kern="2000" spc="300" baseline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www.bjitgroup.com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792" y="5006983"/>
              <a:ext cx="1872208" cy="6376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03" y="1339904"/>
            <a:ext cx="3224595" cy="322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5439" y="3840286"/>
            <a:ext cx="10081122" cy="73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000" b="1" spc="-1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NEXT DESTINATION</a:t>
            </a:r>
            <a:br>
              <a:rPr lang="en-US" sz="2800" b="1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150" b="1" spc="17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SOFTWARE OUTSOURCING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898" y="73801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MAKE YOUR SOFTWARE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" y="555946"/>
            <a:ext cx="12189485" cy="65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" y="-2891"/>
            <a:ext cx="12193858" cy="543447"/>
          </a:xfrm>
          <a:prstGeom prst="rect">
            <a:avLst/>
          </a:prstGeom>
          <a:solidFill>
            <a:srgbClr val="114C69">
              <a:alpha val="6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solidFill>
            <a:srgbClr val="114C69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540556"/>
            <a:ext cx="12193858" cy="45719"/>
          </a:xfrm>
          <a:prstGeom prst="rect">
            <a:avLst/>
          </a:prstGeom>
          <a:gradFill>
            <a:gsLst>
              <a:gs pos="100000">
                <a:srgbClr val="FF0000">
                  <a:alpha val="0"/>
                </a:srgbClr>
              </a:gs>
              <a:gs pos="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1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rgbClr val="1983A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rgbClr val="1983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310052" y="116632"/>
            <a:ext cx="288032" cy="360040"/>
          </a:xfrm>
          <a:prstGeom prst="chevron">
            <a:avLst/>
          </a:prstGeom>
          <a:solidFill>
            <a:srgbClr val="198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599946" y="134248"/>
            <a:ext cx="474919" cy="3075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5FC8735-314F-48BD-9CBE-0B06D722DBB1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7001" y="6557181"/>
            <a:ext cx="1138480" cy="26280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7802" y="6582544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3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-1858" y="-5196"/>
            <a:ext cx="12193860" cy="121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3841" y="113135"/>
            <a:ext cx="12193858" cy="1950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2700" y="2060848"/>
            <a:ext cx="12193858" cy="2592288"/>
          </a:xfrm>
          <a:prstGeom prst="rect">
            <a:avLst/>
          </a:prstGeom>
          <a:solidFill>
            <a:srgbClr val="097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9337" y="-5196"/>
            <a:ext cx="1440160" cy="2065557"/>
          </a:xfrm>
          <a:prstGeom prst="roundRect">
            <a:avLst>
              <a:gd name="adj" fmla="val 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pic>
        <p:nvPicPr>
          <p:cNvPr id="62" name="Picture 19" descr="C:\Users\BJIT_UJJAL\Desktop\bjit_logo_trans.png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0000"/>
                    </a14:imgEffect>
                    <a14:imgEffect>
                      <a14:brightnessContrast bright="-41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8" y="692696"/>
            <a:ext cx="6683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12" descr="https://encrypted-tbn3.gstatic.com/images?q=tbn:ANd9GcRhQ1DXscIW7xU2WA--Wd40XWgvhyk1xKShuJDxBfvsczyMkViAh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58" y="4870296"/>
            <a:ext cx="1676466" cy="140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77001" y="6557181"/>
            <a:ext cx="1138480" cy="26280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solidFill>
                <a:prstClr val="whit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20339" y="6550083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024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08368" y="6381328"/>
            <a:ext cx="252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2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B1D0C5-079E-49C7-B7AA-6B60998B5AD2}"/>
              </a:ext>
            </a:extLst>
          </p:cNvPr>
          <p:cNvSpPr/>
          <p:nvPr/>
        </p:nvSpPr>
        <p:spPr>
          <a:xfrm>
            <a:off x="-1860" y="0"/>
            <a:ext cx="1219386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704512" y="6453336"/>
            <a:ext cx="1152128" cy="262805"/>
          </a:xfrm>
          <a:prstGeom prst="roundRect">
            <a:avLst/>
          </a:prstGeom>
          <a:solidFill>
            <a:srgbClr val="C0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  <a:endParaRPr kumimoji="1" lang="ja-JP" altLang="en-US" sz="1000" b="1" dirty="0">
              <a:latin typeface="Open Sans" panose="020B0606030504020204" pitchFamily="34" charset="0"/>
              <a:ea typeface="Adobe Gothic Std B" panose="020B08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91657" y="6461627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6150487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Joint Venture of Japan &amp; Bangladesh</a:t>
            </a:r>
          </a:p>
          <a:p>
            <a:pPr algn="l"/>
            <a:r>
              <a:rPr lang="en-US" sz="1000" kern="2000" spc="3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www.bjitgroup.com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031724"/>
            <a:ext cx="1872208" cy="6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4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891"/>
            <a:ext cx="12193858" cy="54344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10526001" cy="3958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1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/>
        </p:nvSpPr>
        <p:spPr>
          <a:xfrm>
            <a:off x="10848528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1004286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166036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7802" y="6582544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47" y="6409804"/>
            <a:ext cx="476250" cy="4762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flipV="1">
            <a:off x="821314" y="906868"/>
            <a:ext cx="1103532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1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300" b="1" kern="1200">
          <a:solidFill>
            <a:schemeClr val="accent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" y="555946"/>
            <a:ext cx="12189485" cy="6501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" y="-2891"/>
            <a:ext cx="12193858" cy="543447"/>
          </a:xfrm>
          <a:prstGeom prst="rect">
            <a:avLst/>
          </a:prstGeom>
          <a:solidFill>
            <a:srgbClr val="114C69">
              <a:alpha val="64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589883" y="27044"/>
            <a:ext cx="9962641" cy="47896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solidFill>
            <a:srgbClr val="114C69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" y="540556"/>
            <a:ext cx="12193858" cy="45719"/>
          </a:xfrm>
          <a:prstGeom prst="rect">
            <a:avLst/>
          </a:prstGeom>
          <a:gradFill>
            <a:gsLst>
              <a:gs pos="100000">
                <a:srgbClr val="FF0000">
                  <a:alpha val="0"/>
                </a:srgbClr>
              </a:gs>
              <a:gs pos="0">
                <a:srgbClr val="FF0000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1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/>
        </p:nvSpPr>
        <p:spPr>
          <a:xfrm>
            <a:off x="10992544" y="116632"/>
            <a:ext cx="288032" cy="360040"/>
          </a:xfrm>
          <a:prstGeom prst="chevron">
            <a:avLst/>
          </a:prstGeom>
          <a:solidFill>
            <a:srgbClr val="1983A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1148302" y="116632"/>
            <a:ext cx="288032" cy="360040"/>
          </a:xfrm>
          <a:prstGeom prst="chevron">
            <a:avLst/>
          </a:prstGeom>
          <a:solidFill>
            <a:srgbClr val="1983A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310052" y="116632"/>
            <a:ext cx="288032" cy="360040"/>
          </a:xfrm>
          <a:prstGeom prst="chevron">
            <a:avLst/>
          </a:prstGeom>
          <a:solidFill>
            <a:srgbClr val="1983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11599946" y="134248"/>
            <a:ext cx="474919" cy="30755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5FC8735-314F-48BD-9CBE-0B06D722DBB1}" type="slidenum">
              <a:rPr lang="en-US" sz="11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7001" y="6557181"/>
            <a:ext cx="1138480" cy="26280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7802" y="6582544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7871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4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3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-1858" y="-5196"/>
            <a:ext cx="12193860" cy="121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-3841" y="113135"/>
            <a:ext cx="12193858" cy="19507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-2700" y="2060848"/>
            <a:ext cx="12193858" cy="2592288"/>
          </a:xfrm>
          <a:prstGeom prst="rect">
            <a:avLst/>
          </a:prstGeom>
          <a:solidFill>
            <a:srgbClr val="097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19337" y="-5196"/>
            <a:ext cx="1440160" cy="2065557"/>
          </a:xfrm>
          <a:prstGeom prst="roundRect">
            <a:avLst>
              <a:gd name="adj" fmla="val 0"/>
            </a:avLst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prstClr val="white"/>
              </a:solidFill>
              <a:latin typeface="Calibri"/>
              <a:ea typeface="ＭＳ Ｐゴシック"/>
            </a:endParaRPr>
          </a:p>
        </p:txBody>
      </p:sp>
      <p:pic>
        <p:nvPicPr>
          <p:cNvPr id="62" name="Picture 19" descr="C:\Users\BJIT_UJJAL\Desktop\bjit_logo_trans.png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50000"/>
                    </a14:imgEffect>
                    <a14:imgEffect>
                      <a14:brightnessContrast bright="-41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8" y="692696"/>
            <a:ext cx="66833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12" descr="https://encrypted-tbn3.gstatic.com/images?q=tbn:ANd9GcRhQ1DXscIW7xU2WA--Wd40XWgvhyk1xKShuJDxBfvsczyMkViAhw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58" y="4870296"/>
            <a:ext cx="1676466" cy="14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77001" y="6557181"/>
            <a:ext cx="1138480" cy="26280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prstClr val="whit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CONFIDENTIAL</a:t>
            </a:r>
            <a:endParaRPr kumimoji="1" lang="ja-JP" altLang="en-US" sz="1000" dirty="0">
              <a:solidFill>
                <a:prstClr val="whit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120339" y="6550083"/>
            <a:ext cx="294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/>
                <a:ea typeface="ＭＳ Ｐゴシック"/>
              </a:rPr>
              <a:t>Copyright @ BJIT Group. All Rights Reserved</a:t>
            </a:r>
            <a:endParaRPr kumimoji="1" lang="ja-JP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7507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08368" y="6381328"/>
            <a:ext cx="252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bg1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1784" y="5095620"/>
            <a:ext cx="4680520" cy="637636"/>
            <a:chOff x="4223792" y="5006983"/>
            <a:chExt cx="4680520" cy="637636"/>
          </a:xfrm>
        </p:grpSpPr>
        <p:sp>
          <p:nvSpPr>
            <p:cNvPr id="7" name="TextBox 6"/>
            <p:cNvSpPr txBox="1"/>
            <p:nvPr/>
          </p:nvSpPr>
          <p:spPr>
            <a:xfrm>
              <a:off x="5807968" y="5125746"/>
              <a:ext cx="309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Joint Venture of Japan &amp; Bangladesh</a:t>
              </a:r>
            </a:p>
            <a:p>
              <a:pPr algn="l"/>
              <a:r>
                <a:rPr lang="en-US" sz="1000" kern="2000" spc="300" baseline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www.bjitgroup.com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792" y="5006983"/>
              <a:ext cx="1872208" cy="637636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03" y="1339904"/>
            <a:ext cx="3224595" cy="32245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55439" y="3840286"/>
            <a:ext cx="10081122" cy="73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000" b="1" spc="-1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NEXT DESTINATION</a:t>
            </a:r>
            <a:br>
              <a:rPr lang="en-US" sz="2800" b="1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150" b="1" spc="17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SOFTWARE OUTSOURCING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46898" y="738014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MAKE YOUR SOFTWARE</a:t>
            </a:r>
            <a:endParaRPr lang="en-US" sz="2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8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B1D0C5-079E-49C7-B7AA-6B60998B5AD2}"/>
              </a:ext>
            </a:extLst>
          </p:cNvPr>
          <p:cNvSpPr/>
          <p:nvPr/>
        </p:nvSpPr>
        <p:spPr>
          <a:xfrm>
            <a:off x="-1860" y="0"/>
            <a:ext cx="1219386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0704512" y="6453336"/>
            <a:ext cx="1152128" cy="262805"/>
          </a:xfrm>
          <a:prstGeom prst="roundRect">
            <a:avLst/>
          </a:prstGeom>
          <a:solidFill>
            <a:srgbClr val="C00000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  <a:endParaRPr kumimoji="1" lang="ja-JP" altLang="en-US" sz="1000" b="1" dirty="0">
              <a:latin typeface="Open Sans" panose="020B0606030504020204" pitchFamily="34" charset="0"/>
              <a:ea typeface="Adobe Gothic Std B" panose="020B0800000000000000" pitchFamily="34" charset="-128"/>
              <a:cs typeface="Open Sans" panose="020B0606030504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191657" y="6461627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6150487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Joint Venture of Japan &amp; Bangladesh</a:t>
            </a:r>
          </a:p>
          <a:p>
            <a:pPr algn="l"/>
            <a:r>
              <a:rPr lang="en-US" sz="1000" kern="2000" spc="3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www.bjitgroup.com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6031724"/>
            <a:ext cx="1872208" cy="6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8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-2891"/>
            <a:ext cx="12193858" cy="54344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9416" y="476672"/>
            <a:ext cx="10526001" cy="3958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16" name="Date Placeholder 3"/>
          <p:cNvSpPr txBox="1">
            <a:spLocks/>
          </p:cNvSpPr>
          <p:nvPr/>
        </p:nvSpPr>
        <p:spPr>
          <a:xfrm>
            <a:off x="-1860" y="6517844"/>
            <a:ext cx="12193861" cy="350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44612" y="1010164"/>
            <a:ext cx="11440073" cy="5010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19" name="Chevron 18"/>
          <p:cNvSpPr/>
          <p:nvPr/>
        </p:nvSpPr>
        <p:spPr>
          <a:xfrm>
            <a:off x="10848528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1004286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166036" y="555940"/>
            <a:ext cx="316835" cy="297554"/>
          </a:xfrm>
          <a:prstGeom prst="chevron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7802" y="6582544"/>
            <a:ext cx="2944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</a:t>
            </a:r>
            <a:r>
              <a:rPr kumimoji="1" lang="en-US" altLang="ja-JP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@ BJIT Group. All Rights Reserved</a:t>
            </a:r>
            <a:endParaRPr kumimoji="1" lang="ja-JP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47" y="6409804"/>
            <a:ext cx="476250" cy="4762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 flipV="1">
            <a:off x="821314" y="906868"/>
            <a:ext cx="11035326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6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300" b="1" kern="1200">
          <a:solidFill>
            <a:schemeClr val="accent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8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880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0000"/>
        <a:buFont typeface="Wingdings" panose="05000000000000000000" pitchFamily="2" charset="2"/>
        <a:buChar char="p"/>
        <a:defRPr kumimoji="1"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0.xml"/><Relationship Id="rId4" Type="http://schemas.openxmlformats.org/officeDocument/2006/relationships/hyperlink" Target="https://aclweb.org/anthology/D15-116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rxiv.org/abs/1409.0473" TargetMode="External"/><Relationship Id="rId1" Type="http://schemas.openxmlformats.org/officeDocument/2006/relationships/slideLayout" Target="../slideLayouts/slideLayout10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D14-118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412.3555.pdf" TargetMode="External"/><Relationship Id="rId13" Type="http://schemas.openxmlformats.org/officeDocument/2006/relationships/hyperlink" Target="https://www.aclweb.org/anthology/D14-1181" TargetMode="External"/><Relationship Id="rId3" Type="http://schemas.openxmlformats.org/officeDocument/2006/relationships/hyperlink" Target="https://towardsdatascience.com/illustrated-guide-to-lstms-and-gru-s-a-step-by-step-explanation-44e9eb85bf21" TargetMode="External"/><Relationship Id="rId7" Type="http://schemas.openxmlformats.org/officeDocument/2006/relationships/hyperlink" Target="https://web.stanford.edu/class/archive/cs/cs224n/cs224n.1184/syllabus.html" TargetMode="External"/><Relationship Id="rId12" Type="http://schemas.openxmlformats.org/officeDocument/2006/relationships/hyperlink" Target="https://arxiv.org/abs/1409.0473" TargetMode="External"/><Relationship Id="rId2" Type="http://schemas.openxmlformats.org/officeDocument/2006/relationships/hyperlink" Target="https://www.deeplearningbook.org/contents/rnn.html" TargetMode="External"/><Relationship Id="rId1" Type="http://schemas.openxmlformats.org/officeDocument/2006/relationships/slideLayout" Target="../slideLayouts/slideLayout100.xml"/><Relationship Id="rId6" Type="http://schemas.openxmlformats.org/officeDocument/2006/relationships/hyperlink" Target="https://web.stanford.edu/class/archive/cs/cs224n/cs224n.1174/lectures/vanishing_grad_example.html" TargetMode="External"/><Relationship Id="rId11" Type="http://schemas.openxmlformats.org/officeDocument/2006/relationships/hyperlink" Target="https://skymind.ai/wiki/attention-mechanism-memory-network" TargetMode="External"/><Relationship Id="rId5" Type="http://schemas.openxmlformats.org/officeDocument/2006/relationships/hyperlink" Target="http://colah.github.io/posts/2015-08-Understanding-LSTMs/" TargetMode="External"/><Relationship Id="rId10" Type="http://schemas.openxmlformats.org/officeDocument/2006/relationships/hyperlink" Target="https://aclweb.org/anthology/D15-1166" TargetMode="External"/><Relationship Id="rId4" Type="http://schemas.openxmlformats.org/officeDocument/2006/relationships/hyperlink" Target="http://d2l.ai/chapter_recurrent-neural-networks/index.html" TargetMode="External"/><Relationship Id="rId9" Type="http://schemas.openxmlformats.org/officeDocument/2006/relationships/hyperlink" Target="https://arxiv.org/abs/1308.085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0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F79B330-DC7E-466E-9D99-2BBF1BBB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90" y="2336475"/>
            <a:ext cx="7200314" cy="933096"/>
          </a:xfrm>
        </p:spPr>
        <p:txBody>
          <a:bodyPr/>
          <a:lstStyle/>
          <a:p>
            <a:r>
              <a:rPr lang="en-US" dirty="0"/>
              <a:t>Deep Learning Training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C1A73E-7555-4D51-B1D4-812718CBA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052" y="3429000"/>
            <a:ext cx="7743093" cy="615497"/>
          </a:xfrm>
        </p:spPr>
        <p:txBody>
          <a:bodyPr/>
          <a:lstStyle/>
          <a:p>
            <a:r>
              <a:rPr lang="en-US" dirty="0"/>
              <a:t>Lecture 7: Gated Recurrent Units, Attention</a:t>
            </a:r>
          </a:p>
        </p:txBody>
      </p:sp>
    </p:spTree>
    <p:extLst>
      <p:ext uri="{BB962C8B-B14F-4D97-AF65-F5344CB8AC3E}">
        <p14:creationId xmlns:p14="http://schemas.microsoft.com/office/powerpoint/2010/main" val="21919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8DFE2C-D61E-4285-99AB-F04B73B0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281" y="890414"/>
            <a:ext cx="6375058" cy="5490914"/>
          </a:xfrm>
        </p:spPr>
        <p:txBody>
          <a:bodyPr/>
          <a:lstStyle/>
          <a:p>
            <a:r>
              <a:rPr lang="en-US" dirty="0"/>
              <a:t>Input gate controls what part of input is written into new cell</a:t>
            </a:r>
          </a:p>
          <a:p>
            <a:r>
              <a:rPr lang="en-US" dirty="0"/>
              <a:t>Forget gate controls what portion of previous cell content is forgotten</a:t>
            </a:r>
          </a:p>
          <a:p>
            <a:r>
              <a:rPr lang="en-US" dirty="0"/>
              <a:t>Output gate controls what part of cell content are exposed to hidden state</a:t>
            </a:r>
          </a:p>
          <a:p>
            <a:r>
              <a:rPr lang="en-US" dirty="0"/>
              <a:t>If forget gate is set to remember (close to 1) it can preserve information for long time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F5091E-2ABD-40BB-9103-6DF25DD3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9DFDE-BB35-4555-80C9-E2D6238CE7F9}"/>
                  </a:ext>
                </a:extLst>
              </p:cNvPr>
              <p:cNvSpPr txBox="1"/>
              <p:nvPr/>
            </p:nvSpPr>
            <p:spPr>
              <a:xfrm>
                <a:off x="7168378" y="1418321"/>
                <a:ext cx="4387110" cy="2010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h𝑓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𝑖𝑜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09DFDE-BB35-4555-80C9-E2D6238C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8" y="1418321"/>
                <a:ext cx="4387110" cy="2010679"/>
              </a:xfrm>
              <a:prstGeom prst="rect">
                <a:avLst/>
              </a:prstGeom>
              <a:blipFill>
                <a:blip r:embed="rId2"/>
                <a:stretch>
                  <a:fillRect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19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9B82C8-3CC0-4125-8447-9917370F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makes it possible to learn very long term dependencies</a:t>
            </a:r>
          </a:p>
          <a:p>
            <a:r>
              <a:rPr lang="en-US" dirty="0"/>
              <a:t>Unlike vanilla RNN it can learn dependencies in order of hundreds sequence length</a:t>
            </a:r>
          </a:p>
          <a:p>
            <a:r>
              <a:rPr lang="en-US" dirty="0"/>
              <a:t>Applied in many state of the art sequence models</a:t>
            </a:r>
          </a:p>
          <a:p>
            <a:r>
              <a:rPr lang="en-US" dirty="0"/>
              <a:t>Computationally expensive</a:t>
            </a:r>
          </a:p>
          <a:p>
            <a:r>
              <a:rPr lang="en-US" dirty="0"/>
              <a:t>Doesn’t guarantee preventing vanishing gradients but provides easier flow via skip connection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842515-918C-49E8-8EA4-6201291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50017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E1557B-B28D-4D83-A087-D87DE102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Many other variants have been developed</a:t>
            </a:r>
          </a:p>
          <a:p>
            <a:pPr>
              <a:lnSpc>
                <a:spcPct val="200000"/>
              </a:lnSpc>
            </a:pPr>
            <a:r>
              <a:rPr lang="en-US" dirty="0"/>
              <a:t>GRU is computationally cheaper</a:t>
            </a:r>
          </a:p>
          <a:p>
            <a:pPr>
              <a:lnSpc>
                <a:spcPct val="200000"/>
              </a:lnSpc>
            </a:pPr>
            <a:r>
              <a:rPr lang="en-US" dirty="0"/>
              <a:t>LSTM usually provides better performance but not always</a:t>
            </a:r>
          </a:p>
          <a:p>
            <a:pPr>
              <a:lnSpc>
                <a:spcPct val="200000"/>
              </a:lnSpc>
            </a:pPr>
            <a:r>
              <a:rPr lang="en-US" dirty="0"/>
              <a:t>Good choice is to start with LSTM and switch to GRU if efficiency required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F0DF4F-515C-443B-B239-E56CD496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vs GRU</a:t>
            </a:r>
          </a:p>
        </p:txBody>
      </p:sp>
    </p:spTree>
    <p:extLst>
      <p:ext uri="{BB962C8B-B14F-4D97-AF65-F5344CB8AC3E}">
        <p14:creationId xmlns:p14="http://schemas.microsoft.com/office/powerpoint/2010/main" val="185954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C9B929-3569-41B1-AF0F-C8406B5A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stacked hidden units</a:t>
            </a:r>
          </a:p>
          <a:p>
            <a:r>
              <a:rPr lang="en-US" dirty="0"/>
              <a:t>Allows to learn hierarchical representation</a:t>
            </a:r>
          </a:p>
          <a:p>
            <a:r>
              <a:rPr lang="en-US" dirty="0"/>
              <a:t>Computationally expensive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3F79D6-3485-42C6-97BC-425324E3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Recurrent Neural Net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E6665-05A9-4634-80AA-3EA1860B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491" y="2400706"/>
            <a:ext cx="6629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E4953C-7CD8-468C-A1B6-5F6C046C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information from past and future into account</a:t>
            </a:r>
          </a:p>
          <a:p>
            <a:r>
              <a:rPr lang="en-US" dirty="0"/>
              <a:t>Provides better context </a:t>
            </a:r>
          </a:p>
          <a:p>
            <a:r>
              <a:rPr lang="en-US" dirty="0"/>
              <a:t>Superior performance in speech recognition, machine translation task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C36B59-0B90-47AE-A329-502BB63C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Bidirectional RNN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2F5FF-1A7E-457D-AF2F-63806285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12" y="2637942"/>
            <a:ext cx="5565913" cy="348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6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60703C-A497-4A67-818E-2BFFF015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network direct connection to focus on particular part of previous sequence</a:t>
            </a:r>
          </a:p>
          <a:p>
            <a:r>
              <a:rPr lang="en-US" dirty="0"/>
              <a:t>Can learn to align non-sequentially in sequence to sequence model</a:t>
            </a:r>
          </a:p>
          <a:p>
            <a:r>
              <a:rPr lang="en-US" dirty="0"/>
              <a:t>Better performance in translation task</a:t>
            </a:r>
          </a:p>
          <a:p>
            <a:r>
              <a:rPr lang="en-US" dirty="0"/>
              <a:t>Helps with vanishing gradient</a:t>
            </a:r>
          </a:p>
          <a:p>
            <a:r>
              <a:rPr lang="en-US" dirty="0"/>
              <a:t>Prevents encoder bottleneck problem</a:t>
            </a:r>
          </a:p>
          <a:p>
            <a:r>
              <a:rPr lang="en-US" dirty="0"/>
              <a:t>Provides interpretability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E64800-2116-4453-9E75-5891DCF07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2018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79912D-4759-426F-B589-199A21B1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Attention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59420-25A9-4555-A011-3AAF9123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85" y="1847850"/>
            <a:ext cx="4068031" cy="3376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ABD5E-3A18-4FAD-91B0-34982888C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83" y="1876424"/>
            <a:ext cx="3964067" cy="3347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675E7-CD78-4222-887D-2CDE0E63D3A6}"/>
              </a:ext>
            </a:extLst>
          </p:cNvPr>
          <p:cNvSpPr txBox="1"/>
          <p:nvPr/>
        </p:nvSpPr>
        <p:spPr>
          <a:xfrm>
            <a:off x="3578653" y="5224315"/>
            <a:ext cx="566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Global(left) and local(right) attention model </a:t>
            </a:r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63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8A29B-F7A6-4B2D-A20A-E66D2CAC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Attention: Alignment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62E32-33EE-4471-9785-19BC87BC2821}"/>
              </a:ext>
            </a:extLst>
          </p:cNvPr>
          <p:cNvSpPr txBox="1"/>
          <p:nvPr/>
        </p:nvSpPr>
        <p:spPr>
          <a:xfrm>
            <a:off x="1936448" y="6243576"/>
            <a:ext cx="886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Alignments between source (English, top) and target(French, right) translation </a:t>
            </a:r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EE424-8C4A-42E5-9BB0-5FF08243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29" y="953749"/>
            <a:ext cx="10461141" cy="52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1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0A645B-D5EC-49FE-8C9C-F1696ABE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convolutional feed forward neural network</a:t>
            </a:r>
          </a:p>
          <a:p>
            <a:r>
              <a:rPr lang="en-US" dirty="0"/>
              <a:t>Performance comparable to RNN based structure for classification</a:t>
            </a:r>
          </a:p>
          <a:p>
            <a:r>
              <a:rPr lang="en-US" dirty="0"/>
              <a:t>Simpler and computationally cheaper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D37E0-56BA-4CEC-9C7C-A3A91751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for Sentence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80960-BCAB-46CD-9E6D-611D482B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53" y="2370592"/>
            <a:ext cx="9515475" cy="40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ABB04A-59EA-40A5-94C2-DA25815C25BE}"/>
              </a:ext>
            </a:extLst>
          </p:cNvPr>
          <p:cNvSpPr txBox="1"/>
          <p:nvPr/>
        </p:nvSpPr>
        <p:spPr>
          <a:xfrm>
            <a:off x="2577136" y="6381328"/>
            <a:ext cx="629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CNN model architecture for sentence classification </a:t>
            </a:r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43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>
            <a:spLocks noGrp="1"/>
          </p:cNvSpPr>
          <p:nvPr>
            <p:ph idx="1"/>
          </p:nvPr>
        </p:nvSpPr>
        <p:spPr>
          <a:xfrm>
            <a:off x="264281" y="890414"/>
            <a:ext cx="11665296" cy="549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952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9600" dirty="0"/>
              <a:t>Thank You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B2FD64-E88A-4CFE-9CC1-532ABB4F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and Exploding Gradients</a:t>
            </a:r>
          </a:p>
          <a:p>
            <a:r>
              <a:rPr lang="en-US" dirty="0"/>
              <a:t>GRU</a:t>
            </a:r>
          </a:p>
          <a:p>
            <a:r>
              <a:rPr lang="en-US" dirty="0"/>
              <a:t>LSTM</a:t>
            </a:r>
          </a:p>
          <a:p>
            <a:r>
              <a:rPr lang="en-US" dirty="0"/>
              <a:t>Deep Recurrent Neural Network</a:t>
            </a:r>
          </a:p>
          <a:p>
            <a:r>
              <a:rPr lang="en-US" dirty="0"/>
              <a:t>Bidirectional RNN</a:t>
            </a:r>
          </a:p>
          <a:p>
            <a:r>
              <a:rPr lang="en-US" dirty="0"/>
              <a:t>Attention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10C42C-1A02-4DCB-82AB-E0C348AA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8920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B4533-2F3E-41FC-BE38-A903D026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https://www.deeplearningbook.org/contents/rnn.html</a:t>
            </a:r>
            <a:endParaRPr lang="en-US" sz="2000" dirty="0">
              <a:hlinkClick r:id="rId3"/>
            </a:endParaRPr>
          </a:p>
          <a:p>
            <a:r>
              <a:rPr lang="en-US" sz="2000" dirty="0">
                <a:hlinkClick r:id="rId3"/>
              </a:rPr>
              <a:t>https://towardsdatascience.com/illustrated-guide-to-lstms-and-gru-s-a-step-by-step-explanation-44e9eb85bf21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http://d2l.ai/chapter_recurrent-neural-networks/index.html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http://colah.github.io/posts/2015-08-Understanding-LSTMs/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https://web.stanford.edu/class/archive/cs/cs224n/cs224n.1174/lectures/vanishing_grad_example.html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https://web.stanford.edu/class/archive/cs/cs224n/cs224n.1184/syllabus.html</a:t>
            </a:r>
            <a:endParaRPr lang="en-US" sz="2000" dirty="0"/>
          </a:p>
          <a:p>
            <a:r>
              <a:rPr lang="en-US" sz="2000" dirty="0">
                <a:hlinkClick r:id="rId8"/>
              </a:rPr>
              <a:t>Empirical Evaluation of Gated Recurrent Neural Networks on Sequence Modeling</a:t>
            </a:r>
            <a:endParaRPr lang="en-US" sz="2000" dirty="0"/>
          </a:p>
          <a:p>
            <a:r>
              <a:rPr lang="en-US" sz="2000" dirty="0">
                <a:hlinkClick r:id="rId9"/>
              </a:rPr>
              <a:t>Generating Sequences With Recurrent Neural Networks</a:t>
            </a:r>
            <a:endParaRPr lang="en-US" sz="2000" dirty="0"/>
          </a:p>
          <a:p>
            <a:r>
              <a:rPr lang="en-US" sz="2000" dirty="0">
                <a:hlinkClick r:id="rId10"/>
              </a:rPr>
              <a:t>https://aclweb.org/anthology/D15-1166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11"/>
              </a:rPr>
              <a:t>https://skymind.ai/wiki/attention-mechanism-memory-network</a:t>
            </a:r>
            <a:endParaRPr lang="en-US" sz="2000" dirty="0"/>
          </a:p>
          <a:p>
            <a:r>
              <a:rPr lang="en-US" sz="2000" dirty="0">
                <a:hlinkClick r:id="rId12"/>
              </a:rPr>
              <a:t>https://arxiv.org/abs/1409.0473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13"/>
              </a:rPr>
              <a:t>https://www.aclweb.org/anthology/D14-1181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F65CF-1981-496F-8D73-F5EDCDE4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73690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C948A-026F-45AA-8C70-5B5BDDA8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Caused by repeated multiplication of weight matrix during back propagation</a:t>
            </a:r>
          </a:p>
          <a:p>
            <a:r>
              <a:rPr lang="en-US" dirty="0"/>
              <a:t>Prevents RNN from learning long term dependency</a:t>
            </a:r>
          </a:p>
          <a:p>
            <a:r>
              <a:rPr lang="en-US" dirty="0"/>
              <a:t>Training becomes very slow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79804-0A60-4F66-A611-B44FF517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and Vanishing Gradients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F06A3-567A-420D-A21F-9878F097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96" y="2386628"/>
            <a:ext cx="7868748" cy="3038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0AA21-C28C-4C68-800B-450E1714388B}"/>
                  </a:ext>
                </a:extLst>
              </p:cNvPr>
              <p:cNvSpPr txBox="1"/>
              <p:nvPr/>
            </p:nvSpPr>
            <p:spPr>
              <a:xfrm>
                <a:off x="1815549" y="5425527"/>
                <a:ext cx="7352874" cy="103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0" dirty="0"/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×        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0AA21-C28C-4C68-800B-450E1714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49" y="5425527"/>
                <a:ext cx="7352874" cy="103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92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48CFF9-C680-4E68-B1F6-577D83CB8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take too large a step and end up with a configuration with more loss</a:t>
            </a:r>
          </a:p>
          <a:p>
            <a:r>
              <a:rPr lang="en-US" dirty="0"/>
              <a:t>Can be lessened by clipping gradient values or penalty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877A5-9836-450E-B306-5F7EBE42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Gradients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658D8-4745-4904-868C-70963CDB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97" y="2595736"/>
            <a:ext cx="7477125" cy="337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C19BA5-4822-4FB6-8CDB-1E8A517AE820}"/>
              </a:ext>
            </a:extLst>
          </p:cNvPr>
          <p:cNvSpPr txBox="1"/>
          <p:nvPr/>
        </p:nvSpPr>
        <p:spPr>
          <a:xfrm>
            <a:off x="1984628" y="5931779"/>
            <a:ext cx="824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Example of the eﬀect of gradient clipping in RNN with two parameters w and b</a:t>
            </a:r>
          </a:p>
        </p:txBody>
      </p:sp>
    </p:spTree>
    <p:extLst>
      <p:ext uri="{BB962C8B-B14F-4D97-AF65-F5344CB8AC3E}">
        <p14:creationId xmlns:p14="http://schemas.microsoft.com/office/powerpoint/2010/main" val="261056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30278-9D05-4B99-8D03-9C8D3FF74F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Specialized cell introduced to prevent vanishing gradient problem</a:t>
                </a:r>
              </a:p>
              <a:p>
                <a:r>
                  <a:rPr lang="en-US" dirty="0"/>
                  <a:t>Update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h𝑧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h𝑟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Reset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New memory content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Final memory content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30278-9D05-4B99-8D03-9C8D3FF74F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438DD1-0FE7-45B8-952A-2512D77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</p:spTree>
    <p:extLst>
      <p:ext uri="{BB962C8B-B14F-4D97-AF65-F5344CB8AC3E}">
        <p14:creationId xmlns:p14="http://schemas.microsoft.com/office/powerpoint/2010/main" val="37254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F227A2-8F1F-4ACE-AAE1-E984DFB4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1394C-EC5B-45F4-BFE1-0E63453C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17" y="2191989"/>
            <a:ext cx="5257800" cy="3219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A9B6F8-94BA-49D7-A0CE-3634098F4D62}"/>
              </a:ext>
            </a:extLst>
          </p:cNvPr>
          <p:cNvSpPr txBox="1"/>
          <p:nvPr/>
        </p:nvSpPr>
        <p:spPr>
          <a:xfrm>
            <a:off x="1780669" y="5711717"/>
            <a:ext cx="394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Gated recurrent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D8EB87-3818-44A6-A47D-9432967C6A4C}"/>
                  </a:ext>
                </a:extLst>
              </p:cNvPr>
              <p:cNvSpPr txBox="1"/>
              <p:nvPr/>
            </p:nvSpPr>
            <p:spPr>
              <a:xfrm>
                <a:off x="7061982" y="2777895"/>
                <a:ext cx="4004369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h𝑟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D8EB87-3818-44A6-A47D-9432967C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82" y="2777895"/>
                <a:ext cx="4004369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19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280" y="890414"/>
            <a:ext cx="10669331" cy="5490914"/>
          </a:xfrm>
        </p:spPr>
        <p:txBody>
          <a:bodyPr/>
          <a:lstStyle/>
          <a:p>
            <a:r>
              <a:rPr lang="en-GB" dirty="0"/>
              <a:t>If reset is close to 0, ignore previous hidden state</a:t>
            </a:r>
          </a:p>
          <a:p>
            <a:pPr lvl="1"/>
            <a:r>
              <a:rPr lang="en-GB" dirty="0"/>
              <a:t>Allows model to drop information that is </a:t>
            </a:r>
          </a:p>
          <a:p>
            <a:pPr marL="397800" lvl="1" indent="0">
              <a:buNone/>
            </a:pPr>
            <a:r>
              <a:rPr lang="en-GB" dirty="0"/>
              <a:t>irrelevant in the future</a:t>
            </a:r>
          </a:p>
          <a:p>
            <a:pPr lvl="1"/>
            <a:r>
              <a:rPr lang="en-GB" dirty="0"/>
              <a:t>Units with short term dependencies have </a:t>
            </a:r>
          </a:p>
          <a:p>
            <a:pPr marL="397800" lvl="1" indent="0">
              <a:buNone/>
            </a:pPr>
            <a:r>
              <a:rPr lang="en-GB" dirty="0"/>
              <a:t>update gate more active</a:t>
            </a:r>
          </a:p>
          <a:p>
            <a:r>
              <a:rPr lang="en-GB" dirty="0"/>
              <a:t>Update gate controls how much of past state should matter now</a:t>
            </a:r>
          </a:p>
          <a:p>
            <a:pPr lvl="1"/>
            <a:r>
              <a:rPr lang="en-GB" dirty="0"/>
              <a:t>If update gate close to 1 we can copy information in that unit through many time steps</a:t>
            </a:r>
          </a:p>
          <a:p>
            <a:pPr lvl="1"/>
            <a:r>
              <a:rPr lang="en-GB" dirty="0"/>
              <a:t>Works as skip connection and prevents vanishing gradients</a:t>
            </a:r>
          </a:p>
          <a:p>
            <a:r>
              <a:rPr lang="en-GB" dirty="0"/>
              <a:t>Prunes unnecessary connection using reset gate, adds shortcut connection using update gate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D8EB87-3818-44A6-A47D-9432967C6A4C}"/>
                  </a:ext>
                </a:extLst>
              </p:cNvPr>
              <p:cNvSpPr txBox="1"/>
              <p:nvPr/>
            </p:nvSpPr>
            <p:spPr>
              <a:xfrm>
                <a:off x="6738425" y="1354044"/>
                <a:ext cx="3966087" cy="13234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𝑖𝑟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h𝑟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D8EB87-3818-44A6-A47D-9432967C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25" y="1354044"/>
                <a:ext cx="3966087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29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specialized cell, more complicated than GRU</a:t>
                </a:r>
              </a:p>
              <a:p>
                <a:r>
                  <a:rPr lang="en-US" dirty="0"/>
                  <a:t>Input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Forget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memory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𝑖𝑔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h𝑔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Final memory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Final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</a:t>
            </a:r>
          </a:p>
        </p:txBody>
      </p:sp>
    </p:spTree>
    <p:extLst>
      <p:ext uri="{BB962C8B-B14F-4D97-AF65-F5344CB8AC3E}">
        <p14:creationId xmlns:p14="http://schemas.microsoft.com/office/powerpoint/2010/main" val="24830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136DE1-1AD4-4EBF-9351-C48B3CC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3023B-2BC4-4AB0-ADF4-577085AF644C}"/>
              </a:ext>
            </a:extLst>
          </p:cNvPr>
          <p:cNvSpPr txBox="1"/>
          <p:nvPr/>
        </p:nvSpPr>
        <p:spPr>
          <a:xfrm>
            <a:off x="1024961" y="5645274"/>
            <a:ext cx="319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Long short term memory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83838D-985E-45A0-B632-7332BEFA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1" y="1644774"/>
            <a:ext cx="4924425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21456" y="2238771"/>
                <a:ext cx="4387110" cy="20106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h𝑓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𝑖𝑜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h𝑔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456" y="2238771"/>
                <a:ext cx="4387110" cy="2010679"/>
              </a:xfrm>
              <a:prstGeom prst="rect">
                <a:avLst/>
              </a:prstGeom>
              <a:blipFill>
                <a:blip r:embed="rId3"/>
                <a:stretch>
                  <a:fillRect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582409"/>
      </p:ext>
    </p:extLst>
  </p:cSld>
  <p:clrMapOvr>
    <a:masterClrMapping/>
  </p:clrMapOvr>
</p:sld>
</file>

<file path=ppt/theme/theme1.xml><?xml version="1.0" encoding="utf-8"?>
<a:theme xmlns:a="http://schemas.openxmlformats.org/drawingml/2006/main" name="BJIT_white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IT_white_white" id="{64B6E6ED-B005-4DC6-9011-B322D1788910}" vid="{5546F544-D9F5-46AA-BE72-D72A31125376}"/>
    </a:ext>
  </a:extLst>
</a:theme>
</file>

<file path=ppt/theme/theme10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0">
          <a:gsLst>
            <a:gs pos="0">
              <a:srgbClr val="114C69">
                <a:alpha val="50000"/>
              </a:srgbClr>
            </a:gs>
            <a:gs pos="50000">
              <a:srgbClr val="114C69"/>
            </a:gs>
            <a:gs pos="100000">
              <a:srgbClr val="114C69">
                <a:alpha val="50000"/>
              </a:srgbClr>
            </a:gs>
          </a:gsLst>
          <a:lin ang="16200000" scaled="0"/>
          <a:tileRect/>
        </a:gradFill>
        <a:ln>
          <a:noFill/>
          <a:headEnd type="none" w="med" len="med"/>
          <a:tailEnd type="none" w="med" len="med"/>
        </a:ln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kumimoji="1" sz="1400" b="1" dirty="0">
            <a:solidFill>
              <a:prstClr val="whit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0">
          <a:gsLst>
            <a:gs pos="0">
              <a:srgbClr val="114C69">
                <a:alpha val="50000"/>
              </a:srgbClr>
            </a:gs>
            <a:gs pos="50000">
              <a:srgbClr val="114C69"/>
            </a:gs>
            <a:gs pos="100000">
              <a:srgbClr val="114C69">
                <a:alpha val="50000"/>
              </a:srgbClr>
            </a:gs>
          </a:gsLst>
          <a:lin ang="16200000" scaled="0"/>
          <a:tileRect/>
        </a:gradFill>
        <a:ln>
          <a:noFill/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kumimoji="1" sz="1400" b="1" dirty="0">
            <a:solidFill>
              <a:prstClr val="whit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0">
          <a:gsLst>
            <a:gs pos="0">
              <a:srgbClr val="114C69">
                <a:alpha val="50000"/>
              </a:srgbClr>
            </a:gs>
            <a:gs pos="50000">
              <a:srgbClr val="114C69"/>
            </a:gs>
            <a:gs pos="100000">
              <a:srgbClr val="114C69">
                <a:alpha val="50000"/>
              </a:srgbClr>
            </a:gs>
          </a:gsLst>
          <a:lin ang="16200000" scaled="0"/>
          <a:tileRect/>
        </a:gradFill>
        <a:ln>
          <a:noFill/>
          <a:headEnd type="none" w="med" len="med"/>
          <a:tailEnd type="none" w="med" len="med"/>
        </a:ln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kumimoji="1" sz="1400" b="1" dirty="0">
            <a:solidFill>
              <a:prstClr val="whit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BJIT_white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IT_white_white" id="{228B8923-6342-4AE8-B404-B4565B2854C5}" vid="{547AD45C-99DA-456C-9AF5-F434E044884E}"/>
    </a:ext>
  </a:extLst>
</a:theme>
</file>

<file path=ppt/theme/theme8.xml><?xml version="1.0" encoding="utf-8"?>
<a:theme xmlns:a="http://schemas.openxmlformats.org/drawingml/2006/main" name="1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 flip="none" rotWithShape="0">
          <a:gsLst>
            <a:gs pos="0">
              <a:srgbClr val="114C69">
                <a:alpha val="50000"/>
              </a:srgbClr>
            </a:gs>
            <a:gs pos="50000">
              <a:srgbClr val="114C69"/>
            </a:gs>
            <a:gs pos="100000">
              <a:srgbClr val="114C69">
                <a:alpha val="50000"/>
              </a:srgbClr>
            </a:gs>
          </a:gsLst>
          <a:lin ang="16200000" scaled="0"/>
          <a:tileRect/>
        </a:gradFill>
        <a:ln>
          <a:noFill/>
          <a:headEnd type="none" w="med" len="med"/>
          <a:tailEnd type="none" w="med" len="med"/>
        </a:ln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kumimoji="1" sz="1400" b="1" dirty="0">
            <a:solidFill>
              <a:prstClr val="whit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BJIT_white_white</Template>
  <TotalTime>961</TotalTime>
  <Words>936</Words>
  <Application>Microsoft Office PowerPoint</Application>
  <PresentationFormat>Widescreen</PresentationFormat>
  <Paragraphs>123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Adobe Gothic Std B</vt:lpstr>
      <vt:lpstr>Arial</vt:lpstr>
      <vt:lpstr>Calibri</vt:lpstr>
      <vt:lpstr>Calibri Light</vt:lpstr>
      <vt:lpstr>Cambria Math</vt:lpstr>
      <vt:lpstr>Open Sans</vt:lpstr>
      <vt:lpstr>Wingdings</vt:lpstr>
      <vt:lpstr>BJIT_white_white</vt:lpstr>
      <vt:lpstr>16_Custom Design</vt:lpstr>
      <vt:lpstr>3_Custom Design</vt:lpstr>
      <vt:lpstr>4_Custom Design</vt:lpstr>
      <vt:lpstr>9_Custom Design</vt:lpstr>
      <vt:lpstr>17_Custom Design</vt:lpstr>
      <vt:lpstr>1_BJIT_white_white</vt:lpstr>
      <vt:lpstr>18_Custom Design</vt:lpstr>
      <vt:lpstr>5_Custom Design</vt:lpstr>
      <vt:lpstr>6_Custom Design</vt:lpstr>
      <vt:lpstr>10_Custom Design</vt:lpstr>
      <vt:lpstr>19_Custom Design</vt:lpstr>
      <vt:lpstr>Deep Learning Training </vt:lpstr>
      <vt:lpstr>Content</vt:lpstr>
      <vt:lpstr>RNN and Vanishing Gradients </vt:lpstr>
      <vt:lpstr>Exploding Gradients</vt:lpstr>
      <vt:lpstr>Gated Recurrent Unit (GRU)</vt:lpstr>
      <vt:lpstr>Gated Recurrent Unit (GRU)</vt:lpstr>
      <vt:lpstr>Gated Recurrent Unit (GRU)</vt:lpstr>
      <vt:lpstr>Long Short Term Memory (LSTM)</vt:lpstr>
      <vt:lpstr>LSTM</vt:lpstr>
      <vt:lpstr>LSTM</vt:lpstr>
      <vt:lpstr>LSTM</vt:lpstr>
      <vt:lpstr>LSTM vs GRU</vt:lpstr>
      <vt:lpstr>Deep Recurrent Neural Net</vt:lpstr>
      <vt:lpstr>Bidirectional RNN</vt:lpstr>
      <vt:lpstr>Attention</vt:lpstr>
      <vt:lpstr>Global and Local Attention</vt:lpstr>
      <vt:lpstr>Attention: Alignment</vt:lpstr>
      <vt:lpstr>Convolutional Neural Network for Sentence Classification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Motivation</dc:title>
  <dc:creator>BJIT LTD</dc:creator>
  <cp:lastModifiedBy>BJIT LTD</cp:lastModifiedBy>
  <cp:revision>87</cp:revision>
  <dcterms:created xsi:type="dcterms:W3CDTF">2019-06-10T06:32:45Z</dcterms:created>
  <dcterms:modified xsi:type="dcterms:W3CDTF">2019-07-01T01:32:43Z</dcterms:modified>
</cp:coreProperties>
</file>