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5">
  <p:sldMasterIdLst>
    <p:sldMasterId id="2147483648" r:id="rId1"/>
    <p:sldMasterId id="2147483661" r:id="rId2"/>
  </p:sldMasterIdLst>
  <p:notesMasterIdLst>
    <p:notesMasterId r:id="rId37"/>
  </p:notesMasterIdLst>
  <p:sldIdLst>
    <p:sldId id="377" r:id="rId3"/>
    <p:sldId id="459" r:id="rId4"/>
    <p:sldId id="455" r:id="rId5"/>
    <p:sldId id="447" r:id="rId6"/>
    <p:sldId id="458" r:id="rId7"/>
    <p:sldId id="437" r:id="rId8"/>
    <p:sldId id="462" r:id="rId9"/>
    <p:sldId id="450" r:id="rId10"/>
    <p:sldId id="451" r:id="rId11"/>
    <p:sldId id="452" r:id="rId12"/>
    <p:sldId id="453" r:id="rId13"/>
    <p:sldId id="454" r:id="rId14"/>
    <p:sldId id="467" r:id="rId15"/>
    <p:sldId id="478" r:id="rId16"/>
    <p:sldId id="481" r:id="rId17"/>
    <p:sldId id="482" r:id="rId18"/>
    <p:sldId id="475" r:id="rId19"/>
    <p:sldId id="477" r:id="rId20"/>
    <p:sldId id="474" r:id="rId21"/>
    <p:sldId id="479" r:id="rId22"/>
    <p:sldId id="476" r:id="rId23"/>
    <p:sldId id="480" r:id="rId24"/>
    <p:sldId id="463" r:id="rId25"/>
    <p:sldId id="464" r:id="rId26"/>
    <p:sldId id="465" r:id="rId27"/>
    <p:sldId id="466" r:id="rId28"/>
    <p:sldId id="468" r:id="rId29"/>
    <p:sldId id="469" r:id="rId30"/>
    <p:sldId id="470" r:id="rId31"/>
    <p:sldId id="473" r:id="rId32"/>
    <p:sldId id="471" r:id="rId33"/>
    <p:sldId id="456" r:id="rId34"/>
    <p:sldId id="460" r:id="rId35"/>
    <p:sldId id="436" r:id="rId36"/>
  </p:sldIdLst>
  <p:sldSz cx="9144000" cy="6858000" type="screen4x3"/>
  <p:notesSz cx="6781800"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Gulim"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Gulim"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Gulim"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Gulim"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Gulim"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Gulim"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Gulim"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Gulim"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Gulim" pitchFamily="34"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3" autoAdjust="0"/>
    <p:restoredTop sz="85278" autoAdjust="0"/>
  </p:normalViewPr>
  <p:slideViewPr>
    <p:cSldViewPr>
      <p:cViewPr varScale="1">
        <p:scale>
          <a:sx n="75" d="100"/>
          <a:sy n="75" d="100"/>
        </p:scale>
        <p:origin x="1613"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41750" y="0"/>
            <a:ext cx="2938463"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125657FB-A822-4C76-92E6-8F032A0CCB5A}" type="datetimeFigureOut">
              <a:rPr lang="en-US"/>
              <a:t>10/30/2018</a:t>
            </a:fld>
            <a:endParaRPr lang="en-US"/>
          </a:p>
        </p:txBody>
      </p:sp>
      <p:sp>
        <p:nvSpPr>
          <p:cNvPr id="4" name="Slide Image Placehold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7863" y="4714875"/>
            <a:ext cx="5426075" cy="446722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28163"/>
            <a:ext cx="2938463"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cs typeface="Arial" panose="020B0604020202020204" pitchFamily="34" charset="0"/>
              </a:defRPr>
            </a:lvl1pPr>
          </a:lstStyle>
          <a:p>
            <a:pPr>
              <a:defRPr/>
            </a:pPr>
            <a:fld id="{DDEED987-1307-45CE-A22E-896C271C91F6}" type="slidenum">
              <a:rPr lang="en-US"/>
              <a:t>‹#›</a:t>
            </a:fld>
            <a:endParaRPr lang="en-US"/>
          </a:p>
        </p:txBody>
      </p:sp>
    </p:spTree>
    <p:extLst>
      <p:ext uri="{BB962C8B-B14F-4D97-AF65-F5344CB8AC3E}">
        <p14:creationId xmlns:p14="http://schemas.microsoft.com/office/powerpoint/2010/main" val="2432675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CA" smtClean="0"/>
          </a:p>
        </p:txBody>
      </p:sp>
      <p:sp>
        <p:nvSpPr>
          <p:cNvPr id="6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fld id="{9D5DE9F1-1AE6-4410-A1A3-83F5C9EE8B70}" type="slidenum">
              <a:rPr lang="en-US" smtClean="0">
                <a:latin typeface="Calibri" panose="020F0502020204030204" pitchFamily="34" charset="0"/>
              </a:rPr>
              <a:t>1</a:t>
            </a:fld>
            <a:endParaRPr lang="en-US" smtClean="0">
              <a:latin typeface="Calibri" panose="020F0502020204030204" pitchFamily="34" charset="0"/>
            </a:endParaRPr>
          </a:p>
        </p:txBody>
      </p:sp>
      <p:sp>
        <p:nvSpPr>
          <p:cNvPr id="6149" name="Date Placeholder 4"/>
          <p:cNvSpPr>
            <a:spLocks noGrp="1"/>
          </p:cNvSpPr>
          <p:nvPr>
            <p:ph type="dt" sz="quarter" idx="1"/>
          </p:nvPr>
        </p:nvSpPr>
        <p:spPr bwMode="auto">
          <a:ln>
            <a:miter lim="800000"/>
          </a:ln>
        </p:spPr>
        <p:txBody>
          <a:bodyPr wrap="square" numCol="1" anchor="t" anchorCtr="0" compatLnSpc="1"/>
          <a:lstStyle/>
          <a:p>
            <a:pPr fontAlgn="base">
              <a:spcBef>
                <a:spcPct val="0"/>
              </a:spcBef>
              <a:spcAft>
                <a:spcPct val="0"/>
              </a:spcAft>
              <a:defRPr/>
            </a:pPr>
            <a:fld id="{3BDE3ABF-835A-4BA9-8A17-D8CA2EFCF4F6}" type="datetime1">
              <a:rPr lang="en-US" smtClean="0">
                <a:ea typeface="Gulim" pitchFamily="34" charset="-127"/>
              </a:rPr>
              <a:t>10/30/2018</a:t>
            </a:fld>
            <a:endParaRPr lang="en-US" smtClean="0">
              <a:ea typeface="Gulim" pitchFamily="34" charset="-127"/>
            </a:endParaRPr>
          </a:p>
        </p:txBody>
      </p:sp>
    </p:spTree>
    <p:extLst>
      <p:ext uri="{BB962C8B-B14F-4D97-AF65-F5344CB8AC3E}">
        <p14:creationId xmlns:p14="http://schemas.microsoft.com/office/powerpoint/2010/main" val="210351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30</a:t>
            </a:fld>
            <a:endParaRPr lang="en-US"/>
          </a:p>
        </p:txBody>
      </p:sp>
    </p:spTree>
    <p:extLst>
      <p:ext uri="{BB962C8B-B14F-4D97-AF65-F5344CB8AC3E}">
        <p14:creationId xmlns:p14="http://schemas.microsoft.com/office/powerpoint/2010/main" val="2545997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4</a:t>
            </a:fld>
            <a:endParaRPr lang="en-US"/>
          </a:p>
        </p:txBody>
      </p:sp>
    </p:spTree>
    <p:extLst>
      <p:ext uri="{BB962C8B-B14F-4D97-AF65-F5344CB8AC3E}">
        <p14:creationId xmlns:p14="http://schemas.microsoft.com/office/powerpoint/2010/main" val="2660414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11</a:t>
            </a:fld>
            <a:endParaRPr lang="en-US"/>
          </a:p>
        </p:txBody>
      </p:sp>
    </p:spTree>
    <p:extLst>
      <p:ext uri="{BB962C8B-B14F-4D97-AF65-F5344CB8AC3E}">
        <p14:creationId xmlns:p14="http://schemas.microsoft.com/office/powerpoint/2010/main" val="19578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16</a:t>
            </a:fld>
            <a:endParaRPr lang="en-US"/>
          </a:p>
        </p:txBody>
      </p:sp>
    </p:spTree>
    <p:extLst>
      <p:ext uri="{BB962C8B-B14F-4D97-AF65-F5344CB8AC3E}">
        <p14:creationId xmlns:p14="http://schemas.microsoft.com/office/powerpoint/2010/main" val="392773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19</a:t>
            </a:fld>
            <a:endParaRPr lang="en-US"/>
          </a:p>
        </p:txBody>
      </p:sp>
    </p:spTree>
    <p:extLst>
      <p:ext uri="{BB962C8B-B14F-4D97-AF65-F5344CB8AC3E}">
        <p14:creationId xmlns:p14="http://schemas.microsoft.com/office/powerpoint/2010/main" val="1274279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20</a:t>
            </a:fld>
            <a:endParaRPr lang="en-US"/>
          </a:p>
        </p:txBody>
      </p:sp>
    </p:spTree>
    <p:extLst>
      <p:ext uri="{BB962C8B-B14F-4D97-AF65-F5344CB8AC3E}">
        <p14:creationId xmlns:p14="http://schemas.microsoft.com/office/powerpoint/2010/main" val="296239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21</a:t>
            </a:fld>
            <a:endParaRPr lang="en-US"/>
          </a:p>
        </p:txBody>
      </p:sp>
    </p:spTree>
    <p:extLst>
      <p:ext uri="{BB962C8B-B14F-4D97-AF65-F5344CB8AC3E}">
        <p14:creationId xmlns:p14="http://schemas.microsoft.com/office/powerpoint/2010/main" val="2894987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22</a:t>
            </a:fld>
            <a:endParaRPr lang="en-US"/>
          </a:p>
        </p:txBody>
      </p:sp>
    </p:spTree>
    <p:extLst>
      <p:ext uri="{BB962C8B-B14F-4D97-AF65-F5344CB8AC3E}">
        <p14:creationId xmlns:p14="http://schemas.microsoft.com/office/powerpoint/2010/main" val="664125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DEED987-1307-45CE-A22E-896C271C91F6}" type="slidenum">
              <a:rPr lang="en-US" smtClean="0"/>
              <a:t>28</a:t>
            </a:fld>
            <a:endParaRPr lang="en-US"/>
          </a:p>
        </p:txBody>
      </p:sp>
    </p:spTree>
    <p:extLst>
      <p:ext uri="{BB962C8B-B14F-4D97-AF65-F5344CB8AC3E}">
        <p14:creationId xmlns:p14="http://schemas.microsoft.com/office/powerpoint/2010/main" val="3953093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Rectangle 6"/>
          <p:cNvSpPr>
            <a:spLocks noChangeArrowheads="1"/>
          </p:cNvSpPr>
          <p:nvPr/>
        </p:nvSpPr>
        <p:spPr bwMode="auto">
          <a:xfrm>
            <a:off x="495300" y="3933825"/>
            <a:ext cx="8153400" cy="935038"/>
          </a:xfrm>
          <a:prstGeom prst="rect">
            <a:avLst/>
          </a:prstGeom>
          <a:noFill/>
          <a:ln>
            <a:noFill/>
          </a:ln>
        </p:spPr>
        <p:txBody>
          <a:bodyPr/>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eaLnBrk="1" hangingPunct="1">
              <a:defRPr/>
            </a:pPr>
            <a:endParaRPr lang="ko-KR" altLang="en-US" smtClean="0">
              <a:latin typeface="Arial Narrow" panose="020B0606020202030204" pitchFamily="34" charset="0"/>
              <a:cs typeface="Arial" panose="020B0604020202020204" pitchFamily="34" charset="0"/>
            </a:endParaRPr>
          </a:p>
        </p:txBody>
      </p:sp>
      <p:sp>
        <p:nvSpPr>
          <p:cNvPr id="4" name="Rectangle 7"/>
          <p:cNvSpPr>
            <a:spLocks noChangeArrowheads="1"/>
          </p:cNvSpPr>
          <p:nvPr/>
        </p:nvSpPr>
        <p:spPr bwMode="gray">
          <a:xfrm>
            <a:off x="0" y="2636838"/>
            <a:ext cx="9144000" cy="71437"/>
          </a:xfrm>
          <a:prstGeom prst="rect">
            <a:avLst/>
          </a:prstGeom>
          <a:gradFill rotWithShape="1">
            <a:gsLst>
              <a:gs pos="0">
                <a:srgbClr val="766000"/>
              </a:gs>
              <a:gs pos="100000">
                <a:srgbClr val="FFDE53"/>
              </a:gs>
            </a:gsLst>
            <a:lin ang="0" scaled="1"/>
          </a:gradFill>
          <a:ln w="3175">
            <a:solidFill>
              <a:srgbClr val="FFDE53"/>
            </a:solidFill>
            <a:miter lim="800000"/>
          </a:ln>
        </p:spPr>
        <p:txBody>
          <a:bodyPr wrap="none" anchor="ctr"/>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eaLnBrk="1" hangingPunct="1">
              <a:defRPr/>
            </a:pPr>
            <a:endParaRPr kumimoji="1" lang="ko-KR" altLang="en-US" smtClean="0">
              <a:latin typeface="Tahoma" panose="020B0604030504040204" pitchFamily="34" charset="0"/>
              <a:cs typeface="Arial" panose="020B0604020202020204" pitchFamily="34" charset="0"/>
            </a:endParaRPr>
          </a:p>
        </p:txBody>
      </p:sp>
      <p:pic>
        <p:nvPicPr>
          <p:cNvPr id="5" name="Picture 8" descr="neomail.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48075" y="3429000"/>
            <a:ext cx="168592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0" name="Rectangle 2"/>
          <p:cNvSpPr>
            <a:spLocks noGrp="1" noChangeArrowheads="1"/>
          </p:cNvSpPr>
          <p:nvPr>
            <p:ph type="ctrTitle"/>
          </p:nvPr>
        </p:nvSpPr>
        <p:spPr>
          <a:xfrm>
            <a:off x="174626" y="981075"/>
            <a:ext cx="8718550" cy="1466850"/>
          </a:xfrm>
          <a:noFill/>
        </p:spPr>
        <p:txBody>
          <a:bodyPr lIns="91440" tIns="45720" rIns="91440" bIns="45720" anchor="b" anchorCtr="0"/>
          <a:lstStyle>
            <a:lvl1pPr>
              <a:defRPr sz="2700" b="1">
                <a:latin typeface="Times New Roman" panose="02020603050405020304" pitchFamily="18" charset="0"/>
                <a:ea typeface="휴먼명조" pitchFamily="2" charset="-127"/>
                <a:cs typeface="Times New Roman" panose="02020603050405020304" pitchFamily="18" charset="0"/>
              </a:defRPr>
            </a:lvl1pPr>
          </a:lstStyle>
          <a:p>
            <a:r>
              <a:rPr lang="en-US" altLang="ko-KR" smtClean="0"/>
              <a:t>Click to edit Master title style</a:t>
            </a:r>
            <a:endParaRPr lang="ko-KR"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
            <a:ext cx="2286000" cy="6308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
            <a:ext cx="6705600" cy="6308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67A2750-52BE-492B-A535-E7218B04C9F9}" type="datetimeFigureOut">
              <a:rPr lang="en-US"/>
              <a:t>10/30/2018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F3176EF-3C43-423F-99EE-8DD69883C0C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903F5F2-D47B-49D9-95BE-76CFD0AF47B4}" type="datetimeFigureOut">
              <a:rPr lang="en-US"/>
              <a:t>10/30/2018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CB35C81-3923-4595-8DFE-6BFA9643BF3B}"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CD5E92-DCBE-4619-B57C-A85290F80E2B}" type="datetimeFigureOut">
              <a:rPr lang="en-US"/>
              <a:t>10/30/2018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66158C-4819-44CF-848E-710254C8FE9B}"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43E0687-DC89-47B5-8746-D5BF85B48E7F}" type="datetimeFigureOut">
              <a:rPr lang="en-US"/>
              <a:t>10/30/2018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DA51D5-9059-4BA8-8C83-410D7EC9C998}"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A02FF498-CC2D-4808-A966-D6ACCCF7789B}" type="datetimeFigureOut">
              <a:rPr lang="en-US"/>
              <a:t>10/30/2018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8A1FACE-21BC-43F2-9B02-8F8FF5D5B11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C906210-A5CD-4E96-90AF-5D2A149B3E5E}" type="datetimeFigureOut">
              <a:rPr lang="en-US"/>
              <a:t>10/30/2018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8BC821C-3704-4870-82FF-2497D624F2C1}"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362C39-C0B5-4470-B35C-D2DFA1007360}" type="datetimeFigureOut">
              <a:rPr lang="en-US"/>
              <a:t>10/30/2018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58EDCF2-D191-44F1-BC0F-D74275A80E33}"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F380176-6035-40E2-9585-D3415ADDC35A}" type="datetimeFigureOut">
              <a:rPr lang="en-US"/>
              <a:t>10/30/2018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3E5C62-1A68-4E23-BDC3-7A1AE61DF708}"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3F039EA-4EC6-4463-A6C6-F235DD65EB49}" type="datetimeFigureOut">
              <a:rPr lang="en-US"/>
              <a:t>10/30/2018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6783DB7-36F0-4BC6-B3BB-BABCA2791A68}"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5561038-F45C-44DE-B37A-FD6934E5030E}" type="datetimeFigureOut">
              <a:rPr lang="en-US"/>
              <a:t>10/30/2018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7B65BAC-3F6F-4695-AF45-AC04EC2E32A8}" type="slidenum">
              <a:rPr 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669E2C3-E0FF-4263-9D04-F35C2A6A2D25}" type="datetimeFigureOut">
              <a:rPr lang="en-US"/>
              <a:t>10/30/2018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143784-A0F8-4788-8CCD-8FA9C16A4493}"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2100" b="1" cap="a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0826" y="547690"/>
            <a:ext cx="4244975" cy="57610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547690"/>
            <a:ext cx="4244975" cy="5761037"/>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836613"/>
          </a:xfrm>
          <a:prstGeom prst="rect">
            <a:avLst/>
          </a:prstGeom>
          <a:gradFill rotWithShape="0">
            <a:gsLst>
              <a:gs pos="0">
                <a:srgbClr val="D0D0D0"/>
              </a:gs>
              <a:gs pos="100000">
                <a:schemeClr val="bg1">
                  <a:alpha val="0"/>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8000" tIns="10800" rIns="18000" bIns="10800" numCol="1" anchor="ctr" anchorCtr="1" compatLnSpc="1"/>
          <a:lstStyle/>
          <a:p>
            <a:pPr lvl="0"/>
            <a:r>
              <a:rPr lang="en-US" altLang="ko-KR" smtClean="0"/>
              <a:t>Title</a:t>
            </a:r>
          </a:p>
        </p:txBody>
      </p:sp>
      <p:sp>
        <p:nvSpPr>
          <p:cNvPr id="1027" name="Rectangle 3"/>
          <p:cNvSpPr>
            <a:spLocks noGrp="1" noChangeArrowheads="1"/>
          </p:cNvSpPr>
          <p:nvPr>
            <p:ph type="body" idx="1"/>
          </p:nvPr>
        </p:nvSpPr>
        <p:spPr bwMode="auto">
          <a:xfrm>
            <a:off x="144463" y="928688"/>
            <a:ext cx="864235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ko-KR" smtClean="0"/>
              <a:t>Master </a:t>
            </a:r>
            <a:endParaRPr lang="ko-KR" altLang="en-US" smtClean="0"/>
          </a:p>
          <a:p>
            <a:pPr lvl="1"/>
            <a:r>
              <a:rPr lang="en-US" altLang="ko-KR" smtClean="0"/>
              <a:t>Master </a:t>
            </a:r>
          </a:p>
          <a:p>
            <a:pPr lvl="2"/>
            <a:r>
              <a:rPr lang="en-US" altLang="ko-KR" smtClean="0"/>
              <a:t>Master</a:t>
            </a:r>
            <a:endParaRPr lang="ko-KR" altLang="en-US" smtClean="0"/>
          </a:p>
          <a:p>
            <a:pPr lvl="3"/>
            <a:r>
              <a:rPr lang="en-US" altLang="ko-KR" smtClean="0"/>
              <a:t>Master</a:t>
            </a:r>
            <a:endParaRPr lang="ko-KR" altLang="en-US" smtClean="0"/>
          </a:p>
          <a:p>
            <a:pPr lvl="4"/>
            <a:r>
              <a:rPr lang="en-US" altLang="ko-KR" smtClean="0"/>
              <a:t>Master</a:t>
            </a:r>
            <a:endParaRPr lang="ko-KR" altLang="en-US" smtClean="0"/>
          </a:p>
        </p:txBody>
      </p:sp>
      <p:sp>
        <p:nvSpPr>
          <p:cNvPr id="1028" name="Rectangle 6"/>
          <p:cNvSpPr>
            <a:spLocks noChangeArrowheads="1"/>
          </p:cNvSpPr>
          <p:nvPr/>
        </p:nvSpPr>
        <p:spPr bwMode="auto">
          <a:xfrm>
            <a:off x="2857500" y="6400800"/>
            <a:ext cx="1905000" cy="457200"/>
          </a:xfrm>
          <a:prstGeom prst="rect">
            <a:avLst/>
          </a:prstGeom>
          <a:noFill/>
          <a:ln>
            <a:noFill/>
          </a:ln>
        </p:spPr>
        <p:txBody>
          <a:bodyPr anchor="b"/>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r" eaLnBrk="1" hangingPunct="1">
              <a:defRPr/>
            </a:pPr>
            <a:fld id="{31EA74BE-364F-4129-914D-1C918E413076}" type="slidenum">
              <a:rPr lang="ko-KR" altLang="en-US" sz="1050" smtClean="0">
                <a:latin typeface="Tahoma" panose="020B0604030504040204" pitchFamily="34" charset="0"/>
                <a:cs typeface="Arial" panose="020B0604020202020204" pitchFamily="34" charset="0"/>
              </a:rPr>
              <a:t>‹#›</a:t>
            </a:fld>
            <a:endParaRPr lang="en-US" altLang="ko-KR" sz="1050" smtClean="0">
              <a:latin typeface="Tahoma" panose="020B0604030504040204" pitchFamily="34" charset="0"/>
              <a:cs typeface="Arial" panose="020B0604020202020204" pitchFamily="34" charset="0"/>
            </a:endParaRPr>
          </a:p>
        </p:txBody>
      </p:sp>
      <p:sp>
        <p:nvSpPr>
          <p:cNvPr id="1029" name="Rectangle 7"/>
          <p:cNvSpPr>
            <a:spLocks noChangeArrowheads="1"/>
          </p:cNvSpPr>
          <p:nvPr/>
        </p:nvSpPr>
        <p:spPr bwMode="auto">
          <a:xfrm>
            <a:off x="6072188" y="6215063"/>
            <a:ext cx="3143250" cy="571500"/>
          </a:xfrm>
          <a:prstGeom prst="rect">
            <a:avLst/>
          </a:prstGeom>
          <a:noFill/>
          <a:ln>
            <a:noFill/>
          </a:ln>
        </p:spPr>
        <p:txBody>
          <a:bodyPr anchor="b"/>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eaLnBrk="1" hangingPunct="1">
              <a:defRPr/>
            </a:pPr>
            <a:r>
              <a:rPr lang="en-US" altLang="ko-KR" sz="1200" smtClean="0">
                <a:solidFill>
                  <a:srgbClr val="444444"/>
                </a:solidFill>
                <a:latin typeface="Constantia" panose="02030602050306030303" pitchFamily="18" charset="0"/>
                <a:cs typeface="Times New Roman" panose="02020603050405020304" pitchFamily="18" charset="0"/>
              </a:rPr>
              <a:t>Department of CSE, CUET</a:t>
            </a:r>
          </a:p>
        </p:txBody>
      </p:sp>
      <p:sp>
        <p:nvSpPr>
          <p:cNvPr id="1030" name="Rectangle 4"/>
          <p:cNvSpPr>
            <a:spLocks noChangeArrowheads="1"/>
          </p:cNvSpPr>
          <p:nvPr/>
        </p:nvSpPr>
        <p:spPr bwMode="gray">
          <a:xfrm>
            <a:off x="0" y="6351588"/>
            <a:ext cx="9144000" cy="69850"/>
          </a:xfrm>
          <a:prstGeom prst="rect">
            <a:avLst/>
          </a:prstGeom>
          <a:gradFill rotWithShape="0">
            <a:gsLst>
              <a:gs pos="0">
                <a:srgbClr val="333333"/>
              </a:gs>
              <a:gs pos="100000">
                <a:srgbClr val="D0D0D0"/>
              </a:gs>
            </a:gsLst>
            <a:lin ang="0" scaled="1"/>
          </a:gradFill>
          <a:ln w="3175">
            <a:solidFill>
              <a:srgbClr val="ABABAB"/>
            </a:solidFill>
            <a:miter lim="800000"/>
          </a:ln>
        </p:spPr>
        <p:txBody>
          <a:bodyPr wrap="none" anchor="ctr"/>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eaLnBrk="1" hangingPunct="1">
              <a:defRPr/>
            </a:pPr>
            <a:endParaRPr kumimoji="1" lang="ko-KR" altLang="en-US" smtClean="0">
              <a:latin typeface="Tahoma" panose="020B0604030504040204" pitchFamily="34" charset="0"/>
              <a:cs typeface="Arial" panose="020B0604020202020204" pitchFamily="34" charset="0"/>
            </a:endParaRPr>
          </a:p>
        </p:txBody>
      </p:sp>
      <p:sp>
        <p:nvSpPr>
          <p:cNvPr id="1031" name="Rectangle 8"/>
          <p:cNvSpPr>
            <a:spLocks noChangeArrowheads="1"/>
          </p:cNvSpPr>
          <p:nvPr/>
        </p:nvSpPr>
        <p:spPr bwMode="gray">
          <a:xfrm>
            <a:off x="0" y="857250"/>
            <a:ext cx="9144000" cy="71438"/>
          </a:xfrm>
          <a:prstGeom prst="rect">
            <a:avLst/>
          </a:prstGeom>
          <a:gradFill rotWithShape="1">
            <a:gsLst>
              <a:gs pos="0">
                <a:srgbClr val="766000"/>
              </a:gs>
              <a:gs pos="100000">
                <a:srgbClr val="FFDE53"/>
              </a:gs>
            </a:gsLst>
            <a:lin ang="0" scaled="1"/>
          </a:gradFill>
          <a:ln w="3175">
            <a:solidFill>
              <a:srgbClr val="E8BC00"/>
            </a:solidFill>
            <a:miter lim="800000"/>
          </a:ln>
        </p:spPr>
        <p:txBody>
          <a:bodyPr wrap="none" anchor="ctr"/>
          <a:lstStyle>
            <a:lvl1pPr eaLnBrk="0" hangingPunct="0">
              <a:defRPr>
                <a:solidFill>
                  <a:schemeClr val="tx1"/>
                </a:solidFill>
                <a:latin typeface="Arial" panose="020B0604020202020204" pitchFamily="34" charset="0"/>
                <a:ea typeface="Gulim" pitchFamily="34" charset="-127"/>
              </a:defRPr>
            </a:lvl1pPr>
            <a:lvl2pPr marL="742950" indent="-285750" eaLnBrk="0" hangingPunct="0">
              <a:defRPr>
                <a:solidFill>
                  <a:schemeClr val="tx1"/>
                </a:solidFill>
                <a:latin typeface="Arial" panose="020B0604020202020204" pitchFamily="34" charset="0"/>
                <a:ea typeface="Gulim" pitchFamily="34" charset="-127"/>
              </a:defRPr>
            </a:lvl2pPr>
            <a:lvl3pPr marL="1143000" indent="-228600" eaLnBrk="0" hangingPunct="0">
              <a:defRPr>
                <a:solidFill>
                  <a:schemeClr val="tx1"/>
                </a:solidFill>
                <a:latin typeface="Arial" panose="020B0604020202020204" pitchFamily="34" charset="0"/>
                <a:ea typeface="Gulim" pitchFamily="34" charset="-127"/>
              </a:defRPr>
            </a:lvl3pPr>
            <a:lvl4pPr marL="1600200" indent="-228600" eaLnBrk="0" hangingPunct="0">
              <a:defRPr>
                <a:solidFill>
                  <a:schemeClr val="tx1"/>
                </a:solidFill>
                <a:latin typeface="Arial" panose="020B0604020202020204" pitchFamily="34" charset="0"/>
                <a:ea typeface="Gulim" pitchFamily="34" charset="-127"/>
              </a:defRPr>
            </a:lvl4pPr>
            <a:lvl5pPr marL="2057400" indent="-228600" eaLnBrk="0" hangingPunct="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eaLnBrk="1" hangingPunct="1">
              <a:defRPr/>
            </a:pPr>
            <a:endParaRPr kumimoji="1" lang="ko-KR" altLang="en-US" smtClean="0">
              <a:latin typeface="Tahoma" panose="020B0604030504040204" pitchFamily="34" charset="0"/>
              <a:cs typeface="Arial" panose="020B0604020202020204" pitchFamily="34" charset="0"/>
            </a:endParaRPr>
          </a:p>
        </p:txBody>
      </p:sp>
      <p:pic>
        <p:nvPicPr>
          <p:cNvPr id="1032" name="Picture 8" descr="Picture1.jpg"/>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438" y="6215063"/>
            <a:ext cx="50006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ctr" rtl="0" eaLnBrk="0" fontAlgn="ctr" latinLnBrk="1" hangingPunct="0">
        <a:spcBef>
          <a:spcPct val="0"/>
        </a:spcBef>
        <a:spcAft>
          <a:spcPct val="0"/>
        </a:spcAft>
        <a:defRPr kumimoji="1" sz="2400">
          <a:solidFill>
            <a:schemeClr val="bg2"/>
          </a:solidFill>
          <a:latin typeface="Times New Roman" panose="02020603050405020304" pitchFamily="18" charset="0"/>
          <a:ea typeface="+mj-ea"/>
          <a:cs typeface="Times New Roman" panose="02020603050405020304" pitchFamily="18" charset="0"/>
        </a:defRPr>
      </a:lvl1pPr>
      <a:lvl2pPr algn="ctr" rtl="0" eaLnBrk="0" fontAlgn="ctr" latinLnBrk="1" hangingPunct="0">
        <a:spcBef>
          <a:spcPct val="0"/>
        </a:spcBef>
        <a:spcAft>
          <a:spcPct val="0"/>
        </a:spcAft>
        <a:defRPr kumimoji="1" sz="2400">
          <a:solidFill>
            <a:schemeClr val="bg2"/>
          </a:solidFill>
          <a:latin typeface="Times New Roman" panose="02020603050405020304" pitchFamily="18" charset="0"/>
          <a:ea typeface="Gulim" pitchFamily="34" charset="-127"/>
          <a:cs typeface="Times New Roman" panose="02020603050405020304" pitchFamily="18" charset="0"/>
        </a:defRPr>
      </a:lvl2pPr>
      <a:lvl3pPr algn="ctr" rtl="0" eaLnBrk="0" fontAlgn="ctr" latinLnBrk="1" hangingPunct="0">
        <a:spcBef>
          <a:spcPct val="0"/>
        </a:spcBef>
        <a:spcAft>
          <a:spcPct val="0"/>
        </a:spcAft>
        <a:defRPr kumimoji="1" sz="2400">
          <a:solidFill>
            <a:schemeClr val="bg2"/>
          </a:solidFill>
          <a:latin typeface="Times New Roman" panose="02020603050405020304" pitchFamily="18" charset="0"/>
          <a:ea typeface="Gulim" pitchFamily="34" charset="-127"/>
          <a:cs typeface="Times New Roman" panose="02020603050405020304" pitchFamily="18" charset="0"/>
        </a:defRPr>
      </a:lvl3pPr>
      <a:lvl4pPr algn="ctr" rtl="0" eaLnBrk="0" fontAlgn="ctr" latinLnBrk="1" hangingPunct="0">
        <a:spcBef>
          <a:spcPct val="0"/>
        </a:spcBef>
        <a:spcAft>
          <a:spcPct val="0"/>
        </a:spcAft>
        <a:defRPr kumimoji="1" sz="2400">
          <a:solidFill>
            <a:schemeClr val="bg2"/>
          </a:solidFill>
          <a:latin typeface="Times New Roman" panose="02020603050405020304" pitchFamily="18" charset="0"/>
          <a:ea typeface="Gulim" pitchFamily="34" charset="-127"/>
          <a:cs typeface="Times New Roman" panose="02020603050405020304" pitchFamily="18" charset="0"/>
        </a:defRPr>
      </a:lvl4pPr>
      <a:lvl5pPr algn="ctr" rtl="0" eaLnBrk="0" fontAlgn="ctr" latinLnBrk="1" hangingPunct="0">
        <a:spcBef>
          <a:spcPct val="0"/>
        </a:spcBef>
        <a:spcAft>
          <a:spcPct val="0"/>
        </a:spcAft>
        <a:defRPr kumimoji="1" sz="2400">
          <a:solidFill>
            <a:schemeClr val="bg2"/>
          </a:solidFill>
          <a:latin typeface="Times New Roman" panose="02020603050405020304" pitchFamily="18" charset="0"/>
          <a:ea typeface="Gulim" pitchFamily="34" charset="-127"/>
          <a:cs typeface="Times New Roman" panose="02020603050405020304" pitchFamily="18" charset="0"/>
        </a:defRPr>
      </a:lvl5pPr>
      <a:lvl6pPr marL="342900" algn="ctr" rtl="0" eaLnBrk="1" fontAlgn="ctr" latinLnBrk="1" hangingPunct="1">
        <a:spcBef>
          <a:spcPct val="0"/>
        </a:spcBef>
        <a:spcAft>
          <a:spcPct val="0"/>
        </a:spcAft>
        <a:defRPr kumimoji="1" sz="2400">
          <a:solidFill>
            <a:schemeClr val="bg2"/>
          </a:solidFill>
          <a:latin typeface="Arial Narrow" panose="020B0606020202030204" pitchFamily="34" charset="0"/>
          <a:ea typeface="Gulim" pitchFamily="34" charset="-127"/>
        </a:defRPr>
      </a:lvl6pPr>
      <a:lvl7pPr marL="685800" algn="ctr" rtl="0" eaLnBrk="1" fontAlgn="ctr" latinLnBrk="1" hangingPunct="1">
        <a:spcBef>
          <a:spcPct val="0"/>
        </a:spcBef>
        <a:spcAft>
          <a:spcPct val="0"/>
        </a:spcAft>
        <a:defRPr kumimoji="1" sz="2400">
          <a:solidFill>
            <a:schemeClr val="bg2"/>
          </a:solidFill>
          <a:latin typeface="Arial Narrow" panose="020B0606020202030204" pitchFamily="34" charset="0"/>
          <a:ea typeface="Gulim" pitchFamily="34" charset="-127"/>
        </a:defRPr>
      </a:lvl7pPr>
      <a:lvl8pPr marL="1028700" algn="ctr" rtl="0" eaLnBrk="1" fontAlgn="ctr" latinLnBrk="1" hangingPunct="1">
        <a:spcBef>
          <a:spcPct val="0"/>
        </a:spcBef>
        <a:spcAft>
          <a:spcPct val="0"/>
        </a:spcAft>
        <a:defRPr kumimoji="1" sz="2400">
          <a:solidFill>
            <a:schemeClr val="bg2"/>
          </a:solidFill>
          <a:latin typeface="Arial Narrow" panose="020B0606020202030204" pitchFamily="34" charset="0"/>
          <a:ea typeface="Gulim" pitchFamily="34" charset="-127"/>
        </a:defRPr>
      </a:lvl8pPr>
      <a:lvl9pPr marL="1371600" algn="ctr" rtl="0" eaLnBrk="1" fontAlgn="ctr" latinLnBrk="1" hangingPunct="1">
        <a:spcBef>
          <a:spcPct val="0"/>
        </a:spcBef>
        <a:spcAft>
          <a:spcPct val="0"/>
        </a:spcAft>
        <a:defRPr kumimoji="1" sz="2400">
          <a:solidFill>
            <a:schemeClr val="bg2"/>
          </a:solidFill>
          <a:latin typeface="Arial Narrow" panose="020B0606020202030204" pitchFamily="34" charset="0"/>
          <a:ea typeface="Gulim" pitchFamily="34" charset="-127"/>
        </a:defRPr>
      </a:lvl9pPr>
    </p:titleStyle>
    <p:bodyStyle>
      <a:lvl1pPr marL="257175" indent="-257175" algn="l" rtl="0" eaLnBrk="0" fontAlgn="base" latinLnBrk="1" hangingPunct="0">
        <a:spcBef>
          <a:spcPct val="20000"/>
        </a:spcBef>
        <a:spcAft>
          <a:spcPct val="0"/>
        </a:spcAft>
        <a:buClr>
          <a:schemeClr val="folHlink"/>
        </a:buClr>
        <a:buSzPct val="60000"/>
        <a:buFont typeface="Wingdings" panose="05000000000000000000" pitchFamily="2" charset="2"/>
        <a:buBlip>
          <a:blip r:embed="rId15"/>
        </a:buBlip>
        <a:defRPr kumimoji="1" sz="2100">
          <a:solidFill>
            <a:schemeClr val="tx1"/>
          </a:solidFill>
          <a:latin typeface="Times New Roman" panose="02020603050405020304" pitchFamily="18" charset="0"/>
          <a:ea typeface="+mn-ea"/>
          <a:cs typeface="Times New Roman" panose="02020603050405020304" pitchFamily="18" charset="0"/>
        </a:defRPr>
      </a:lvl1pPr>
      <a:lvl2pPr marL="557530" indent="-214630" algn="l" rtl="0" eaLnBrk="0" fontAlgn="base" latinLnBrk="1" hangingPunct="0">
        <a:spcBef>
          <a:spcPct val="20000"/>
        </a:spcBef>
        <a:spcAft>
          <a:spcPct val="0"/>
        </a:spcAft>
        <a:buClr>
          <a:schemeClr val="hlink"/>
        </a:buClr>
        <a:buSzPct val="55000"/>
        <a:buFont typeface="Wingdings" panose="05000000000000000000" pitchFamily="2" charset="2"/>
        <a:buBlip>
          <a:blip r:embed="rId15"/>
        </a:buBlip>
        <a:defRPr kumimoji="1">
          <a:solidFill>
            <a:schemeClr val="tx1"/>
          </a:solidFill>
          <a:latin typeface="Times New Roman" panose="02020603050405020304" pitchFamily="18" charset="0"/>
          <a:ea typeface="+mn-ea"/>
          <a:cs typeface="Times New Roman" panose="02020603050405020304" pitchFamily="18" charset="0"/>
        </a:defRPr>
      </a:lvl2pPr>
      <a:lvl3pPr marL="857250" indent="-171450" algn="l" rtl="0" eaLnBrk="0" fontAlgn="base" latinLnBrk="1" hangingPunct="0">
        <a:spcBef>
          <a:spcPct val="20000"/>
        </a:spcBef>
        <a:spcAft>
          <a:spcPct val="0"/>
        </a:spcAft>
        <a:buClr>
          <a:schemeClr val="folHlink"/>
        </a:buClr>
        <a:buSzPct val="50000"/>
        <a:buFont typeface="Wingdings" panose="05000000000000000000" pitchFamily="2" charset="2"/>
        <a:buBlip>
          <a:blip r:embed="rId15"/>
        </a:buBlip>
        <a:defRPr kumimoji="1" sz="1500">
          <a:solidFill>
            <a:schemeClr val="tx1"/>
          </a:solidFill>
          <a:latin typeface="Times New Roman" panose="02020603050405020304" pitchFamily="18" charset="0"/>
          <a:ea typeface="+mn-ea"/>
          <a:cs typeface="Times New Roman" panose="02020603050405020304" pitchFamily="18" charset="0"/>
        </a:defRPr>
      </a:lvl3pPr>
      <a:lvl4pPr marL="1200150" indent="-171450" algn="l" rtl="0" eaLnBrk="0" fontAlgn="base" latinLnBrk="1" hangingPunct="0">
        <a:spcBef>
          <a:spcPct val="20000"/>
        </a:spcBef>
        <a:spcAft>
          <a:spcPct val="0"/>
        </a:spcAft>
        <a:buClr>
          <a:schemeClr val="accent2"/>
        </a:buClr>
        <a:buSzPct val="55000"/>
        <a:buFont typeface="Wingdings" panose="05000000000000000000" pitchFamily="2" charset="2"/>
        <a:buBlip>
          <a:blip r:embed="rId15"/>
        </a:buBlip>
        <a:defRPr kumimoji="1" sz="1500">
          <a:solidFill>
            <a:schemeClr val="tx1"/>
          </a:solidFill>
          <a:latin typeface="Times New Roman" panose="02020603050405020304" pitchFamily="18" charset="0"/>
          <a:ea typeface="+mn-ea"/>
          <a:cs typeface="Times New Roman" panose="02020603050405020304" pitchFamily="18" charset="0"/>
        </a:defRPr>
      </a:lvl4pPr>
      <a:lvl5pPr marL="1543050" indent="-171450" algn="l" rtl="0" eaLnBrk="0" fontAlgn="base" latinLnBrk="1" hangingPunct="0">
        <a:spcBef>
          <a:spcPct val="20000"/>
        </a:spcBef>
        <a:spcAft>
          <a:spcPct val="0"/>
        </a:spcAft>
        <a:buClr>
          <a:schemeClr val="accent1"/>
        </a:buClr>
        <a:buSzPct val="50000"/>
        <a:buFont typeface="Wingdings" panose="05000000000000000000" pitchFamily="2" charset="2"/>
        <a:buBlip>
          <a:blip r:embed="rId15"/>
        </a:buBlip>
        <a:defRPr kumimoji="1" sz="1200">
          <a:solidFill>
            <a:schemeClr val="tx1"/>
          </a:solidFill>
          <a:latin typeface="Times New Roman" panose="02020603050405020304" pitchFamily="18" charset="0"/>
          <a:ea typeface="+mn-ea"/>
          <a:cs typeface="Times New Roman" panose="02020603050405020304" pitchFamily="18" charset="0"/>
        </a:defRPr>
      </a:lvl5pPr>
      <a:lvl6pPr marL="1885950" indent="-17145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200">
          <a:solidFill>
            <a:schemeClr val="tx1"/>
          </a:solidFill>
          <a:latin typeface="+mn-lt"/>
          <a:ea typeface="+mn-ea"/>
        </a:defRPr>
      </a:lvl6pPr>
      <a:lvl7pPr marL="2228850" indent="-17145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200">
          <a:solidFill>
            <a:schemeClr val="tx1"/>
          </a:solidFill>
          <a:latin typeface="+mn-lt"/>
          <a:ea typeface="+mn-ea"/>
        </a:defRPr>
      </a:lvl7pPr>
      <a:lvl8pPr marL="2571750" indent="-17145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200">
          <a:solidFill>
            <a:schemeClr val="tx1"/>
          </a:solidFill>
          <a:latin typeface="+mn-lt"/>
          <a:ea typeface="+mn-ea"/>
        </a:defRPr>
      </a:lvl8pPr>
      <a:lvl9pPr marL="2914650" indent="-171450" algn="l" rtl="0" eaLnBrk="1" fontAlgn="base" latinLnBrk="1" hangingPunct="1">
        <a:spcBef>
          <a:spcPct val="20000"/>
        </a:spcBef>
        <a:spcAft>
          <a:spcPct val="0"/>
        </a:spcAft>
        <a:buClr>
          <a:schemeClr val="accent1"/>
        </a:buClr>
        <a:buSzPct val="50000"/>
        <a:buFont typeface="Wingdings" panose="05000000000000000000" pitchFamily="2" charset="2"/>
        <a:buBlip>
          <a:blip r:embed="rId15"/>
        </a:buBlip>
        <a:defRPr kumimoji="1" sz="1200">
          <a:solidFill>
            <a:schemeClr val="tx1"/>
          </a:solidFill>
          <a:latin typeface="+mn-lt"/>
          <a:ea typeface="+mn-ea"/>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cs typeface="+mn-cs"/>
              </a:defRPr>
            </a:lvl1pPr>
          </a:lstStyle>
          <a:p>
            <a:pPr>
              <a:defRPr/>
            </a:pPr>
            <a:fld id="{F4AD822E-49D0-4E02-B5DB-B10B71AC72EE}" type="datetimeFigureOut">
              <a:rPr lang="en-US"/>
              <a:t>10/30/2018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Calibri" panose="020F0502020204030204" pitchFamily="34" charset="0"/>
                <a:cs typeface="Arial" panose="020B0604020202020204" pitchFamily="34" charset="0"/>
              </a:defRPr>
            </a:lvl1pPr>
          </a:lstStyle>
          <a:p>
            <a:pPr>
              <a:defRPr/>
            </a:pPr>
            <a:fld id="{0C929D92-4FC6-442C-A35C-384FCD747E30}"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530" indent="-214630"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dailymail.co.uk/sciencetech/article-4899742/Twitter-suspends-million-accounts-promoting-terrorism-two-year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ctrTitle"/>
          </p:nvPr>
        </p:nvSpPr>
        <p:spPr>
          <a:xfrm>
            <a:off x="0" y="685800"/>
            <a:ext cx="9144000" cy="1466850"/>
          </a:xfrm>
          <a:noFill/>
          <a:extLst>
            <a:ext uri="{909E8E84-426E-40DD-AFC4-6F175D3DCCD1}">
              <a14:hiddenFill xmlns:a14="http://schemas.microsoft.com/office/drawing/2010/main">
                <a:gradFill rotWithShape="0">
                  <a:gsLst>
                    <a:gs pos="0">
                      <a:srgbClr val="D0D0D0"/>
                    </a:gs>
                    <a:gs pos="100000">
                      <a:schemeClr val="bg1">
                        <a:alpha val="0"/>
                      </a:schemeClr>
                    </a:gs>
                  </a:gsLst>
                  <a:lin ang="0" scaled="1"/>
                </a:gradFill>
              </a14:hiddenFill>
            </a:ext>
          </a:extLst>
        </p:spPr>
        <p:txBody>
          <a:bodyPr/>
          <a:lstStyle/>
          <a:p>
            <a:r>
              <a:rPr lang="en-US" sz="3200" dirty="0"/>
              <a:t>Developing a Framework for Analyzing Real-Time Tweets to Detect </a:t>
            </a:r>
            <a:r>
              <a:rPr lang="en-US" sz="3200" dirty="0" smtClean="0"/>
              <a:t>Terrorism</a:t>
            </a:r>
            <a:endParaRPr lang="en-US" sz="3200" dirty="0" smtClean="0">
              <a:ea typeface="휴먼명조"/>
              <a:cs typeface="휴먼명조"/>
            </a:endParaRPr>
          </a:p>
        </p:txBody>
      </p:sp>
      <p:sp>
        <p:nvSpPr>
          <p:cNvPr id="5123" name="TextBox 1"/>
          <p:cNvSpPr txBox="1">
            <a:spLocks noChangeArrowheads="1"/>
          </p:cNvSpPr>
          <p:nvPr/>
        </p:nvSpPr>
        <p:spPr bwMode="auto">
          <a:xfrm>
            <a:off x="1657350" y="3657600"/>
            <a:ext cx="182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endParaRPr lang="en-US"/>
          </a:p>
        </p:txBody>
      </p:sp>
      <p:sp>
        <p:nvSpPr>
          <p:cNvPr id="5124" name="Rectangle 2"/>
          <p:cNvSpPr>
            <a:spLocks noChangeArrowheads="1"/>
          </p:cNvSpPr>
          <p:nvPr/>
        </p:nvSpPr>
        <p:spPr bwMode="auto">
          <a:xfrm>
            <a:off x="247650" y="3728523"/>
            <a:ext cx="2819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000" b="1" dirty="0">
                <a:latin typeface="Times New Roman" panose="02020603050405020304" pitchFamily="18" charset="0"/>
                <a:ea typeface="MS PGothic" panose="020B0600070205080204" pitchFamily="34" charset="-128"/>
                <a:cs typeface="Times New Roman" panose="02020603050405020304" pitchFamily="18" charset="0"/>
              </a:rPr>
              <a:t>Presented by </a:t>
            </a:r>
            <a:r>
              <a:rPr lang="en-US" sz="2000" b="1" dirty="0" smtClean="0">
                <a:latin typeface="Times New Roman" panose="02020603050405020304" pitchFamily="18" charset="0"/>
                <a:ea typeface="MS PGothic" panose="020B0600070205080204" pitchFamily="34" charset="-128"/>
                <a:cs typeface="Times New Roman" panose="02020603050405020304" pitchFamily="18" charset="0"/>
              </a:rPr>
              <a:t>:</a:t>
            </a:r>
          </a:p>
          <a:p>
            <a:pPr>
              <a:spcBef>
                <a:spcPct val="50000"/>
              </a:spcBef>
            </a:pPr>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Mohammad </a:t>
            </a:r>
            <a:r>
              <a:rPr lang="en-US" sz="2000" dirty="0" err="1" smtClean="0">
                <a:latin typeface="Times New Roman" panose="02020603050405020304" pitchFamily="18" charset="0"/>
                <a:ea typeface="MS PGothic" panose="020B0600070205080204" pitchFamily="34" charset="-128"/>
                <a:cs typeface="Times New Roman" panose="02020603050405020304" pitchFamily="18" charset="0"/>
              </a:rPr>
              <a:t>Fahim</a:t>
            </a:r>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smtClean="0">
                <a:latin typeface="Times New Roman" panose="02020603050405020304" pitchFamily="18" charset="0"/>
                <a:ea typeface="MS PGothic" panose="020B0600070205080204" pitchFamily="34" charset="-128"/>
                <a:cs typeface="Times New Roman" panose="02020603050405020304" pitchFamily="18" charset="0"/>
              </a:rPr>
              <a:t>Abrar</a:t>
            </a:r>
            <a:endParaRPr lang="en-US" sz="20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50000"/>
              </a:spcBef>
            </a:pPr>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1304079</a:t>
            </a:r>
            <a:endParaRPr lang="en-US" sz="2000" dirty="0">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5125" name="Rectangle 5"/>
          <p:cNvSpPr>
            <a:spLocks noChangeArrowheads="1"/>
          </p:cNvSpPr>
          <p:nvPr/>
        </p:nvSpPr>
        <p:spPr bwMode="auto">
          <a:xfrm>
            <a:off x="5715000" y="3486150"/>
            <a:ext cx="3733800" cy="211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000" b="1" dirty="0">
                <a:latin typeface="Times New Roman" panose="02020603050405020304" pitchFamily="18" charset="0"/>
                <a:ea typeface="MS PGothic" panose="020B0600070205080204" pitchFamily="34" charset="-128"/>
                <a:cs typeface="Times New Roman" panose="02020603050405020304" pitchFamily="18" charset="0"/>
              </a:rPr>
              <a:t>Supervised by:</a:t>
            </a:r>
          </a:p>
          <a:p>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Dr</a:t>
            </a:r>
            <a:r>
              <a:rPr lang="en-US" sz="2000" dirty="0">
                <a:latin typeface="Times New Roman" panose="02020603050405020304" pitchFamily="18" charset="0"/>
                <a:ea typeface="MS PGothic" panose="020B0600070205080204" pitchFamily="34" charset="-128"/>
                <a:cs typeface="Times New Roman" panose="02020603050405020304" pitchFamily="18" charset="0"/>
              </a:rPr>
              <a:t>. Mohammad </a:t>
            </a:r>
            <a:r>
              <a:rPr lang="en-US" sz="2000" dirty="0" err="1">
                <a:latin typeface="Times New Roman" panose="02020603050405020304" pitchFamily="18" charset="0"/>
                <a:ea typeface="MS PGothic" panose="020B0600070205080204" pitchFamily="34" charset="-128"/>
                <a:cs typeface="Times New Roman" panose="02020603050405020304" pitchFamily="18" charset="0"/>
              </a:rPr>
              <a:t>Shamsul</a:t>
            </a:r>
            <a:r>
              <a:rPr lang="en-US" sz="2000" dirty="0">
                <a:latin typeface="Times New Roman" panose="02020603050405020304" pitchFamily="18" charset="0"/>
                <a:ea typeface="MS PGothic" panose="020B0600070205080204" pitchFamily="34" charset="-128"/>
                <a:cs typeface="Times New Roman" panose="02020603050405020304" pitchFamily="18" charset="0"/>
              </a:rPr>
              <a:t> </a:t>
            </a:r>
            <a:r>
              <a:rPr lang="en-US" sz="2000" dirty="0" err="1">
                <a:latin typeface="Times New Roman" panose="02020603050405020304" pitchFamily="18" charset="0"/>
                <a:ea typeface="MS PGothic" panose="020B0600070205080204" pitchFamily="34" charset="-128"/>
                <a:cs typeface="Times New Roman" panose="02020603050405020304" pitchFamily="18" charset="0"/>
              </a:rPr>
              <a:t>Arefin</a:t>
            </a:r>
            <a:endParaRPr lang="en-US" sz="2000" dirty="0">
              <a:latin typeface="Times New Roman" panose="02020603050405020304" pitchFamily="18" charset="0"/>
              <a:ea typeface="MS PGothic" panose="020B0600070205080204" pitchFamily="34" charset="-128"/>
              <a:cs typeface="Times New Roman" panose="02020603050405020304" pitchFamily="18" charset="0"/>
            </a:endParaRPr>
          </a:p>
          <a:p>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Professor &amp;</a:t>
            </a:r>
          </a:p>
          <a:p>
            <a:r>
              <a:rPr lang="en-US" sz="2000" dirty="0" smtClean="0">
                <a:latin typeface="Times New Roman" panose="02020603050405020304" pitchFamily="18" charset="0"/>
                <a:ea typeface="MS PGothic" panose="020B0600070205080204" pitchFamily="34" charset="-128"/>
                <a:cs typeface="Times New Roman" panose="02020603050405020304" pitchFamily="18" charset="0"/>
              </a:rPr>
              <a:t>Head of the Department,</a:t>
            </a:r>
            <a:r>
              <a:rPr lang="en-US" sz="2000" dirty="0">
                <a:latin typeface="Times New Roman" panose="02020603050405020304" pitchFamily="18" charset="0"/>
                <a:ea typeface="MS PGothic" panose="020B0600070205080204" pitchFamily="34" charset="-128"/>
                <a:cs typeface="Times New Roman" panose="02020603050405020304" pitchFamily="18" charset="0"/>
              </a:rPr>
              <a:t/>
            </a:r>
            <a:br>
              <a:rPr lang="en-US" sz="2000" dirty="0">
                <a:latin typeface="Times New Roman" panose="02020603050405020304" pitchFamily="18" charset="0"/>
                <a:ea typeface="MS PGothic" panose="020B0600070205080204" pitchFamily="34" charset="-128"/>
                <a:cs typeface="Times New Roman" panose="02020603050405020304" pitchFamily="18" charset="0"/>
              </a:rPr>
            </a:br>
            <a:r>
              <a:rPr lang="en-US" sz="2000" dirty="0">
                <a:latin typeface="Times New Roman" panose="02020603050405020304" pitchFamily="18" charset="0"/>
                <a:ea typeface="MS PGothic" panose="020B0600070205080204" pitchFamily="34" charset="-128"/>
                <a:cs typeface="Times New Roman" panose="02020603050405020304" pitchFamily="18" charset="0"/>
              </a:rPr>
              <a:t>Department of CSE,CUET</a:t>
            </a:r>
            <a:endParaRPr lang="en-US" sz="2000" b="1" dirty="0">
              <a:latin typeface="Times New Roman" panose="02020603050405020304" pitchFamily="18" charset="0"/>
              <a:ea typeface="MS PGothic" panose="020B0600070205080204" pitchFamily="34" charset="-128"/>
              <a:cs typeface="Times New Roman" panose="02020603050405020304" pitchFamily="18" charset="0"/>
            </a:endParaRPr>
          </a:p>
          <a:p>
            <a:pPr algn="ctr" eaLnBrk="1" hangingPunct="1">
              <a:spcBef>
                <a:spcPct val="50000"/>
              </a:spcBef>
            </a:pPr>
            <a:endParaRPr lang="en-US" sz="2100" b="1" dirty="0">
              <a:latin typeface="Arial Narrow" panose="020B0606020202030204" pitchFamily="34" charset="0"/>
              <a:ea typeface="MS PGothic" panose="020B0600070205080204" pitchFamily="34" charset="-128"/>
              <a:cs typeface="Times New Roman" panose="02020603050405020304" pitchFamily="18" charset="0"/>
            </a:endParaRPr>
          </a:p>
        </p:txBody>
      </p:sp>
    </p:spTree>
  </p:cSld>
  <p:clrMapOvr>
    <a:masterClrMapping/>
  </p:clrMapOvr>
  <p:transition>
    <p:pull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Framework Architecture</a:t>
            </a:r>
          </a:p>
        </p:txBody>
      </p:sp>
      <p:sp>
        <p:nvSpPr>
          <p:cNvPr id="7" name="TextBox 6"/>
          <p:cNvSpPr txBox="1"/>
          <p:nvPr/>
        </p:nvSpPr>
        <p:spPr>
          <a:xfrm>
            <a:off x="2031881" y="5772277"/>
            <a:ext cx="5080237" cy="523220"/>
          </a:xfrm>
          <a:prstGeom prst="rect">
            <a:avLst/>
          </a:prstGeom>
          <a:noFill/>
        </p:spPr>
        <p:txBody>
          <a:bodyPr wrap="none" rtlCol="0">
            <a:spAutoFit/>
          </a:bodyPr>
          <a:lstStyle/>
          <a:p>
            <a:r>
              <a:rPr lang="en-US" sz="2800" i="1" dirty="0" smtClean="0">
                <a:latin typeface="Times New Roman" panose="02020603050405020304" pitchFamily="18" charset="0"/>
                <a:cs typeface="Times New Roman" panose="02020603050405020304" pitchFamily="18" charset="0"/>
              </a:rPr>
              <a:t>Figure 3: Tweets Analysis Module</a:t>
            </a:r>
            <a:endParaRPr lang="en-US" sz="2800" i="1"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99" y="955455"/>
            <a:ext cx="6781800" cy="4826982"/>
          </a:xfrm>
          <a:prstGeom prst="rect">
            <a:avLst/>
          </a:prstGeom>
        </p:spPr>
      </p:pic>
    </p:spTree>
    <p:extLst>
      <p:ext uri="{BB962C8B-B14F-4D97-AF65-F5344CB8AC3E}">
        <p14:creationId xmlns:p14="http://schemas.microsoft.com/office/powerpoint/2010/main" val="313626268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Framework Architecture</a:t>
            </a:r>
          </a:p>
        </p:txBody>
      </p:sp>
      <p:sp>
        <p:nvSpPr>
          <p:cNvPr id="7" name="TextBox 6"/>
          <p:cNvSpPr txBox="1"/>
          <p:nvPr/>
        </p:nvSpPr>
        <p:spPr>
          <a:xfrm>
            <a:off x="2680296" y="5791200"/>
            <a:ext cx="3810146" cy="523220"/>
          </a:xfrm>
          <a:prstGeom prst="rect">
            <a:avLst/>
          </a:prstGeom>
          <a:noFill/>
        </p:spPr>
        <p:txBody>
          <a:bodyPr wrap="none" rtlCol="0">
            <a:spAutoFit/>
          </a:bodyPr>
          <a:lstStyle/>
          <a:p>
            <a:r>
              <a:rPr lang="en-US" sz="2800" i="1" dirty="0" smtClean="0">
                <a:latin typeface="Times New Roman" panose="02020603050405020304" pitchFamily="18" charset="0"/>
                <a:cs typeface="Times New Roman" panose="02020603050405020304" pitchFamily="18" charset="0"/>
              </a:rPr>
              <a:t>Figure 4: Output Module</a:t>
            </a:r>
            <a:endParaRPr lang="en-US" sz="2800" i="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4463" y="928688"/>
            <a:ext cx="8642350" cy="4645679"/>
          </a:xfrm>
        </p:spPr>
        <p:txBody>
          <a:bodyPr/>
          <a:lstStyle/>
          <a:p>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063" y="1251416"/>
            <a:ext cx="7261874" cy="4431367"/>
          </a:xfrm>
          <a:prstGeom prst="rect">
            <a:avLst/>
          </a:prstGeom>
        </p:spPr>
      </p:pic>
    </p:spTree>
    <p:extLst>
      <p:ext uri="{BB962C8B-B14F-4D97-AF65-F5344CB8AC3E}">
        <p14:creationId xmlns:p14="http://schemas.microsoft.com/office/powerpoint/2010/main" val="181682126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Framework Architecture</a:t>
            </a:r>
          </a:p>
        </p:txBody>
      </p:sp>
      <p:sp>
        <p:nvSpPr>
          <p:cNvPr id="5" name="TextBox 4"/>
          <p:cNvSpPr txBox="1"/>
          <p:nvPr/>
        </p:nvSpPr>
        <p:spPr>
          <a:xfrm>
            <a:off x="2547995" y="5852846"/>
            <a:ext cx="4050019" cy="523220"/>
          </a:xfrm>
          <a:prstGeom prst="rect">
            <a:avLst/>
          </a:prstGeom>
          <a:noFill/>
        </p:spPr>
        <p:txBody>
          <a:bodyPr wrap="none" rtlCol="0">
            <a:spAutoFit/>
          </a:bodyPr>
          <a:lstStyle/>
          <a:p>
            <a:r>
              <a:rPr lang="en-US" sz="2800" i="1" dirty="0" smtClean="0">
                <a:latin typeface="Times New Roman" panose="02020603050405020304" pitchFamily="18" charset="0"/>
                <a:cs typeface="Times New Roman" panose="02020603050405020304" pitchFamily="18" charset="0"/>
              </a:rPr>
              <a:t>Figure 5: Training Module</a:t>
            </a:r>
            <a:endParaRPr lang="en-US" sz="2800" i="1" dirty="0">
              <a:latin typeface="Times New Roman" panose="02020603050405020304" pitchFamily="18" charset="0"/>
              <a:cs typeface="Times New Roman" panose="02020603050405020304" pitchFamily="18" charset="0"/>
            </a:endParaRP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986" y="1198696"/>
            <a:ext cx="4052028" cy="4276484"/>
          </a:xfrm>
        </p:spPr>
      </p:pic>
    </p:spTree>
    <p:extLst>
      <p:ext uri="{BB962C8B-B14F-4D97-AF65-F5344CB8AC3E}">
        <p14:creationId xmlns:p14="http://schemas.microsoft.com/office/powerpoint/2010/main" val="352483796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Flow Graph of the Framework</a:t>
            </a:r>
            <a:endParaRPr lang="en-US" sz="3200" b="1" dirty="0"/>
          </a:p>
        </p:txBody>
      </p:sp>
      <p:sp>
        <p:nvSpPr>
          <p:cNvPr id="5" name="TextBox 4"/>
          <p:cNvSpPr txBox="1"/>
          <p:nvPr/>
        </p:nvSpPr>
        <p:spPr>
          <a:xfrm>
            <a:off x="2810428" y="5837263"/>
            <a:ext cx="4090094" cy="523220"/>
          </a:xfrm>
          <a:prstGeom prst="rect">
            <a:avLst/>
          </a:prstGeom>
          <a:noFill/>
        </p:spPr>
        <p:txBody>
          <a:bodyPr wrap="none" rtlCol="0">
            <a:spAutoFit/>
          </a:bodyPr>
          <a:lstStyle/>
          <a:p>
            <a:r>
              <a:rPr lang="en-US" sz="2800" i="1" dirty="0" smtClean="0">
                <a:latin typeface="Times New Roman" panose="02020603050405020304" pitchFamily="18" charset="0"/>
                <a:cs typeface="Times New Roman" panose="02020603050405020304" pitchFamily="18" charset="0"/>
              </a:rPr>
              <a:t>Figure 7: Re-Train Module</a:t>
            </a:r>
            <a:endParaRPr lang="en-US" sz="2800" i="1"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7497" y="928688"/>
            <a:ext cx="8135955" cy="5472112"/>
          </a:xfrm>
        </p:spPr>
      </p:pic>
    </p:spTree>
    <p:extLst>
      <p:ext uri="{BB962C8B-B14F-4D97-AF65-F5344CB8AC3E}">
        <p14:creationId xmlns:p14="http://schemas.microsoft.com/office/powerpoint/2010/main" val="104641686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a:t>
            </a:r>
            <a:endParaRPr lang="en-US" sz="3200" b="1" dirty="0"/>
          </a:p>
        </p:txBody>
      </p:sp>
      <p:sp>
        <p:nvSpPr>
          <p:cNvPr id="4" name="Rectangle 3"/>
          <p:cNvSpPr/>
          <p:nvPr/>
        </p:nvSpPr>
        <p:spPr bwMode="auto">
          <a:xfrm>
            <a:off x="304800" y="3093244"/>
            <a:ext cx="1524000" cy="9144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5" name="Rectangle 4"/>
          <p:cNvSpPr/>
          <p:nvPr/>
        </p:nvSpPr>
        <p:spPr bwMode="auto">
          <a:xfrm>
            <a:off x="1828800" y="2667000"/>
            <a:ext cx="990600" cy="7620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6" name="Rounded Rectangle 5"/>
          <p:cNvSpPr/>
          <p:nvPr/>
        </p:nvSpPr>
        <p:spPr bwMode="auto">
          <a:xfrm>
            <a:off x="1524000" y="2895600"/>
            <a:ext cx="2057400" cy="1112044"/>
          </a:xfrm>
          <a:prstGeom prst="round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 y="1600200"/>
            <a:ext cx="9108440" cy="3366458"/>
          </a:xfrm>
          <a:prstGeom prst="rect">
            <a:avLst/>
          </a:prstGeom>
        </p:spPr>
      </p:pic>
      <p:sp>
        <p:nvSpPr>
          <p:cNvPr id="9" name="Content Placeholder 2"/>
          <p:cNvSpPr>
            <a:spLocks noGrp="1"/>
          </p:cNvSpPr>
          <p:nvPr>
            <p:ph idx="1"/>
          </p:nvPr>
        </p:nvSpPr>
        <p:spPr>
          <a:xfrm>
            <a:off x="2438400" y="5730245"/>
            <a:ext cx="8999537" cy="5243512"/>
          </a:xfrm>
        </p:spPr>
        <p:txBody>
          <a:bodyPr/>
          <a:lstStyle/>
          <a:p>
            <a:pPr marL="0" lvl="0" indent="0">
              <a:buNone/>
            </a:pPr>
            <a:r>
              <a:rPr lang="en-US" sz="2800" i="1" dirty="0" smtClean="0"/>
              <a:t>Figure 7: Training workflow</a:t>
            </a:r>
            <a:endParaRPr lang="en-US" sz="2800" i="1" dirty="0"/>
          </a:p>
        </p:txBody>
      </p:sp>
    </p:spTree>
    <p:extLst>
      <p:ext uri="{BB962C8B-B14F-4D97-AF65-F5344CB8AC3E}">
        <p14:creationId xmlns:p14="http://schemas.microsoft.com/office/powerpoint/2010/main" val="212182554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 Train Data</a:t>
            </a:r>
            <a:endParaRPr lang="en-US" sz="3200" b="1" dirty="0"/>
          </a:p>
        </p:txBody>
      </p:sp>
      <p:sp>
        <p:nvSpPr>
          <p:cNvPr id="4" name="Rectangle 3"/>
          <p:cNvSpPr/>
          <p:nvPr/>
        </p:nvSpPr>
        <p:spPr bwMode="auto">
          <a:xfrm>
            <a:off x="304800" y="3093244"/>
            <a:ext cx="1524000" cy="9144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5" name="Rectangle 4"/>
          <p:cNvSpPr/>
          <p:nvPr/>
        </p:nvSpPr>
        <p:spPr bwMode="auto">
          <a:xfrm>
            <a:off x="1828800" y="2667000"/>
            <a:ext cx="990600" cy="7620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6" name="Rounded Rectangle 5"/>
          <p:cNvSpPr/>
          <p:nvPr/>
        </p:nvSpPr>
        <p:spPr bwMode="auto">
          <a:xfrm>
            <a:off x="1524000" y="2895600"/>
            <a:ext cx="2057400" cy="1112044"/>
          </a:xfrm>
          <a:prstGeom prst="round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49519125"/>
              </p:ext>
            </p:extLst>
          </p:nvPr>
        </p:nvGraphicFramePr>
        <p:xfrm>
          <a:off x="0" y="2362200"/>
          <a:ext cx="9144000" cy="3581400"/>
        </p:xfrm>
        <a:graphic>
          <a:graphicData uri="http://schemas.openxmlformats.org/drawingml/2006/table">
            <a:tbl>
              <a:tblPr firstRow="1" firstCol="1" bandRow="1">
                <a:tableStyleId>{5C22544A-7EE6-4342-B048-85BDC9FD1C3A}</a:tableStyleId>
              </a:tblPr>
              <a:tblGrid>
                <a:gridCol w="6324600"/>
                <a:gridCol w="2819400"/>
              </a:tblGrid>
              <a:tr h="716280">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Collection Type</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No of tweets</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716280">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Randomly from Real-Time Tweet Stream</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21248</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716280">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Using Terrorism Related Hashtags</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15770</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716280">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Crawling Terrorist Profiles</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18105</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716280">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Total =</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55123</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bl>
          </a:graphicData>
        </a:graphic>
      </p:graphicFrame>
      <p:sp>
        <p:nvSpPr>
          <p:cNvPr id="10" name="Rectangle 1"/>
          <p:cNvSpPr>
            <a:spLocks noChangeArrowheads="1"/>
          </p:cNvSpPr>
          <p:nvPr/>
        </p:nvSpPr>
        <p:spPr bwMode="auto">
          <a:xfrm>
            <a:off x="1331177" y="1501036"/>
            <a:ext cx="6481646"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able 1: Summary of tweet</a:t>
            </a:r>
            <a:r>
              <a:rPr kumimoji="0" lang="en-US" sz="2800" b="0" i="1" u="none" strike="noStrike" cap="none" normalizeH="0" dirty="0" smtClean="0" bmk="">
                <a:ln>
                  <a:noFill/>
                </a:ln>
                <a:solidFill>
                  <a:schemeClr val="tx1"/>
                </a:solidFill>
                <a:effectLst/>
                <a:latin typeface="Times New Roman" panose="02020603050405020304" pitchFamily="18" charset="0"/>
                <a:ea typeface="MS Gothic" panose="020B0609070205080204" pitchFamily="49" charset="-128"/>
                <a:cs typeface="Vrinda"/>
              </a:rPr>
              <a:t>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collection method</a:t>
            </a:r>
            <a:endPar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5017665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 Train Data</a:t>
            </a:r>
            <a:endParaRPr lang="en-US" sz="3200" b="1" dirty="0"/>
          </a:p>
        </p:txBody>
      </p:sp>
      <p:sp>
        <p:nvSpPr>
          <p:cNvPr id="4" name="Rectangle 3"/>
          <p:cNvSpPr/>
          <p:nvPr/>
        </p:nvSpPr>
        <p:spPr bwMode="auto">
          <a:xfrm>
            <a:off x="304800" y="3093244"/>
            <a:ext cx="1524000" cy="9144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5" name="Rectangle 4"/>
          <p:cNvSpPr/>
          <p:nvPr/>
        </p:nvSpPr>
        <p:spPr bwMode="auto">
          <a:xfrm>
            <a:off x="1828800" y="2667000"/>
            <a:ext cx="990600" cy="762000"/>
          </a:xfrm>
          <a:prstGeom prst="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6" name="Rounded Rectangle 5"/>
          <p:cNvSpPr/>
          <p:nvPr/>
        </p:nvSpPr>
        <p:spPr bwMode="auto">
          <a:xfrm>
            <a:off x="1524000" y="2895600"/>
            <a:ext cx="2057400" cy="1112044"/>
          </a:xfrm>
          <a:prstGeom prst="roundRect">
            <a:avLst/>
          </a:prstGeom>
          <a:noFill/>
          <a:ln w="9525" cap="flat" cmpd="sng" algn="ctr">
            <a:no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endParaRPr>
          </a:p>
        </p:txBody>
      </p:sp>
      <p:sp>
        <p:nvSpPr>
          <p:cNvPr id="10" name="Rectangle 1"/>
          <p:cNvSpPr>
            <a:spLocks noChangeArrowheads="1"/>
          </p:cNvSpPr>
          <p:nvPr/>
        </p:nvSpPr>
        <p:spPr bwMode="auto">
          <a:xfrm>
            <a:off x="2324100" y="1501036"/>
            <a:ext cx="4754635"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able 2 : Summary of Train</a:t>
            </a:r>
            <a:r>
              <a:rPr kumimoji="0" lang="en-US" sz="2800" b="0" i="1" u="none" strike="noStrike" cap="none" normalizeH="0" dirty="0" smtClean="0" bmk="">
                <a:ln>
                  <a:noFill/>
                </a:ln>
                <a:solidFill>
                  <a:schemeClr val="tx1"/>
                </a:solidFill>
                <a:effectLst/>
                <a:latin typeface="Times New Roman" panose="02020603050405020304" pitchFamily="18" charset="0"/>
                <a:ea typeface="MS Gothic" panose="020B0609070205080204" pitchFamily="49" charset="-128"/>
                <a:cs typeface="Vrinda"/>
              </a:rPr>
              <a:t> Data</a:t>
            </a:r>
            <a:endPar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1" u="none" strike="noStrike" cap="none" normalizeH="0" baseline="0" dirty="0" smtClean="0">
              <a:ln>
                <a:noFill/>
              </a:ln>
              <a:solidFill>
                <a:schemeClr val="tx1"/>
              </a:solidFill>
              <a:effectLst/>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79977641"/>
              </p:ext>
            </p:extLst>
          </p:nvPr>
        </p:nvGraphicFramePr>
        <p:xfrm>
          <a:off x="0" y="2133599"/>
          <a:ext cx="9143999" cy="3933638"/>
        </p:xfrm>
        <a:graphic>
          <a:graphicData uri="http://schemas.openxmlformats.org/drawingml/2006/table">
            <a:tbl>
              <a:tblPr firstRow="1" firstCol="1" bandRow="1">
                <a:tableStyleId>{5C22544A-7EE6-4342-B048-85BDC9FD1C3A}</a:tableStyleId>
              </a:tblPr>
              <a:tblGrid>
                <a:gridCol w="3810000"/>
                <a:gridCol w="2259268"/>
                <a:gridCol w="3074731"/>
              </a:tblGrid>
              <a:tr h="1176727">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Type of Tweets</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Numerical </a:t>
                      </a:r>
                      <a:r>
                        <a:rPr lang="en-US" sz="2400" dirty="0" smtClean="0">
                          <a:solidFill>
                            <a:schemeClr val="tx1"/>
                          </a:solidFill>
                          <a:effectLst/>
                          <a:latin typeface="Times New Roman" panose="02020603050405020304" pitchFamily="18" charset="0"/>
                          <a:cs typeface="Times New Roman" panose="02020603050405020304" pitchFamily="18" charset="0"/>
                        </a:rPr>
                        <a:t>Value</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No of tweets</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804474">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Terrorism Supporting</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0</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13369</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625849">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Terrorism Non-Supporting </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1</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16506</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663294">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Random </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2</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38617</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663294">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 </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Total =</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55123</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79025327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 Pre-Processing Tweets</a:t>
            </a:r>
            <a:endParaRPr lang="en-US" sz="3200" b="1" dirty="0"/>
          </a:p>
        </p:txBody>
      </p:sp>
      <p:sp>
        <p:nvSpPr>
          <p:cNvPr id="3" name="Content Placeholder 2"/>
          <p:cNvSpPr>
            <a:spLocks noGrp="1"/>
          </p:cNvSpPr>
          <p:nvPr>
            <p:ph idx="1"/>
          </p:nvPr>
        </p:nvSpPr>
        <p:spPr>
          <a:xfrm>
            <a:off x="144463" y="928688"/>
            <a:ext cx="8642350" cy="5243512"/>
          </a:xfrm>
        </p:spPr>
        <p:txBody>
          <a:bodyPr/>
          <a:lstStyle/>
          <a:p>
            <a:pPr lvl="0"/>
            <a:r>
              <a:rPr lang="en-US" sz="2800" dirty="0" smtClean="0"/>
              <a:t>URL removed</a:t>
            </a:r>
          </a:p>
          <a:p>
            <a:pPr lvl="0"/>
            <a:r>
              <a:rPr lang="en-US" sz="2800" dirty="0" smtClean="0"/>
              <a:t>User mention removed</a:t>
            </a:r>
            <a:endParaRPr lang="en-US" sz="2800" dirty="0"/>
          </a:p>
          <a:p>
            <a:pPr lvl="0"/>
            <a:r>
              <a:rPr lang="en-US" sz="2800" dirty="0" smtClean="0"/>
              <a:t>Hash (#) removed from hashtag</a:t>
            </a:r>
          </a:p>
          <a:p>
            <a:pPr lvl="0"/>
            <a:r>
              <a:rPr lang="en-US" sz="2800" dirty="0" smtClean="0"/>
              <a:t>Stop words removed</a:t>
            </a:r>
          </a:p>
          <a:p>
            <a:pPr lvl="0"/>
            <a:r>
              <a:rPr lang="en-US" sz="2800" dirty="0" smtClean="0"/>
              <a:t>Contracted </a:t>
            </a:r>
            <a:r>
              <a:rPr lang="en-US" sz="2800" dirty="0"/>
              <a:t>w</a:t>
            </a:r>
            <a:r>
              <a:rPr lang="en-US" sz="2800" dirty="0" smtClean="0"/>
              <a:t>ord converted to their long form</a:t>
            </a:r>
          </a:p>
          <a:p>
            <a:pPr lvl="0"/>
            <a:r>
              <a:rPr lang="en-US" sz="2800" dirty="0" smtClean="0"/>
              <a:t>Tokenization</a:t>
            </a:r>
            <a:endParaRPr lang="en-US" sz="2800" dirty="0"/>
          </a:p>
        </p:txBody>
      </p:sp>
    </p:spTree>
    <p:extLst>
      <p:ext uri="{BB962C8B-B14F-4D97-AF65-F5344CB8AC3E}">
        <p14:creationId xmlns:p14="http://schemas.microsoft.com/office/powerpoint/2010/main" val="38814795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 Features</a:t>
            </a:r>
            <a:endParaRPr lang="en-US" sz="3200" b="1" dirty="0"/>
          </a:p>
        </p:txBody>
      </p:sp>
      <p:sp>
        <p:nvSpPr>
          <p:cNvPr id="3" name="Content Placeholder 2"/>
          <p:cNvSpPr>
            <a:spLocks noGrp="1"/>
          </p:cNvSpPr>
          <p:nvPr>
            <p:ph idx="1"/>
          </p:nvPr>
        </p:nvSpPr>
        <p:spPr>
          <a:xfrm>
            <a:off x="144462" y="928688"/>
            <a:ext cx="8999537" cy="5243512"/>
          </a:xfrm>
        </p:spPr>
        <p:txBody>
          <a:bodyPr/>
          <a:lstStyle/>
          <a:p>
            <a:pPr lvl="0"/>
            <a:r>
              <a:rPr lang="en-US" sz="2800" dirty="0" smtClean="0"/>
              <a:t>We have used </a:t>
            </a:r>
            <a:r>
              <a:rPr lang="en-US" sz="2800" dirty="0" err="1"/>
              <a:t>s</a:t>
            </a:r>
            <a:r>
              <a:rPr lang="en-US" sz="2800" dirty="0" err="1" smtClean="0"/>
              <a:t>tyleometric</a:t>
            </a:r>
            <a:r>
              <a:rPr lang="en-US" sz="2800" dirty="0" smtClean="0"/>
              <a:t> features [4] in our experiment.</a:t>
            </a:r>
          </a:p>
          <a:p>
            <a:r>
              <a:rPr lang="en-US" sz="2800" dirty="0" smtClean="0"/>
              <a:t>The features are:</a:t>
            </a:r>
          </a:p>
          <a:p>
            <a:pPr lvl="1"/>
            <a:r>
              <a:rPr lang="en-US" sz="2500" dirty="0"/>
              <a:t>F</a:t>
            </a:r>
            <a:r>
              <a:rPr lang="en-US" sz="2500" dirty="0" smtClean="0"/>
              <a:t>requency </a:t>
            </a:r>
            <a:r>
              <a:rPr lang="en-US" sz="2500" dirty="0"/>
              <a:t>of </a:t>
            </a:r>
            <a:r>
              <a:rPr lang="en-US" sz="2500" dirty="0" smtClean="0"/>
              <a:t>bi-gram </a:t>
            </a:r>
          </a:p>
          <a:p>
            <a:pPr lvl="1"/>
            <a:r>
              <a:rPr lang="en-US" sz="2500" dirty="0" smtClean="0"/>
              <a:t>Term Frequency Inverse Document Frequency of bi-gram</a:t>
            </a:r>
          </a:p>
          <a:p>
            <a:pPr lvl="1"/>
            <a:r>
              <a:rPr lang="en-US" sz="2500" dirty="0"/>
              <a:t>P</a:t>
            </a:r>
            <a:r>
              <a:rPr lang="en-US" sz="2500" dirty="0" smtClean="0"/>
              <a:t>resence </a:t>
            </a:r>
            <a:r>
              <a:rPr lang="en-US" sz="2500" dirty="0"/>
              <a:t>of </a:t>
            </a:r>
            <a:r>
              <a:rPr lang="en-US" sz="2500" dirty="0" smtClean="0"/>
              <a:t>words</a:t>
            </a:r>
          </a:p>
          <a:p>
            <a:pPr lvl="1"/>
            <a:r>
              <a:rPr lang="en-US" sz="2500" dirty="0"/>
              <a:t>C</a:t>
            </a:r>
            <a:r>
              <a:rPr lang="en-US" sz="2500" dirty="0" smtClean="0"/>
              <a:t>ounts </a:t>
            </a:r>
            <a:r>
              <a:rPr lang="en-US" sz="2500" dirty="0"/>
              <a:t>of </a:t>
            </a:r>
            <a:r>
              <a:rPr lang="en-US" sz="2500" dirty="0" smtClean="0"/>
              <a:t>words </a:t>
            </a:r>
          </a:p>
          <a:p>
            <a:pPr lvl="1"/>
            <a:r>
              <a:rPr lang="en-US" sz="2500" dirty="0"/>
              <a:t>U</a:t>
            </a:r>
            <a:r>
              <a:rPr lang="en-US" sz="2500" dirty="0" smtClean="0"/>
              <a:t>se </a:t>
            </a:r>
            <a:r>
              <a:rPr lang="en-US" sz="2500" dirty="0"/>
              <a:t>of </a:t>
            </a:r>
            <a:r>
              <a:rPr lang="en-US" sz="2500" dirty="0" smtClean="0"/>
              <a:t>punctuations</a:t>
            </a:r>
            <a:endParaRPr lang="en-US" sz="2500" dirty="0"/>
          </a:p>
        </p:txBody>
      </p:sp>
    </p:spTree>
    <p:extLst>
      <p:ext uri="{BB962C8B-B14F-4D97-AF65-F5344CB8AC3E}">
        <p14:creationId xmlns:p14="http://schemas.microsoft.com/office/powerpoint/2010/main" val="245620774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a:t>
            </a:r>
            <a:r>
              <a:rPr lang="en-US" sz="3200" b="1" dirty="0"/>
              <a:t>: Logistic </a:t>
            </a:r>
            <a:r>
              <a:rPr lang="en-US" sz="3200" b="1" dirty="0" smtClean="0"/>
              <a:t>Regression </a:t>
            </a:r>
            <a:r>
              <a:rPr lang="en-US" sz="3200" b="1" dirty="0" err="1" smtClean="0"/>
              <a:t>Algo</a:t>
            </a:r>
            <a:endParaRPr lang="en-US" sz="320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836613"/>
            <a:ext cx="3481080" cy="5534025"/>
          </a:xfrm>
          <a:prstGeom prst="rect">
            <a:avLst/>
          </a:prstGeom>
        </p:spPr>
      </p:pic>
      <p:sp>
        <p:nvSpPr>
          <p:cNvPr id="10" name="Content Placeholder 9"/>
          <p:cNvSpPr>
            <a:spLocks noGrp="1"/>
          </p:cNvSpPr>
          <p:nvPr>
            <p:ph idx="1"/>
          </p:nvPr>
        </p:nvSpPr>
        <p:spPr/>
        <p:txBody>
          <a:bodyPr/>
          <a:lstStyle/>
          <a:p>
            <a:endParaRPr lang="en-US"/>
          </a:p>
        </p:txBody>
      </p:sp>
    </p:spTree>
    <p:extLst>
      <p:ext uri="{BB962C8B-B14F-4D97-AF65-F5344CB8AC3E}">
        <p14:creationId xmlns:p14="http://schemas.microsoft.com/office/powerpoint/2010/main" val="318959476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Contents</a:t>
            </a:r>
            <a:endParaRPr lang="en-US" b="1" dirty="0"/>
          </a:p>
        </p:txBody>
      </p:sp>
      <p:sp>
        <p:nvSpPr>
          <p:cNvPr id="3" name="Content Placeholder 2"/>
          <p:cNvSpPr>
            <a:spLocks noGrp="1"/>
          </p:cNvSpPr>
          <p:nvPr>
            <p:ph idx="1"/>
          </p:nvPr>
        </p:nvSpPr>
        <p:spPr/>
        <p:txBody>
          <a:bodyPr/>
          <a:lstStyle/>
          <a:p>
            <a:r>
              <a:rPr lang="en-US" sz="2800" dirty="0" smtClean="0"/>
              <a:t>Introduction</a:t>
            </a:r>
          </a:p>
          <a:p>
            <a:r>
              <a:rPr lang="en-US" sz="2800" dirty="0" smtClean="0"/>
              <a:t>Related Works</a:t>
            </a:r>
          </a:p>
          <a:p>
            <a:r>
              <a:rPr lang="en-US" sz="2800" dirty="0" smtClean="0"/>
              <a:t>Objectives</a:t>
            </a:r>
          </a:p>
          <a:p>
            <a:r>
              <a:rPr lang="en-US" sz="2800" dirty="0" smtClean="0"/>
              <a:t>Challenges</a:t>
            </a:r>
          </a:p>
          <a:p>
            <a:r>
              <a:rPr lang="en-US" sz="2800" dirty="0" smtClean="0"/>
              <a:t>Framework Architecture</a:t>
            </a:r>
          </a:p>
          <a:p>
            <a:r>
              <a:rPr lang="en-US" sz="2800" dirty="0" smtClean="0"/>
              <a:t>Flow Graph of the framework</a:t>
            </a:r>
          </a:p>
          <a:p>
            <a:r>
              <a:rPr lang="en-US" sz="2800" dirty="0" smtClean="0"/>
              <a:t>Implementation</a:t>
            </a:r>
          </a:p>
          <a:p>
            <a:r>
              <a:rPr lang="en-US" sz="2800" dirty="0" smtClean="0"/>
              <a:t>Experimental Results</a:t>
            </a:r>
          </a:p>
          <a:p>
            <a:r>
              <a:rPr lang="en-US" sz="2800" dirty="0" smtClean="0"/>
              <a:t>Limitations and Future Works</a:t>
            </a:r>
          </a:p>
          <a:p>
            <a:r>
              <a:rPr lang="en-US" sz="2800" dirty="0" smtClean="0"/>
              <a:t>References</a:t>
            </a:r>
          </a:p>
          <a:p>
            <a:endParaRPr lang="en-US" dirty="0"/>
          </a:p>
        </p:txBody>
      </p:sp>
    </p:spTree>
    <p:extLst>
      <p:ext uri="{BB962C8B-B14F-4D97-AF65-F5344CB8AC3E}">
        <p14:creationId xmlns:p14="http://schemas.microsoft.com/office/powerpoint/2010/main" val="82640201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a:t>
            </a:r>
            <a:r>
              <a:rPr lang="en-US" sz="3200" b="1" dirty="0"/>
              <a:t>: Logistic </a:t>
            </a:r>
            <a:r>
              <a:rPr lang="en-US" sz="3200" b="1" dirty="0" smtClean="0"/>
              <a:t>Regression </a:t>
            </a:r>
            <a:r>
              <a:rPr lang="en-US" sz="3200" b="1" dirty="0" err="1" smtClean="0"/>
              <a:t>Algo</a:t>
            </a:r>
            <a:endParaRPr lang="en-US" sz="3200" b="1" dirty="0"/>
          </a:p>
        </p:txBody>
      </p:sp>
      <p:pic>
        <p:nvPicPr>
          <p:cNvPr id="1026" name="Picture 2" descr="Image result for logistic regression"/>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6909"/>
          <a:stretch/>
        </p:blipFill>
        <p:spPr bwMode="auto">
          <a:xfrm>
            <a:off x="1409700" y="914400"/>
            <a:ext cx="6324600" cy="47973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1734343" y="5750755"/>
            <a:ext cx="5675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8: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Logistic Regression curve</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5794224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a:t>
            </a:r>
            <a:r>
              <a:rPr lang="en-US" sz="3200" b="1" dirty="0"/>
              <a:t>: </a:t>
            </a:r>
            <a:r>
              <a:rPr lang="en-US" sz="3200" b="1" dirty="0" smtClean="0"/>
              <a:t>Support Vector Machine</a:t>
            </a:r>
            <a:endParaRPr lang="en-US" sz="3200" b="1" dirty="0"/>
          </a:p>
        </p:txBody>
      </p:sp>
      <p:sp>
        <p:nvSpPr>
          <p:cNvPr id="3" name="Content Placeholder 2"/>
          <p:cNvSpPr>
            <a:spLocks noGrp="1"/>
          </p:cNvSpPr>
          <p:nvPr>
            <p:ph idx="1"/>
          </p:nvPr>
        </p:nvSpPr>
        <p:spPr>
          <a:xfrm>
            <a:off x="144463" y="928688"/>
            <a:ext cx="8642350" cy="5243512"/>
          </a:xfrm>
        </p:spPr>
        <p:txBody>
          <a:bodyPr/>
          <a:lstStyle/>
          <a:p>
            <a:endParaRPr lang="en-US" b="1" dirty="0"/>
          </a:p>
        </p:txBody>
      </p:sp>
      <p:pic>
        <p:nvPicPr>
          <p:cNvPr id="5"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180952" y="873200"/>
            <a:ext cx="4569372" cy="53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0850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Training </a:t>
            </a:r>
            <a:r>
              <a:rPr lang="en-US" sz="3200" b="1" dirty="0"/>
              <a:t>: </a:t>
            </a:r>
            <a:r>
              <a:rPr lang="en-US" sz="3200" b="1" dirty="0" smtClean="0"/>
              <a:t>Support Vector Machine</a:t>
            </a:r>
            <a:endParaRPr lang="en-US" sz="3200" b="1" dirty="0"/>
          </a:p>
        </p:txBody>
      </p:sp>
      <p:sp>
        <p:nvSpPr>
          <p:cNvPr id="3" name="Content Placeholder 2"/>
          <p:cNvSpPr>
            <a:spLocks noGrp="1"/>
          </p:cNvSpPr>
          <p:nvPr>
            <p:ph idx="1"/>
          </p:nvPr>
        </p:nvSpPr>
        <p:spPr>
          <a:xfrm>
            <a:off x="144463" y="928688"/>
            <a:ext cx="8642350" cy="5243512"/>
          </a:xfrm>
        </p:spPr>
        <p:txBody>
          <a:bodyPr/>
          <a:lstStyle/>
          <a:p>
            <a:endParaRPr lang="en-US" b="1" dirty="0"/>
          </a:p>
        </p:txBody>
      </p:sp>
      <p:pic>
        <p:nvPicPr>
          <p:cNvPr id="6" name="Picture 5" descr="Image result for svm non linearly separable"/>
          <p:cNvPicPr/>
          <p:nvPr/>
        </p:nvPicPr>
        <p:blipFill rotWithShape="1">
          <a:blip r:embed="rId3">
            <a:extLst>
              <a:ext uri="{28A0092B-C50C-407E-A947-70E740481C1C}">
                <a14:useLocalDpi xmlns:a14="http://schemas.microsoft.com/office/drawing/2010/main" val="0"/>
              </a:ext>
            </a:extLst>
          </a:blip>
          <a:srcRect t="12708" r="50750"/>
          <a:stretch/>
        </p:blipFill>
        <p:spPr bwMode="auto">
          <a:xfrm>
            <a:off x="922338" y="1066800"/>
            <a:ext cx="7086600" cy="4343400"/>
          </a:xfrm>
          <a:prstGeom prst="rect">
            <a:avLst/>
          </a:prstGeom>
          <a:noFill/>
          <a:ln>
            <a:noFill/>
          </a:ln>
          <a:extLst>
            <a:ext uri="{53640926-AAD7-44D8-BBD7-CCE9431645EC}">
              <a14:shadowObscured xmlns:a14="http://schemas.microsoft.com/office/drawing/2010/main"/>
            </a:ext>
          </a:extLst>
        </p:spPr>
      </p:pic>
      <p:sp>
        <p:nvSpPr>
          <p:cNvPr id="7" name="Rectangle 2"/>
          <p:cNvSpPr>
            <a:spLocks noChangeArrowheads="1"/>
          </p:cNvSpPr>
          <p:nvPr/>
        </p:nvSpPr>
        <p:spPr bwMode="auto">
          <a:xfrm>
            <a:off x="1627981" y="5741055"/>
            <a:ext cx="56753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9: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Linear hyper plane in SVM</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03067986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297"/>
            <a:ext cx="9144000" cy="836613"/>
          </a:xfrm>
        </p:spPr>
        <p:txBody>
          <a:bodyPr/>
          <a:lstStyle/>
          <a:p>
            <a:r>
              <a:rPr lang="en-US" sz="3200" b="1" smtClean="0"/>
              <a:t>Implementation</a:t>
            </a:r>
            <a:endParaRPr lang="en-US" sz="32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5" y="1371600"/>
            <a:ext cx="8642350" cy="4079335"/>
          </a:xfrm>
        </p:spPr>
      </p:pic>
      <p:sp>
        <p:nvSpPr>
          <p:cNvPr id="10" name="Rectangle 2"/>
          <p:cNvSpPr>
            <a:spLocks noChangeArrowheads="1"/>
          </p:cNvSpPr>
          <p:nvPr/>
        </p:nvSpPr>
        <p:spPr bwMode="auto">
          <a:xfrm>
            <a:off x="2271712" y="5771609"/>
            <a:ext cx="460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10: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Live Tweets Screen</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178087947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Implementation</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5" y="1143000"/>
            <a:ext cx="8642350" cy="4236813"/>
          </a:xfrm>
        </p:spPr>
      </p:pic>
      <p:sp>
        <p:nvSpPr>
          <p:cNvPr id="7" name="Rectangle 2"/>
          <p:cNvSpPr>
            <a:spLocks noChangeArrowheads="1"/>
          </p:cNvSpPr>
          <p:nvPr/>
        </p:nvSpPr>
        <p:spPr bwMode="auto">
          <a:xfrm>
            <a:off x="1905000" y="5791200"/>
            <a:ext cx="5181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11: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Detected Tweets Screen</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69106614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Implementation</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5" y="1066800"/>
            <a:ext cx="8642350" cy="4265775"/>
          </a:xfrm>
        </p:spPr>
      </p:pic>
      <p:sp>
        <p:nvSpPr>
          <p:cNvPr id="7" name="Rectangle 2"/>
          <p:cNvSpPr>
            <a:spLocks noChangeArrowheads="1"/>
          </p:cNvSpPr>
          <p:nvPr/>
        </p:nvSpPr>
        <p:spPr bwMode="auto">
          <a:xfrm>
            <a:off x="2057400" y="5867400"/>
            <a:ext cx="46291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12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 Top Tweets Screen </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201366624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Implementation</a:t>
            </a:r>
            <a:endParaRPr lang="en-US" sz="3200" b="1" dirty="0"/>
          </a:p>
        </p:txBody>
      </p:sp>
      <p:sp>
        <p:nvSpPr>
          <p:cNvPr id="8" name="Rectangle 2"/>
          <p:cNvSpPr>
            <a:spLocks noChangeArrowheads="1"/>
          </p:cNvSpPr>
          <p:nvPr/>
        </p:nvSpPr>
        <p:spPr bwMode="auto">
          <a:xfrm>
            <a:off x="3086100" y="5695817"/>
            <a:ext cx="4152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13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 Training Screen </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825" y="1143000"/>
            <a:ext cx="8642350" cy="4246430"/>
          </a:xfrm>
        </p:spPr>
      </p:pic>
    </p:spTree>
    <p:extLst>
      <p:ext uri="{BB962C8B-B14F-4D97-AF65-F5344CB8AC3E}">
        <p14:creationId xmlns:p14="http://schemas.microsoft.com/office/powerpoint/2010/main" val="90977239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Experimental Results</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205256"/>
              </p:ext>
            </p:extLst>
          </p:nvPr>
        </p:nvGraphicFramePr>
        <p:xfrm>
          <a:off x="76204" y="1676400"/>
          <a:ext cx="9067796" cy="3657600"/>
        </p:xfrm>
        <a:graphic>
          <a:graphicData uri="http://schemas.openxmlformats.org/drawingml/2006/table">
            <a:tbl>
              <a:tblPr firstRow="1" firstCol="1" bandRow="1">
                <a:tableStyleId>{5C22544A-7EE6-4342-B048-85BDC9FD1C3A}</a:tableStyleId>
              </a:tblPr>
              <a:tblGrid>
                <a:gridCol w="1570680"/>
                <a:gridCol w="1637779"/>
                <a:gridCol w="1637779"/>
                <a:gridCol w="1407186"/>
                <a:gridCol w="1407186"/>
                <a:gridCol w="1407186"/>
              </a:tblGrid>
              <a:tr h="711794">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 </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TRS</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TRNS</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Accuracy</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Precision</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Recall</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r>
              <a:tr h="711982">
                <a:tc rowSpan="2">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SVM</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5152</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87</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95%</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87%</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98%</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r>
              <a:tr h="711982">
                <a:tc vMerge="1">
                  <a:txBody>
                    <a:bodyPr/>
                    <a:lstStyle/>
                    <a:p>
                      <a:endParaRPr lang="en-US"/>
                    </a:p>
                  </a:txBody>
                  <a:tcP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732</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10565</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r h="711982">
                <a:tc rowSpan="2">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Logistic Regression</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4677</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73</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94%</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83%</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rowSpan="2">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98%</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r>
              <a:tr h="809860">
                <a:tc vMerge="1">
                  <a:txBody>
                    <a:bodyPr/>
                    <a:lstStyle/>
                    <a:p>
                      <a:endParaRPr lang="en-US"/>
                    </a:p>
                  </a:txBody>
                  <a:tcPr/>
                </a:tc>
                <a:tc>
                  <a:txBody>
                    <a:bodyPr/>
                    <a:lstStyle/>
                    <a:p>
                      <a:pPr marL="0" marR="0" algn="ctr">
                        <a:lnSpc>
                          <a:spcPct val="150000"/>
                        </a:lnSpc>
                        <a:spcBef>
                          <a:spcPts val="1200"/>
                        </a:spcBef>
                        <a:spcAft>
                          <a:spcPts val="1200"/>
                        </a:spcAft>
                      </a:pPr>
                      <a:r>
                        <a:rPr lang="en-US" sz="2400">
                          <a:solidFill>
                            <a:schemeClr val="tx1"/>
                          </a:solidFill>
                          <a:effectLst/>
                          <a:latin typeface="Times New Roman" panose="02020603050405020304" pitchFamily="18" charset="0"/>
                          <a:cs typeface="Times New Roman" panose="02020603050405020304" pitchFamily="18" charset="0"/>
                        </a:rPr>
                        <a:t>896</a:t>
                      </a:r>
                      <a:endParaRPr lang="en-US" sz="240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a:txBody>
                    <a:bodyPr/>
                    <a:lstStyle/>
                    <a:p>
                      <a:pPr marL="0" marR="0" algn="ctr">
                        <a:lnSpc>
                          <a:spcPct val="150000"/>
                        </a:lnSpc>
                        <a:spcBef>
                          <a:spcPts val="1200"/>
                        </a:spcBef>
                        <a:spcAft>
                          <a:spcPts val="1200"/>
                        </a:spcAft>
                      </a:pPr>
                      <a:r>
                        <a:rPr lang="en-US" sz="2400" dirty="0">
                          <a:solidFill>
                            <a:schemeClr val="tx1"/>
                          </a:solidFill>
                          <a:effectLst/>
                          <a:latin typeface="Times New Roman" panose="02020603050405020304" pitchFamily="18" charset="0"/>
                          <a:cs typeface="Times New Roman" panose="02020603050405020304" pitchFamily="18" charset="0"/>
                        </a:rPr>
                        <a:t>10890</a:t>
                      </a:r>
                      <a:endParaRPr lang="en-US" sz="2400" dirty="0">
                        <a:solidFill>
                          <a:schemeClr val="tx1"/>
                        </a:solidFill>
                        <a:effectLst/>
                        <a:latin typeface="Times New Roman" panose="02020603050405020304" pitchFamily="18" charset="0"/>
                        <a:ea typeface="MS Mincho"/>
                        <a:cs typeface="Times New Roman" panose="02020603050405020304" pitchFamily="18" charset="0"/>
                      </a:endParaRPr>
                    </a:p>
                  </a:txBody>
                  <a:tcPr marL="68580" marR="68580" marT="0" marB="0" anchor="ctr">
                    <a:solidFill>
                      <a:schemeClr val="accent5">
                        <a:lumMod val="9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tr>
            </a:tbl>
          </a:graphicData>
        </a:graphic>
      </p:graphicFrame>
      <p:sp>
        <p:nvSpPr>
          <p:cNvPr id="5" name="Rectangle 1"/>
          <p:cNvSpPr>
            <a:spLocks noChangeArrowheads="1"/>
          </p:cNvSpPr>
          <p:nvPr/>
        </p:nvSpPr>
        <p:spPr bwMode="auto">
          <a:xfrm>
            <a:off x="1724361" y="990600"/>
            <a:ext cx="5695277" cy="86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able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3: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Confusion Matrix for Test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1" u="none" strike="noStrike" cap="none" normalizeH="0" baseline="0" dirty="0" smtClean="0">
              <a:ln>
                <a:noFill/>
              </a:ln>
              <a:solidFill>
                <a:schemeClr val="tx1"/>
              </a:solidFill>
              <a:effectLst/>
            </a:endParaRPr>
          </a:p>
        </p:txBody>
      </p:sp>
      <p:sp>
        <p:nvSpPr>
          <p:cNvPr id="6" name="Rectangle 1"/>
          <p:cNvSpPr>
            <a:spLocks noChangeArrowheads="1"/>
          </p:cNvSpPr>
          <p:nvPr/>
        </p:nvSpPr>
        <p:spPr bwMode="auto">
          <a:xfrm>
            <a:off x="76200" y="5196246"/>
            <a:ext cx="9067800" cy="98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SVM performs</a:t>
            </a:r>
            <a:r>
              <a:rPr kumimoji="0" lang="en-US" sz="2800" b="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better than Logistic Regression, we have used </a:t>
            </a:r>
            <a:r>
              <a:rPr lang="en-US" sz="2800" dirty="0" smtClean="0">
                <a:latin typeface="Times New Roman" panose="02020603050405020304" pitchFamily="18" charset="0"/>
                <a:cs typeface="Times New Roman" panose="02020603050405020304" pitchFamily="18" charset="0"/>
              </a:rPr>
              <a:t>SVM in our real-time framework</a:t>
            </a:r>
            <a:endParaRPr kumimoji="0" lang="en-US" sz="2800" b="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198777"/>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Experimental Results (Contd.)</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7815341"/>
              </p:ext>
            </p:extLst>
          </p:nvPr>
        </p:nvGraphicFramePr>
        <p:xfrm>
          <a:off x="0" y="2133600"/>
          <a:ext cx="9144000" cy="4038602"/>
        </p:xfrm>
        <a:graphic>
          <a:graphicData uri="http://schemas.openxmlformats.org/drawingml/2006/table">
            <a:tbl>
              <a:tblPr firstRow="1" firstCol="1" bandRow="1">
                <a:tableStyleId>{5C22544A-7EE6-4342-B048-85BDC9FD1C3A}</a:tableStyleId>
              </a:tblPr>
              <a:tblGrid>
                <a:gridCol w="2434162"/>
                <a:gridCol w="1441525"/>
                <a:gridCol w="1675259"/>
                <a:gridCol w="1796527"/>
                <a:gridCol w="1796527"/>
              </a:tblGrid>
              <a:tr h="1209447">
                <a:tc>
                  <a:txBody>
                    <a:bodyPr/>
                    <a:lstStyle/>
                    <a:p>
                      <a:pPr marL="0" marR="0" algn="ctr">
                        <a:lnSpc>
                          <a:spcPct val="150000"/>
                        </a:lnSpc>
                        <a:spcBef>
                          <a:spcPts val="1200"/>
                        </a:spcBef>
                        <a:spcAft>
                          <a:spcPts val="1200"/>
                        </a:spcAft>
                      </a:pPr>
                      <a:r>
                        <a:rPr lang="en-US" sz="2000" dirty="0" smtClean="0">
                          <a:solidFill>
                            <a:schemeClr val="tx1"/>
                          </a:solidFill>
                          <a:effectLst/>
                        </a:rPr>
                        <a:t>Date</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Day</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Time Frame</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No of Tweets Analyzed</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Total No of Tweets Analyzed </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r>
              <a:tr h="565831">
                <a:tc>
                  <a:txBody>
                    <a:bodyPr/>
                    <a:lstStyle/>
                    <a:p>
                      <a:pPr marL="0" marR="0" algn="ctr">
                        <a:lnSpc>
                          <a:spcPct val="150000"/>
                        </a:lnSpc>
                        <a:spcBef>
                          <a:spcPts val="1200"/>
                        </a:spcBef>
                        <a:spcAft>
                          <a:spcPts val="1200"/>
                        </a:spcAft>
                      </a:pPr>
                      <a:r>
                        <a:rPr lang="en-US" sz="2000" dirty="0">
                          <a:solidFill>
                            <a:schemeClr val="tx1"/>
                          </a:solidFill>
                          <a:effectLst/>
                        </a:rPr>
                        <a:t>16/10/2018</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Tuesday</a:t>
                      </a:r>
                      <a:endParaRPr lang="en-US" sz="2000" dirty="0">
                        <a:solidFill>
                          <a:schemeClr val="tx1"/>
                        </a:solidFill>
                        <a:effectLst/>
                        <a:latin typeface="Times New Roman" panose="02020603050405020304" pitchFamily="18" charset="0"/>
                        <a:ea typeface="MS Mincho"/>
                        <a:cs typeface="Vrinda"/>
                      </a:endParaRPr>
                    </a:p>
                  </a:txBody>
                  <a:tcPr marL="68580" marR="68580" marT="0" marB="0"/>
                </a:tc>
                <a:tc>
                  <a:txBody>
                    <a:bodyPr/>
                    <a:lstStyle/>
                    <a:p>
                      <a:pPr marL="0" marR="0" algn="ctr">
                        <a:lnSpc>
                          <a:spcPct val="150000"/>
                        </a:lnSpc>
                        <a:spcBef>
                          <a:spcPts val="1200"/>
                        </a:spcBef>
                        <a:spcAft>
                          <a:spcPts val="1200"/>
                        </a:spcAft>
                      </a:pPr>
                      <a:r>
                        <a:rPr lang="en-US" sz="2000" dirty="0">
                          <a:solidFill>
                            <a:schemeClr val="tx1"/>
                          </a:solidFill>
                          <a:effectLst/>
                        </a:rPr>
                        <a:t>10:43 – 13:25</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40,000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40,000</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r>
              <a:tr h="565831">
                <a:tc>
                  <a:txBody>
                    <a:bodyPr/>
                    <a:lstStyle/>
                    <a:p>
                      <a:pPr marL="0" marR="0" algn="ctr">
                        <a:lnSpc>
                          <a:spcPct val="150000"/>
                        </a:lnSpc>
                        <a:spcBef>
                          <a:spcPts val="1200"/>
                        </a:spcBef>
                        <a:spcAft>
                          <a:spcPts val="1200"/>
                        </a:spcAft>
                      </a:pPr>
                      <a:r>
                        <a:rPr lang="en-US" sz="2000">
                          <a:solidFill>
                            <a:schemeClr val="tx1"/>
                          </a:solidFill>
                          <a:effectLst/>
                        </a:rPr>
                        <a:t>17/10/2018</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Wednesday</a:t>
                      </a:r>
                      <a:endParaRPr lang="en-US" sz="2000" dirty="0">
                        <a:solidFill>
                          <a:schemeClr val="tx1"/>
                        </a:solidFill>
                        <a:effectLst/>
                        <a:latin typeface="Times New Roman" panose="02020603050405020304" pitchFamily="18" charset="0"/>
                        <a:ea typeface="MS Mincho"/>
                        <a:cs typeface="Vrinda"/>
                      </a:endParaRPr>
                    </a:p>
                  </a:txBody>
                  <a:tcPr marL="68580" marR="68580" marT="0" marB="0"/>
                </a:tc>
                <a:tc>
                  <a:txBody>
                    <a:bodyPr/>
                    <a:lstStyle/>
                    <a:p>
                      <a:pPr marL="0" marR="0" algn="ctr">
                        <a:lnSpc>
                          <a:spcPct val="150000"/>
                        </a:lnSpc>
                        <a:spcBef>
                          <a:spcPts val="1200"/>
                        </a:spcBef>
                        <a:spcAft>
                          <a:spcPts val="1200"/>
                        </a:spcAft>
                      </a:pPr>
                      <a:r>
                        <a:rPr lang="en-US" sz="2000" dirty="0">
                          <a:solidFill>
                            <a:schemeClr val="tx1"/>
                          </a:solidFill>
                          <a:effectLst/>
                        </a:rPr>
                        <a:t>15:30 – 18:15</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40,000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80,000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r>
              <a:tr h="565831">
                <a:tc>
                  <a:txBody>
                    <a:bodyPr/>
                    <a:lstStyle/>
                    <a:p>
                      <a:pPr marL="0" marR="0" algn="ctr">
                        <a:lnSpc>
                          <a:spcPct val="150000"/>
                        </a:lnSpc>
                        <a:spcBef>
                          <a:spcPts val="1200"/>
                        </a:spcBef>
                        <a:spcAft>
                          <a:spcPts val="1200"/>
                        </a:spcAft>
                      </a:pPr>
                      <a:r>
                        <a:rPr lang="en-US" sz="2000">
                          <a:solidFill>
                            <a:schemeClr val="tx1"/>
                          </a:solidFill>
                          <a:effectLst/>
                        </a:rPr>
                        <a:t>18/10/2018</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Thursday</a:t>
                      </a:r>
                      <a:endParaRPr lang="en-US" sz="2000">
                        <a:solidFill>
                          <a:schemeClr val="tx1"/>
                        </a:solidFill>
                        <a:effectLst/>
                        <a:latin typeface="Times New Roman" panose="02020603050405020304" pitchFamily="18" charset="0"/>
                        <a:ea typeface="MS Mincho"/>
                        <a:cs typeface="Vrinda"/>
                      </a:endParaRPr>
                    </a:p>
                  </a:txBody>
                  <a:tcPr marL="68580" marR="68580" marT="0" marB="0"/>
                </a:tc>
                <a:tc>
                  <a:txBody>
                    <a:bodyPr/>
                    <a:lstStyle/>
                    <a:p>
                      <a:pPr marL="0" marR="0" algn="ctr">
                        <a:lnSpc>
                          <a:spcPct val="150000"/>
                        </a:lnSpc>
                        <a:spcBef>
                          <a:spcPts val="1200"/>
                        </a:spcBef>
                        <a:spcAft>
                          <a:spcPts val="1200"/>
                        </a:spcAft>
                      </a:pPr>
                      <a:r>
                        <a:rPr lang="en-US" sz="2000">
                          <a:solidFill>
                            <a:schemeClr val="tx1"/>
                          </a:solidFill>
                          <a:effectLst/>
                        </a:rPr>
                        <a:t>09:00 – 11:50</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40,000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1,20,000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r>
              <a:tr h="565831">
                <a:tc>
                  <a:txBody>
                    <a:bodyPr/>
                    <a:lstStyle/>
                    <a:p>
                      <a:pPr marL="0" marR="0" algn="ctr">
                        <a:lnSpc>
                          <a:spcPct val="150000"/>
                        </a:lnSpc>
                        <a:spcBef>
                          <a:spcPts val="1200"/>
                        </a:spcBef>
                        <a:spcAft>
                          <a:spcPts val="1200"/>
                        </a:spcAft>
                      </a:pPr>
                      <a:r>
                        <a:rPr lang="en-US" sz="2000">
                          <a:solidFill>
                            <a:schemeClr val="tx1"/>
                          </a:solidFill>
                          <a:effectLst/>
                        </a:rPr>
                        <a:t>19/10/2018</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Friday</a:t>
                      </a:r>
                      <a:endParaRPr lang="en-US" sz="2000">
                        <a:solidFill>
                          <a:schemeClr val="tx1"/>
                        </a:solidFill>
                        <a:effectLst/>
                        <a:latin typeface="Times New Roman" panose="02020603050405020304" pitchFamily="18" charset="0"/>
                        <a:ea typeface="MS Mincho"/>
                        <a:cs typeface="Vrinda"/>
                      </a:endParaRPr>
                    </a:p>
                  </a:txBody>
                  <a:tcPr marL="68580" marR="68580" marT="0" marB="0"/>
                </a:tc>
                <a:tc>
                  <a:txBody>
                    <a:bodyPr/>
                    <a:lstStyle/>
                    <a:p>
                      <a:pPr marL="0" marR="0" algn="ctr">
                        <a:lnSpc>
                          <a:spcPct val="150000"/>
                        </a:lnSpc>
                        <a:spcBef>
                          <a:spcPts val="1200"/>
                        </a:spcBef>
                        <a:spcAft>
                          <a:spcPts val="1200"/>
                        </a:spcAft>
                      </a:pPr>
                      <a:r>
                        <a:rPr lang="en-US" sz="2000" dirty="0" smtClean="0">
                          <a:solidFill>
                            <a:schemeClr val="tx1"/>
                          </a:solidFill>
                          <a:effectLst/>
                        </a:rPr>
                        <a:t>8:00</a:t>
                      </a:r>
                      <a:r>
                        <a:rPr lang="en-US" sz="2000" baseline="0" dirty="0" smtClean="0">
                          <a:solidFill>
                            <a:schemeClr val="tx1"/>
                          </a:solidFill>
                          <a:effectLst/>
                        </a:rPr>
                        <a:t> </a:t>
                      </a:r>
                      <a:r>
                        <a:rPr lang="en-US" sz="2000" dirty="0" smtClean="0">
                          <a:solidFill>
                            <a:schemeClr val="tx1"/>
                          </a:solidFill>
                          <a:effectLst/>
                        </a:rPr>
                        <a:t>– 10:45</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40,000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1,60,000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r>
              <a:tr h="565831">
                <a:tc>
                  <a:txBody>
                    <a:bodyPr/>
                    <a:lstStyle/>
                    <a:p>
                      <a:pPr marL="0" marR="0" algn="ctr">
                        <a:lnSpc>
                          <a:spcPct val="150000"/>
                        </a:lnSpc>
                        <a:spcBef>
                          <a:spcPts val="1200"/>
                        </a:spcBef>
                        <a:spcAft>
                          <a:spcPts val="1200"/>
                        </a:spcAft>
                      </a:pPr>
                      <a:r>
                        <a:rPr lang="en-US" sz="2000">
                          <a:solidFill>
                            <a:schemeClr val="tx1"/>
                          </a:solidFill>
                          <a:effectLst/>
                        </a:rPr>
                        <a:t>20/10/2018</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Saturday</a:t>
                      </a:r>
                      <a:endParaRPr lang="en-US" sz="2000">
                        <a:solidFill>
                          <a:schemeClr val="tx1"/>
                        </a:solidFill>
                        <a:effectLst/>
                        <a:latin typeface="Times New Roman" panose="02020603050405020304" pitchFamily="18" charset="0"/>
                        <a:ea typeface="MS Mincho"/>
                        <a:cs typeface="Vrinda"/>
                      </a:endParaRPr>
                    </a:p>
                  </a:txBody>
                  <a:tcPr marL="68580" marR="68580" marT="0" marB="0"/>
                </a:tc>
                <a:tc>
                  <a:txBody>
                    <a:bodyPr/>
                    <a:lstStyle/>
                    <a:p>
                      <a:pPr marL="0" marR="0" algn="ctr">
                        <a:lnSpc>
                          <a:spcPct val="150000"/>
                        </a:lnSpc>
                        <a:spcBef>
                          <a:spcPts val="1200"/>
                        </a:spcBef>
                        <a:spcAft>
                          <a:spcPts val="1200"/>
                        </a:spcAft>
                      </a:pPr>
                      <a:r>
                        <a:rPr lang="en-US" sz="2000" dirty="0" smtClean="0">
                          <a:solidFill>
                            <a:schemeClr val="tx1"/>
                          </a:solidFill>
                          <a:effectLst/>
                        </a:rPr>
                        <a:t>14:25</a:t>
                      </a:r>
                      <a:r>
                        <a:rPr lang="en-US" sz="2000" baseline="0" dirty="0" smtClean="0">
                          <a:solidFill>
                            <a:schemeClr val="tx1"/>
                          </a:solidFill>
                          <a:effectLst/>
                        </a:rPr>
                        <a:t> </a:t>
                      </a:r>
                      <a:r>
                        <a:rPr lang="en-US" sz="2000" dirty="0" smtClean="0">
                          <a:solidFill>
                            <a:schemeClr val="tx1"/>
                          </a:solidFill>
                          <a:effectLst/>
                        </a:rPr>
                        <a:t>– </a:t>
                      </a:r>
                      <a:r>
                        <a:rPr lang="en-US" sz="2000" dirty="0">
                          <a:solidFill>
                            <a:schemeClr val="tx1"/>
                          </a:solidFill>
                          <a:effectLst/>
                        </a:rPr>
                        <a:t>18:10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a:solidFill>
                            <a:schemeClr val="tx1"/>
                          </a:solidFill>
                          <a:effectLst/>
                        </a:rPr>
                        <a:t>40,000</a:t>
                      </a:r>
                      <a:endParaRPr lang="en-US" sz="20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000" dirty="0">
                          <a:solidFill>
                            <a:schemeClr val="tx1"/>
                          </a:solidFill>
                          <a:effectLst/>
                        </a:rPr>
                        <a:t>2,00,000</a:t>
                      </a:r>
                      <a:endParaRPr lang="en-US" sz="2000" dirty="0">
                        <a:solidFill>
                          <a:schemeClr val="tx1"/>
                        </a:solidFill>
                        <a:effectLst/>
                        <a:latin typeface="Times New Roman" panose="02020603050405020304" pitchFamily="18" charset="0"/>
                        <a:ea typeface="MS Mincho"/>
                        <a:cs typeface="Vrinda"/>
                      </a:endParaRPr>
                    </a:p>
                  </a:txBody>
                  <a:tcPr marL="68580" marR="68580" marT="0" marB="0" anchor="ctr"/>
                </a:tc>
              </a:tr>
            </a:tbl>
          </a:graphicData>
        </a:graphic>
      </p:graphicFrame>
      <p:sp>
        <p:nvSpPr>
          <p:cNvPr id="5" name="Rectangle 1"/>
          <p:cNvSpPr>
            <a:spLocks noChangeArrowheads="1"/>
          </p:cNvSpPr>
          <p:nvPr/>
        </p:nvSpPr>
        <p:spPr bwMode="auto">
          <a:xfrm>
            <a:off x="-2305560" y="-174576"/>
            <a:ext cx="11449560" cy="58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1200" b="0" i="0" u="none" strike="noStrike" cap="none" normalizeH="0" baseline="0" smtClean="0" bmk="">
                <a:ln>
                  <a:noFill/>
                </a:ln>
                <a:solidFill>
                  <a:schemeClr val="tx1"/>
                </a:solidFill>
                <a:effectLst/>
                <a:latin typeface="Times New Roman" panose="02020603050405020304" pitchFamily="18" charset="0"/>
                <a:ea typeface="MS Gothic" panose="020B0609070205080204" pitchFamily="49" charset="-128"/>
                <a:cs typeface="Vrinda"/>
              </a:rPr>
              <a:t>able 5.4: Summary of real-time collection of tweets</a:t>
            </a:r>
            <a:endParaRPr kumimoji="0" lang="en-US" sz="1200" b="0" i="0" u="none" strike="noStrike" cap="none" normalizeH="0" baseline="0" smtClean="0">
              <a:ln>
                <a:noFill/>
              </a:ln>
              <a:solidFill>
                <a:schemeClr val="tx1"/>
              </a:solidFill>
              <a:effectLst/>
              <a:latin typeface="Times New Roman" panose="02020603050405020304" pitchFamily="18" charset="0"/>
              <a:ea typeface="MS Gothic" panose="020B0609070205080204" pitchFamily="49" charset="-128"/>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1645686" y="1295400"/>
            <a:ext cx="5852628" cy="86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able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4: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Summary of Real-Time</a:t>
            </a:r>
            <a:r>
              <a:rPr kumimoji="0" lang="en-US" sz="2800" b="0" i="1" u="none" strike="noStrike" cap="none" normalizeH="0" dirty="0" smtClean="0" bmk="">
                <a:ln>
                  <a:noFill/>
                </a:ln>
                <a:solidFill>
                  <a:schemeClr val="tx1"/>
                </a:solidFill>
                <a:effectLst/>
                <a:latin typeface="Times New Roman" panose="02020603050405020304" pitchFamily="18" charset="0"/>
                <a:ea typeface="MS Gothic" panose="020B0609070205080204" pitchFamily="49" charset="-128"/>
                <a:cs typeface="Vrinda"/>
              </a:rPr>
              <a:t> Analysis</a:t>
            </a:r>
            <a:endPar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0235692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Experimental Results (Contd.)</a:t>
            </a:r>
            <a:endParaRPr lang="en-US" sz="3200" b="1" dirty="0"/>
          </a:p>
        </p:txBody>
      </p:sp>
      <p:sp>
        <p:nvSpPr>
          <p:cNvPr id="8" name="Rectangle 2"/>
          <p:cNvSpPr>
            <a:spLocks noChangeArrowheads="1"/>
          </p:cNvSpPr>
          <p:nvPr/>
        </p:nvSpPr>
        <p:spPr bwMode="auto">
          <a:xfrm>
            <a:off x="1828800" y="5695817"/>
            <a:ext cx="6096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Figure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14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 Summary of Real-Time Test </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pic>
        <p:nvPicPr>
          <p:cNvPr id="5" name="Content Placeholder 4"/>
          <p:cNvPicPr>
            <a:picLocks noGrp="1"/>
          </p:cNvPicPr>
          <p:nvPr>
            <p:ph idx="1"/>
          </p:nvPr>
        </p:nvPicPr>
        <p:blipFill rotWithShape="1">
          <a:blip r:embed="rId2">
            <a:extLst>
              <a:ext uri="{28A0092B-C50C-407E-A947-70E740481C1C}">
                <a14:useLocalDpi xmlns:a14="http://schemas.microsoft.com/office/drawing/2010/main" val="0"/>
              </a:ext>
            </a:extLst>
          </a:blip>
          <a:srcRect t="11667"/>
          <a:stretch/>
        </p:blipFill>
        <p:spPr bwMode="auto">
          <a:xfrm>
            <a:off x="0" y="914400"/>
            <a:ext cx="9144000" cy="4781417"/>
          </a:xfrm>
          <a:prstGeom prst="rect">
            <a:avLst/>
          </a:prstGeom>
          <a:noFill/>
        </p:spPr>
      </p:pic>
    </p:spTree>
    <p:extLst>
      <p:ext uri="{BB962C8B-B14F-4D97-AF65-F5344CB8AC3E}">
        <p14:creationId xmlns:p14="http://schemas.microsoft.com/office/powerpoint/2010/main" val="220154367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mtClean="0"/>
              <a:t>Introduction</a:t>
            </a:r>
            <a:endParaRPr lang="en-US" sz="3200" b="1"/>
          </a:p>
        </p:txBody>
      </p:sp>
      <p:sp>
        <p:nvSpPr>
          <p:cNvPr id="3" name="Content Placeholder 2"/>
          <p:cNvSpPr>
            <a:spLocks noGrp="1"/>
          </p:cNvSpPr>
          <p:nvPr>
            <p:ph idx="1"/>
          </p:nvPr>
        </p:nvSpPr>
        <p:spPr>
          <a:xfrm>
            <a:off x="0" y="928688"/>
            <a:ext cx="9144000" cy="5472112"/>
          </a:xfrm>
        </p:spPr>
        <p:txBody>
          <a:bodyPr/>
          <a:lstStyle/>
          <a:p>
            <a:pPr algn="just"/>
            <a:r>
              <a:rPr lang="en-US" sz="2800" dirty="0" smtClean="0"/>
              <a:t>Terrorism is a threat to the humanity.</a:t>
            </a:r>
          </a:p>
          <a:p>
            <a:pPr algn="just"/>
            <a:r>
              <a:rPr lang="en-US" sz="2800" dirty="0"/>
              <a:t>Terrorist organizations have highly benefited by the worldwide reach, speed, and growth of the </a:t>
            </a:r>
            <a:r>
              <a:rPr lang="en-US" sz="2800" dirty="0" smtClean="0"/>
              <a:t>Internet.</a:t>
            </a:r>
          </a:p>
          <a:p>
            <a:pPr algn="just"/>
            <a:r>
              <a:rPr lang="en-US" sz="2800" dirty="0"/>
              <a:t>By using social media platform, mostly Twitter, terrorist organizations spread their views. </a:t>
            </a:r>
            <a:endParaRPr lang="en-US" sz="2800" dirty="0" smtClean="0"/>
          </a:p>
          <a:p>
            <a:pPr algn="just"/>
            <a:r>
              <a:rPr lang="en-US" sz="2800" dirty="0"/>
              <a:t>In last two years, </a:t>
            </a:r>
            <a:r>
              <a:rPr lang="en-US" sz="2800" dirty="0" smtClean="0"/>
              <a:t>Twitter suspended </a:t>
            </a:r>
            <a:r>
              <a:rPr lang="en-US" sz="2800" dirty="0"/>
              <a:t>around </a:t>
            </a:r>
            <a:r>
              <a:rPr lang="en-US" sz="2800" dirty="0" smtClean="0"/>
              <a:t>a million </a:t>
            </a:r>
            <a:r>
              <a:rPr lang="en-US" sz="2800" dirty="0"/>
              <a:t>twitter account for spreading terrorism</a:t>
            </a:r>
            <a:r>
              <a:rPr lang="en-US" sz="2800" dirty="0" smtClean="0"/>
              <a:t>. [1]</a:t>
            </a:r>
          </a:p>
        </p:txBody>
      </p:sp>
    </p:spTree>
    <p:extLst>
      <p:ext uri="{BB962C8B-B14F-4D97-AF65-F5344CB8AC3E}">
        <p14:creationId xmlns:p14="http://schemas.microsoft.com/office/powerpoint/2010/main" val="235829230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Experimental Results (Contd.)</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6487674"/>
              </p:ext>
            </p:extLst>
          </p:nvPr>
        </p:nvGraphicFramePr>
        <p:xfrm>
          <a:off x="1" y="1295400"/>
          <a:ext cx="9143999" cy="4967460"/>
        </p:xfrm>
        <a:graphic>
          <a:graphicData uri="http://schemas.openxmlformats.org/drawingml/2006/table">
            <a:tbl>
              <a:tblPr firstRow="1" bandRow="1">
                <a:tableStyleId>{5C22544A-7EE6-4342-B048-85BDC9FD1C3A}</a:tableStyleId>
              </a:tblPr>
              <a:tblGrid>
                <a:gridCol w="554726"/>
                <a:gridCol w="8589273"/>
              </a:tblGrid>
              <a:tr h="451962">
                <a:tc>
                  <a:txBody>
                    <a:bodyPr/>
                    <a:lstStyle/>
                    <a:p>
                      <a:pPr algn="ctr"/>
                      <a:r>
                        <a:rPr lang="en-US" sz="1800" dirty="0" smtClean="0"/>
                        <a:t>No</a:t>
                      </a:r>
                      <a:endParaRPr lang="en-US" sz="1800" dirty="0"/>
                    </a:p>
                  </a:txBody>
                  <a:tcPr/>
                </a:tc>
                <a:tc>
                  <a:txBody>
                    <a:bodyPr/>
                    <a:lstStyle/>
                    <a:p>
                      <a:pPr algn="ctr"/>
                      <a:r>
                        <a:rPr lang="en-US" sz="1800" dirty="0" smtClean="0"/>
                        <a:t>Tweets</a:t>
                      </a:r>
                      <a:endParaRPr lang="en-US" sz="1800" dirty="0"/>
                    </a:p>
                  </a:txBody>
                  <a:tcPr/>
                </a:tc>
              </a:tr>
              <a:tr h="930506">
                <a:tc>
                  <a:txBody>
                    <a:bodyPr/>
                    <a:lstStyle/>
                    <a:p>
                      <a:pPr algn="ctr" fontAlgn="t"/>
                      <a:r>
                        <a:rPr lang="en-US" sz="1800" dirty="0">
                          <a:effectLst/>
                          <a:latin typeface="Times New Roman" panose="02020603050405020304" pitchFamily="18" charset="0"/>
                          <a:cs typeface="Times New Roman" panose="02020603050405020304" pitchFamily="18" charset="0"/>
                        </a:rPr>
                        <a:t>1</a:t>
                      </a:r>
                    </a:p>
                  </a:txBody>
                  <a:tcPr marL="60960" marR="60960" marT="60960" marB="60960"/>
                </a:tc>
                <a:tc>
                  <a:txBody>
                    <a:bodyPr/>
                    <a:lstStyle/>
                    <a:p>
                      <a:pPr algn="ctr" fontAlgn="t"/>
                      <a:r>
                        <a:rPr lang="en-US" sz="1800" dirty="0">
                          <a:effectLst/>
                          <a:latin typeface="Times New Roman" panose="02020603050405020304" pitchFamily="18" charset="0"/>
                          <a:cs typeface="Times New Roman" panose="02020603050405020304" pitchFamily="18" charset="0"/>
                        </a:rPr>
                        <a:t>Killing </a:t>
                      </a:r>
                      <a:r>
                        <a:rPr lang="en-US" sz="1800" dirty="0" err="1">
                          <a:effectLst/>
                          <a:latin typeface="Times New Roman" panose="02020603050405020304" pitchFamily="18" charset="0"/>
                          <a:cs typeface="Times New Roman" panose="02020603050405020304" pitchFamily="18" charset="0"/>
                        </a:rPr>
                        <a:t>kafir</a:t>
                      </a:r>
                      <a:r>
                        <a:rPr lang="en-US" sz="1800" dirty="0">
                          <a:effectLst/>
                          <a:latin typeface="Times New Roman" panose="02020603050405020304" pitchFamily="18" charset="0"/>
                          <a:cs typeface="Times New Roman" panose="02020603050405020304" pitchFamily="18" charset="0"/>
                        </a:rPr>
                        <a:t> </a:t>
                      </a:r>
                      <a:r>
                        <a:rPr lang="en-US" sz="1800" dirty="0" smtClean="0">
                          <a:effectLst/>
                          <a:latin typeface="Times New Roman" panose="02020603050405020304" pitchFamily="18" charset="0"/>
                          <a:cs typeface="Times New Roman" panose="02020603050405020304" pitchFamily="18" charset="0"/>
                        </a:rPr>
                        <a:t>is </a:t>
                      </a:r>
                      <a:r>
                        <a:rPr lang="en-US" sz="1800" dirty="0">
                          <a:effectLst/>
                          <a:latin typeface="Times New Roman" panose="02020603050405020304" pitchFamily="18" charset="0"/>
                          <a:cs typeface="Times New Roman" panose="02020603050405020304" pitchFamily="18" charset="0"/>
                        </a:rPr>
                        <a:t>not a crime according to Allah. They are </a:t>
                      </a:r>
                      <a:r>
                        <a:rPr lang="en-US" sz="1800" dirty="0" err="1">
                          <a:effectLst/>
                          <a:latin typeface="Times New Roman" panose="02020603050405020304" pitchFamily="18" charset="0"/>
                          <a:cs typeface="Times New Roman" panose="02020603050405020304" pitchFamily="18" charset="0"/>
                        </a:rPr>
                        <a:t>kafir</a:t>
                      </a:r>
                      <a:r>
                        <a:rPr lang="en-US" sz="1800" dirty="0">
                          <a:effectLst/>
                          <a:latin typeface="Times New Roman" panose="02020603050405020304" pitchFamily="18" charset="0"/>
                          <a:cs typeface="Times New Roman" panose="02020603050405020304" pitchFamily="18" charset="0"/>
                        </a:rPr>
                        <a:t> no matter what. So, </a:t>
                      </a:r>
                      <a:r>
                        <a:rPr lang="en-US" sz="1800" dirty="0" err="1">
                          <a:effectLst/>
                          <a:latin typeface="Times New Roman" panose="02020603050405020304" pitchFamily="18" charset="0"/>
                          <a:cs typeface="Times New Roman" panose="02020603050405020304" pitchFamily="18" charset="0"/>
                        </a:rPr>
                        <a:t>muslim</a:t>
                      </a:r>
                      <a:r>
                        <a:rPr lang="en-US" sz="1800" dirty="0">
                          <a:effectLst/>
                          <a:latin typeface="Times New Roman" panose="02020603050405020304" pitchFamily="18" charset="0"/>
                          <a:cs typeface="Times New Roman" panose="02020603050405020304" pitchFamily="18" charset="0"/>
                        </a:rPr>
                        <a:t> brothers, kill them where you find them. #</a:t>
                      </a:r>
                      <a:r>
                        <a:rPr lang="en-US" sz="1800" dirty="0" err="1">
                          <a:effectLst/>
                          <a:latin typeface="Times New Roman" panose="02020603050405020304" pitchFamily="18" charset="0"/>
                          <a:cs typeface="Times New Roman" panose="02020603050405020304" pitchFamily="18" charset="0"/>
                        </a:rPr>
                        <a:t>ILoveISIS</a:t>
                      </a:r>
                      <a:r>
                        <a:rPr lang="en-US" sz="1800" dirty="0">
                          <a:effectLst/>
                          <a:latin typeface="Times New Roman" panose="02020603050405020304" pitchFamily="18" charset="0"/>
                          <a:cs typeface="Times New Roman" panose="02020603050405020304" pitchFamily="18" charset="0"/>
                        </a:rPr>
                        <a:t> #Quran #</a:t>
                      </a:r>
                      <a:r>
                        <a:rPr lang="en-US" sz="1800" dirty="0" err="1">
                          <a:effectLst/>
                          <a:latin typeface="Times New Roman" panose="02020603050405020304" pitchFamily="18" charset="0"/>
                          <a:cs typeface="Times New Roman" panose="02020603050405020304" pitchFamily="18" charset="0"/>
                        </a:rPr>
                        <a:t>AllahuAkbar</a:t>
                      </a:r>
                      <a:endParaRPr lang="en-US" sz="1800" dirty="0">
                        <a:effectLst/>
                        <a:latin typeface="Times New Roman" panose="02020603050405020304" pitchFamily="18" charset="0"/>
                        <a:cs typeface="Times New Roman" panose="02020603050405020304" pitchFamily="18" charset="0"/>
                      </a:endParaRPr>
                    </a:p>
                  </a:txBody>
                  <a:tcPr marL="60960" marR="60960" marT="60960" marB="60960"/>
                </a:tc>
              </a:tr>
              <a:tr h="744061">
                <a:tc>
                  <a:txBody>
                    <a:bodyPr/>
                    <a:lstStyle/>
                    <a:p>
                      <a:pPr algn="ctr" fontAlgn="t"/>
                      <a:r>
                        <a:rPr lang="en-US" sz="1800">
                          <a:effectLst/>
                          <a:latin typeface="Times New Roman" panose="02020603050405020304" pitchFamily="18" charset="0"/>
                          <a:cs typeface="Times New Roman" panose="02020603050405020304" pitchFamily="18" charset="0"/>
                        </a:rPr>
                        <a:t>2</a:t>
                      </a:r>
                    </a:p>
                  </a:txBody>
                  <a:tcPr marL="60960" marR="60960" marT="60960" marB="60960"/>
                </a:tc>
                <a:tc>
                  <a:txBody>
                    <a:bodyPr/>
                    <a:lstStyle/>
                    <a:p>
                      <a:pPr algn="ctr" fontAlgn="t"/>
                      <a:r>
                        <a:rPr lang="en-US" sz="1800" dirty="0" smtClean="0">
                          <a:effectLst/>
                          <a:latin typeface="Times New Roman" panose="02020603050405020304" pitchFamily="18" charset="0"/>
                          <a:cs typeface="Times New Roman" panose="02020603050405020304" pitchFamily="18" charset="0"/>
                        </a:rPr>
                        <a:t>Do </a:t>
                      </a:r>
                      <a:r>
                        <a:rPr lang="en-US" sz="1800" dirty="0">
                          <a:effectLst/>
                          <a:latin typeface="Times New Roman" panose="02020603050405020304" pitchFamily="18" charset="0"/>
                          <a:cs typeface="Times New Roman" panose="02020603050405020304" pitchFamily="18" charset="0"/>
                        </a:rPr>
                        <a:t>jihad! Allah promises reward to those who jihad. Jihadist brothers will achieve </a:t>
                      </a:r>
                      <a:r>
                        <a:rPr lang="en-US" sz="1800" dirty="0" err="1">
                          <a:effectLst/>
                          <a:latin typeface="Times New Roman" panose="02020603050405020304" pitchFamily="18" charset="0"/>
                          <a:cs typeface="Times New Roman" panose="02020603050405020304" pitchFamily="18" charset="0"/>
                        </a:rPr>
                        <a:t>Jannah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IslamicState</a:t>
                      </a:r>
                      <a:r>
                        <a:rPr lang="en-US" sz="1800" dirty="0">
                          <a:effectLst/>
                          <a:latin typeface="Times New Roman" panose="02020603050405020304" pitchFamily="18" charset="0"/>
                          <a:cs typeface="Times New Roman" panose="02020603050405020304" pitchFamily="18" charset="0"/>
                        </a:rPr>
                        <a:t> #ISIS #Jihad #</a:t>
                      </a:r>
                      <a:r>
                        <a:rPr lang="en-US" sz="1800" dirty="0" err="1">
                          <a:effectLst/>
                          <a:latin typeface="Times New Roman" panose="02020603050405020304" pitchFamily="18" charset="0"/>
                          <a:cs typeface="Times New Roman" panose="02020603050405020304" pitchFamily="18" charset="0"/>
                        </a:rPr>
                        <a:t>Jannah</a:t>
                      </a:r>
                      <a:r>
                        <a:rPr lang="en-US" sz="1800" dirty="0">
                          <a:effectLst/>
                          <a:latin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cs typeface="Times New Roman" panose="02020603050405020304" pitchFamily="18" charset="0"/>
                        </a:rPr>
                        <a:t>Mujahideen</a:t>
                      </a:r>
                      <a:endParaRPr lang="en-US" sz="1800" dirty="0">
                        <a:effectLst/>
                        <a:latin typeface="Times New Roman" panose="02020603050405020304" pitchFamily="18" charset="0"/>
                        <a:cs typeface="Times New Roman" panose="02020603050405020304" pitchFamily="18" charset="0"/>
                      </a:endParaRPr>
                    </a:p>
                  </a:txBody>
                  <a:tcPr marL="60960" marR="60960" marT="60960" marB="60960"/>
                </a:tc>
              </a:tr>
              <a:tr h="1200653">
                <a:tc>
                  <a:txBody>
                    <a:bodyPr/>
                    <a:lstStyle/>
                    <a:p>
                      <a:pPr algn="ctr" fontAlgn="t"/>
                      <a:r>
                        <a:rPr lang="en-US" sz="1800" dirty="0">
                          <a:effectLst/>
                          <a:latin typeface="Times New Roman" panose="02020603050405020304" pitchFamily="18" charset="0"/>
                          <a:cs typeface="Times New Roman" panose="02020603050405020304" pitchFamily="18" charset="0"/>
                        </a:rPr>
                        <a:t>3</a:t>
                      </a:r>
                    </a:p>
                  </a:txBody>
                  <a:tcPr marL="60960" marR="60960" marT="60960" marB="60960"/>
                </a:tc>
                <a:tc>
                  <a:txBody>
                    <a:bodyPr/>
                    <a:lstStyle/>
                    <a:p>
                      <a:pPr algn="ctr" fontAlgn="t"/>
                      <a:r>
                        <a:rPr lang="en-US" sz="1800" dirty="0">
                          <a:effectLst/>
                          <a:latin typeface="Times New Roman" panose="02020603050405020304" pitchFamily="18" charset="0"/>
                          <a:cs typeface="Times New Roman" panose="02020603050405020304" pitchFamily="18" charset="0"/>
                        </a:rPr>
                        <a:t>Soon, by </a:t>
                      </a:r>
                      <a:r>
                        <a:rPr lang="en-US" sz="1800" dirty="0" smtClean="0">
                          <a:effectLst/>
                          <a:latin typeface="Times New Roman" panose="02020603050405020304" pitchFamily="18" charset="0"/>
                          <a:cs typeface="Times New Roman" panose="02020603050405020304" pitchFamily="18" charset="0"/>
                        </a:rPr>
                        <a:t>Allah’s </a:t>
                      </a:r>
                      <a:r>
                        <a:rPr lang="en-US" sz="1800" dirty="0">
                          <a:effectLst/>
                          <a:latin typeface="Times New Roman" panose="02020603050405020304" pitchFamily="18" charset="0"/>
                          <a:cs typeface="Times New Roman" panose="02020603050405020304" pitchFamily="18" charset="0"/>
                        </a:rPr>
                        <a:t>permission, a day will come when the Muslim will walk everywhere as a master, having honor, being revered, with his head raised high and his dignity preserved. Anyone who dares to offend him will be disciplined, and any hand that reaches out to harm him will be cut </a:t>
                      </a:r>
                      <a:r>
                        <a:rPr lang="en-US" sz="1800">
                          <a:effectLst/>
                          <a:latin typeface="Times New Roman" panose="02020603050405020304" pitchFamily="18" charset="0"/>
                          <a:cs typeface="Times New Roman" panose="02020603050405020304" pitchFamily="18" charset="0"/>
                        </a:rPr>
                        <a:t>off</a:t>
                      </a:r>
                      <a:r>
                        <a:rPr lang="en-US" sz="1800" smtClean="0">
                          <a:effectLst/>
                          <a:latin typeface="Times New Roman" panose="02020603050405020304" pitchFamily="18" charset="0"/>
                          <a:cs typeface="Times New Roman" panose="02020603050405020304" pitchFamily="18" charset="0"/>
                        </a:rPr>
                        <a:t>. #AQ #AlQaeda</a:t>
                      </a:r>
                      <a:endParaRPr lang="en-US" sz="1800" dirty="0">
                        <a:effectLst/>
                        <a:latin typeface="Times New Roman" panose="02020603050405020304" pitchFamily="18" charset="0"/>
                        <a:cs typeface="Times New Roman" panose="02020603050405020304" pitchFamily="18" charset="0"/>
                      </a:endParaRPr>
                    </a:p>
                  </a:txBody>
                  <a:tcPr marL="60960" marR="60960" marT="60960" marB="60960"/>
                </a:tc>
              </a:tr>
              <a:tr h="660359">
                <a:tc>
                  <a:txBody>
                    <a:bodyPr/>
                    <a:lstStyle/>
                    <a:p>
                      <a:pPr algn="ctr" fontAlgn="t"/>
                      <a:r>
                        <a:rPr lang="en-US" sz="1800">
                          <a:effectLst/>
                          <a:latin typeface="Times New Roman" panose="02020603050405020304" pitchFamily="18" charset="0"/>
                          <a:cs typeface="Times New Roman" panose="02020603050405020304" pitchFamily="18" charset="0"/>
                        </a:rPr>
                        <a:t>4</a:t>
                      </a:r>
                    </a:p>
                  </a:txBody>
                  <a:tcPr marL="60960" marR="60960" marT="60960" marB="60960"/>
                </a:tc>
                <a:tc>
                  <a:txBody>
                    <a:bodyPr/>
                    <a:lstStyle/>
                    <a:p>
                      <a:pPr algn="ctr" fontAlgn="t"/>
                      <a:r>
                        <a:rPr lang="en-US" sz="1800" dirty="0">
                          <a:effectLst/>
                          <a:latin typeface="Times New Roman" panose="02020603050405020304" pitchFamily="18" charset="0"/>
                          <a:cs typeface="Times New Roman" panose="02020603050405020304" pitchFamily="18" charset="0"/>
                        </a:rPr>
                        <a:t>The sun of jihad has risen! The sign of victory has appeared! </a:t>
                      </a:r>
                      <a:r>
                        <a:rPr lang="en-US" sz="1800" dirty="0" err="1">
                          <a:effectLst/>
                          <a:latin typeface="Times New Roman" panose="02020603050405020304" pitchFamily="18" charset="0"/>
                          <a:cs typeface="Times New Roman" panose="02020603050405020304" pitchFamily="18" charset="0"/>
                        </a:rPr>
                        <a:t>Inshallah</a:t>
                      </a:r>
                      <a:r>
                        <a:rPr lang="en-US" sz="1800" dirty="0">
                          <a:effectLst/>
                          <a:latin typeface="Times New Roman" panose="02020603050405020304" pitchFamily="18" charset="0"/>
                          <a:cs typeface="Times New Roman" panose="02020603050405020304" pitchFamily="18" charset="0"/>
                        </a:rPr>
                        <a:t> we will be victorious!! #ISIS #jihad #</a:t>
                      </a:r>
                      <a:r>
                        <a:rPr lang="en-US" sz="1800" dirty="0" err="1">
                          <a:effectLst/>
                          <a:latin typeface="Times New Roman" panose="02020603050405020304" pitchFamily="18" charset="0"/>
                          <a:cs typeface="Times New Roman" panose="02020603050405020304" pitchFamily="18" charset="0"/>
                        </a:rPr>
                        <a:t>MuslimsUnited</a:t>
                      </a:r>
                      <a:endParaRPr lang="en-US" sz="1800" dirty="0">
                        <a:effectLst/>
                        <a:latin typeface="Times New Roman" panose="02020603050405020304" pitchFamily="18" charset="0"/>
                        <a:cs typeface="Times New Roman" panose="02020603050405020304" pitchFamily="18" charset="0"/>
                      </a:endParaRPr>
                    </a:p>
                  </a:txBody>
                  <a:tcPr marL="60960" marR="60960" marT="60960" marB="60960"/>
                </a:tc>
              </a:tr>
              <a:tr h="951171">
                <a:tc>
                  <a:txBody>
                    <a:bodyPr/>
                    <a:lstStyle/>
                    <a:p>
                      <a:pPr algn="ctr" fontAlgn="t"/>
                      <a:r>
                        <a:rPr lang="en-US" sz="1800">
                          <a:effectLst/>
                          <a:latin typeface="Times New Roman" panose="02020603050405020304" pitchFamily="18" charset="0"/>
                          <a:cs typeface="Times New Roman" panose="02020603050405020304" pitchFamily="18" charset="0"/>
                        </a:rPr>
                        <a:t>5</a:t>
                      </a:r>
                    </a:p>
                  </a:txBody>
                  <a:tcPr marL="60960" marR="60960" marT="60960" marB="60960"/>
                </a:tc>
                <a:tc>
                  <a:txBody>
                    <a:bodyPr/>
                    <a:lstStyle/>
                    <a:p>
                      <a:pPr algn="ctr" fontAlgn="t"/>
                      <a:r>
                        <a:rPr lang="en-US" sz="1800" dirty="0">
                          <a:effectLst/>
                          <a:latin typeface="Times New Roman" panose="02020603050405020304" pitchFamily="18" charset="0"/>
                          <a:cs typeface="Times New Roman" panose="02020603050405020304" pitchFamily="18" charset="0"/>
                        </a:rPr>
                        <a:t>This is a WARNING to the tribes, who have involvement and any collaboration with the crusaders. There will be no mercy for them. They will be killed and burnt. #</a:t>
                      </a:r>
                      <a:r>
                        <a:rPr lang="en-US" sz="1800" dirty="0" err="1">
                          <a:effectLst/>
                          <a:latin typeface="Times New Roman" panose="02020603050405020304" pitchFamily="18" charset="0"/>
                          <a:cs typeface="Times New Roman" panose="02020603050405020304" pitchFamily="18" charset="0"/>
                        </a:rPr>
                        <a:t>AlQaeda</a:t>
                      </a:r>
                      <a:r>
                        <a:rPr lang="en-US" sz="1800" dirty="0">
                          <a:effectLst/>
                          <a:latin typeface="Times New Roman" panose="02020603050405020304" pitchFamily="18" charset="0"/>
                          <a:cs typeface="Times New Roman" panose="02020603050405020304" pitchFamily="18" charset="0"/>
                        </a:rPr>
                        <a:t> #Revenge #Islam #</a:t>
                      </a:r>
                      <a:r>
                        <a:rPr lang="en-US" sz="1800" dirty="0" err="1">
                          <a:effectLst/>
                          <a:latin typeface="Times New Roman" panose="02020603050405020304" pitchFamily="18" charset="0"/>
                          <a:cs typeface="Times New Roman" panose="02020603050405020304" pitchFamily="18" charset="0"/>
                        </a:rPr>
                        <a:t>IslamiKhilafah</a:t>
                      </a:r>
                      <a:endParaRPr lang="en-US" sz="1800" dirty="0">
                        <a:effectLst/>
                        <a:latin typeface="Times New Roman" panose="02020603050405020304" pitchFamily="18" charset="0"/>
                        <a:cs typeface="Times New Roman" panose="02020603050405020304" pitchFamily="18" charset="0"/>
                      </a:endParaRPr>
                    </a:p>
                  </a:txBody>
                  <a:tcPr marL="60960" marR="60960" marT="60960" marB="60960"/>
                </a:tc>
              </a:tr>
            </a:tbl>
          </a:graphicData>
        </a:graphic>
      </p:graphicFrame>
      <p:sp>
        <p:nvSpPr>
          <p:cNvPr id="7" name="Rectangle 2"/>
          <p:cNvSpPr>
            <a:spLocks noChangeArrowheads="1"/>
          </p:cNvSpPr>
          <p:nvPr/>
        </p:nvSpPr>
        <p:spPr bwMode="auto">
          <a:xfrm>
            <a:off x="723900" y="872173"/>
            <a:ext cx="7696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Gulim" pitchFamily="34" charset="-127"/>
              </a:defRPr>
            </a:lvl1pPr>
            <a:lvl2pPr marL="742950" indent="-285750">
              <a:defRPr>
                <a:solidFill>
                  <a:schemeClr val="tx1"/>
                </a:solidFill>
                <a:latin typeface="Arial" panose="020B0604020202020204" pitchFamily="34" charset="0"/>
                <a:ea typeface="Gulim" pitchFamily="34" charset="-127"/>
              </a:defRPr>
            </a:lvl2pPr>
            <a:lvl3pPr marL="1143000" indent="-228600">
              <a:defRPr>
                <a:solidFill>
                  <a:schemeClr val="tx1"/>
                </a:solidFill>
                <a:latin typeface="Arial" panose="020B0604020202020204" pitchFamily="34" charset="0"/>
                <a:ea typeface="Gulim" pitchFamily="34" charset="-127"/>
              </a:defRPr>
            </a:lvl3pPr>
            <a:lvl4pPr marL="1600200" indent="-228600">
              <a:defRPr>
                <a:solidFill>
                  <a:schemeClr val="tx1"/>
                </a:solidFill>
                <a:latin typeface="Arial" panose="020B0604020202020204" pitchFamily="34" charset="0"/>
                <a:ea typeface="Gulim" pitchFamily="34" charset="-127"/>
              </a:defRPr>
            </a:lvl4pPr>
            <a:lvl5pPr marL="2057400" indent="-228600">
              <a:defRPr>
                <a:solidFill>
                  <a:schemeClr val="tx1"/>
                </a:solidFill>
                <a:latin typeface="Arial" panose="020B0604020202020204" pitchFamily="34" charset="0"/>
                <a:ea typeface="Gulim"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Gulim" pitchFamily="34" charset="-127"/>
              </a:defRPr>
            </a:lvl9pPr>
          </a:lstStyle>
          <a:p>
            <a:pPr algn="just">
              <a:spcBef>
                <a:spcPct val="50000"/>
              </a:spcBef>
            </a:pP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Table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5  </a:t>
            </a:r>
            <a:r>
              <a:rPr lang="en-US" sz="2800" i="1" dirty="0" smtClean="0">
                <a:latin typeface="Times New Roman" panose="02020603050405020304" pitchFamily="18" charset="0"/>
                <a:ea typeface="MS PGothic" panose="020B0600070205080204" pitchFamily="34" charset="-128"/>
                <a:cs typeface="Times New Roman" panose="02020603050405020304" pitchFamily="18" charset="0"/>
              </a:rPr>
              <a:t>: Top 5 Tweets detected by the framework</a:t>
            </a:r>
            <a:endParaRPr lang="en-US" sz="2800" i="1" dirty="0">
              <a:latin typeface="Times New Roman" panose="02020603050405020304" pitchFamily="18" charset="0"/>
              <a:ea typeface="MS PGothic" panose="020B0600070205080204" pitchFamily="34" charset="-128"/>
              <a:cs typeface="Times New Roman" panose="02020603050405020304" pitchFamily="18" charset="0"/>
            </a:endParaRPr>
          </a:p>
        </p:txBody>
      </p:sp>
    </p:spTree>
    <p:extLst>
      <p:ext uri="{BB962C8B-B14F-4D97-AF65-F5344CB8AC3E}">
        <p14:creationId xmlns:p14="http://schemas.microsoft.com/office/powerpoint/2010/main" val="300113732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Experimental Results (Contd.)</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5869752"/>
              </p:ext>
            </p:extLst>
          </p:nvPr>
        </p:nvGraphicFramePr>
        <p:xfrm>
          <a:off x="0" y="2209800"/>
          <a:ext cx="9143999" cy="3936887"/>
        </p:xfrm>
        <a:graphic>
          <a:graphicData uri="http://schemas.openxmlformats.org/drawingml/2006/table">
            <a:tbl>
              <a:tblPr firstRow="1" firstCol="1" bandRow="1">
                <a:tableStyleId>{5C22544A-7EE6-4342-B048-85BDC9FD1C3A}</a:tableStyleId>
              </a:tblPr>
              <a:tblGrid>
                <a:gridCol w="1828175"/>
                <a:gridCol w="1828956"/>
                <a:gridCol w="1828956"/>
                <a:gridCol w="1828956"/>
                <a:gridCol w="1828956"/>
              </a:tblGrid>
              <a:tr h="736487">
                <a:tc rowSpan="3">
                  <a:txBody>
                    <a:bodyPr/>
                    <a:lstStyle/>
                    <a:p>
                      <a:pPr marL="0" marR="0" algn="ctr">
                        <a:lnSpc>
                          <a:spcPct val="150000"/>
                        </a:lnSpc>
                        <a:spcBef>
                          <a:spcPts val="1200"/>
                        </a:spcBef>
                        <a:spcAft>
                          <a:spcPts val="1200"/>
                        </a:spcAft>
                      </a:pPr>
                      <a:r>
                        <a:rPr lang="en-US" sz="2800" dirty="0">
                          <a:solidFill>
                            <a:schemeClr val="tx1"/>
                          </a:solidFill>
                          <a:effectLst/>
                        </a:rPr>
                        <a:t>Support Vector Machine</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a:solidFill>
                            <a:schemeClr val="tx1"/>
                          </a:solidFill>
                          <a:effectLst/>
                        </a:rPr>
                        <a:t>Tweet Type</a:t>
                      </a:r>
                      <a:endParaRPr lang="en-US" sz="28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dirty="0">
                          <a:solidFill>
                            <a:schemeClr val="tx1"/>
                          </a:solidFill>
                          <a:effectLst/>
                        </a:rPr>
                        <a:t>Framework</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a:solidFill>
                            <a:schemeClr val="tx1"/>
                          </a:solidFill>
                          <a:effectLst/>
                        </a:rPr>
                        <a:t>Actual</a:t>
                      </a:r>
                      <a:endParaRPr lang="en-US" sz="28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dirty="0" smtClean="0">
                          <a:solidFill>
                            <a:schemeClr val="tx1"/>
                          </a:solidFill>
                          <a:effectLst/>
                          <a:latin typeface="Times New Roman" panose="02020603050405020304" pitchFamily="18" charset="0"/>
                          <a:ea typeface="MS Mincho"/>
                          <a:cs typeface="Vrinda"/>
                        </a:rPr>
                        <a:t>Accuracy</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r>
              <a:tr h="736682">
                <a:tc vMerge="1">
                  <a:txBody>
                    <a:bodyPr/>
                    <a:lstStyle/>
                    <a:p>
                      <a:endParaRPr lang="en-US"/>
                    </a:p>
                  </a:txBody>
                  <a:tcPr/>
                </a:tc>
                <a:tc>
                  <a:txBody>
                    <a:bodyPr/>
                    <a:lstStyle/>
                    <a:p>
                      <a:pPr marL="0" marR="0" algn="ctr">
                        <a:lnSpc>
                          <a:spcPct val="150000"/>
                        </a:lnSpc>
                        <a:spcBef>
                          <a:spcPts val="1200"/>
                        </a:spcBef>
                        <a:spcAft>
                          <a:spcPts val="1200"/>
                        </a:spcAft>
                      </a:pPr>
                      <a:r>
                        <a:rPr lang="en-US" sz="2800">
                          <a:solidFill>
                            <a:schemeClr val="tx1"/>
                          </a:solidFill>
                          <a:effectLst/>
                        </a:rPr>
                        <a:t>Terrorism Supporting</a:t>
                      </a:r>
                      <a:endParaRPr lang="en-US" sz="28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dirty="0">
                          <a:solidFill>
                            <a:schemeClr val="tx1"/>
                          </a:solidFill>
                          <a:effectLst/>
                        </a:rPr>
                        <a:t>55</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c rowSpan="2">
                  <a:txBody>
                    <a:bodyPr/>
                    <a:lstStyle/>
                    <a:p>
                      <a:pPr marL="0" marR="0" algn="ctr">
                        <a:lnSpc>
                          <a:spcPct val="150000"/>
                        </a:lnSpc>
                        <a:spcBef>
                          <a:spcPts val="1200"/>
                        </a:spcBef>
                        <a:spcAft>
                          <a:spcPts val="1200"/>
                        </a:spcAft>
                      </a:pPr>
                      <a:r>
                        <a:rPr lang="en-US" sz="2800" dirty="0" smtClean="0">
                          <a:solidFill>
                            <a:schemeClr val="tx1"/>
                          </a:solidFill>
                          <a:effectLst/>
                          <a:latin typeface="Times New Roman" panose="02020603050405020304" pitchFamily="18" charset="0"/>
                          <a:ea typeface="MS Mincho"/>
                          <a:cs typeface="Vrinda"/>
                        </a:rPr>
                        <a:t>72%</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r>
              <a:tr h="1574832">
                <a:tc vMerge="1">
                  <a:txBody>
                    <a:bodyPr/>
                    <a:lstStyle/>
                    <a:p>
                      <a:endParaRPr lang="en-US"/>
                    </a:p>
                  </a:txBody>
                  <a:tcPr/>
                </a:tc>
                <a:tc>
                  <a:txBody>
                    <a:bodyPr/>
                    <a:lstStyle/>
                    <a:p>
                      <a:pPr marL="0" marR="0" algn="ctr">
                        <a:lnSpc>
                          <a:spcPct val="150000"/>
                        </a:lnSpc>
                        <a:spcBef>
                          <a:spcPts val="1200"/>
                        </a:spcBef>
                        <a:spcAft>
                          <a:spcPts val="1200"/>
                        </a:spcAft>
                      </a:pPr>
                      <a:r>
                        <a:rPr lang="en-US" sz="2800">
                          <a:solidFill>
                            <a:schemeClr val="tx1"/>
                          </a:solidFill>
                          <a:effectLst/>
                        </a:rPr>
                        <a:t>Terrorism Non-Supporting</a:t>
                      </a:r>
                      <a:endParaRPr lang="en-US" sz="28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a:solidFill>
                            <a:schemeClr val="tx1"/>
                          </a:solidFill>
                          <a:effectLst/>
                        </a:rPr>
                        <a:t>601</a:t>
                      </a:r>
                      <a:endParaRPr lang="en-US" sz="2800">
                        <a:solidFill>
                          <a:schemeClr val="tx1"/>
                        </a:solidFill>
                        <a:effectLst/>
                        <a:latin typeface="Times New Roman" panose="02020603050405020304" pitchFamily="18" charset="0"/>
                        <a:ea typeface="MS Mincho"/>
                        <a:cs typeface="Vrinda"/>
                      </a:endParaRPr>
                    </a:p>
                  </a:txBody>
                  <a:tcPr marL="68580" marR="68580" marT="0" marB="0" anchor="ctr"/>
                </a:tc>
                <a:tc>
                  <a:txBody>
                    <a:bodyPr/>
                    <a:lstStyle/>
                    <a:p>
                      <a:pPr marL="0" marR="0" algn="ctr">
                        <a:lnSpc>
                          <a:spcPct val="150000"/>
                        </a:lnSpc>
                        <a:spcBef>
                          <a:spcPts val="1200"/>
                        </a:spcBef>
                        <a:spcAft>
                          <a:spcPts val="1200"/>
                        </a:spcAft>
                      </a:pPr>
                      <a:r>
                        <a:rPr lang="en-US" sz="2800" dirty="0">
                          <a:solidFill>
                            <a:schemeClr val="tx1"/>
                          </a:solidFill>
                          <a:effectLst/>
                        </a:rPr>
                        <a:t>433</a:t>
                      </a: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c vMerge="1">
                  <a:txBody>
                    <a:bodyPr/>
                    <a:lstStyle/>
                    <a:p>
                      <a:pPr marL="0" marR="0" algn="ctr">
                        <a:lnSpc>
                          <a:spcPct val="150000"/>
                        </a:lnSpc>
                        <a:spcBef>
                          <a:spcPts val="1200"/>
                        </a:spcBef>
                        <a:spcAft>
                          <a:spcPts val="1200"/>
                        </a:spcAft>
                      </a:pPr>
                      <a:endParaRPr lang="en-US" sz="2800" dirty="0">
                        <a:solidFill>
                          <a:schemeClr val="tx1"/>
                        </a:solidFill>
                        <a:effectLst/>
                        <a:latin typeface="Times New Roman" panose="02020603050405020304" pitchFamily="18" charset="0"/>
                        <a:ea typeface="MS Mincho"/>
                        <a:cs typeface="Vrinda"/>
                      </a:endParaRPr>
                    </a:p>
                  </a:txBody>
                  <a:tcPr marL="68580" marR="68580" marT="0" marB="0" anchor="ctr"/>
                </a:tc>
              </a:tr>
            </a:tbl>
          </a:graphicData>
        </a:graphic>
      </p:graphicFrame>
      <p:sp>
        <p:nvSpPr>
          <p:cNvPr id="5" name="Rectangle 1"/>
          <p:cNvSpPr>
            <a:spLocks noChangeArrowheads="1"/>
          </p:cNvSpPr>
          <p:nvPr/>
        </p:nvSpPr>
        <p:spPr bwMode="auto">
          <a:xfrm>
            <a:off x="924078" y="1524000"/>
            <a:ext cx="7481920" cy="117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rPr>
              <a:t>T</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able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6</a:t>
            </a:r>
            <a:r>
              <a:rPr kumimoji="0" lang="en-US" sz="2800" b="0" i="1" u="none" strike="noStrike" cap="none" normalizeH="0" dirty="0" smtClean="0" bmk="">
                <a:ln>
                  <a:noFill/>
                </a:ln>
                <a:solidFill>
                  <a:schemeClr val="tx1"/>
                </a:solidFill>
                <a:effectLst/>
                <a:latin typeface="Times New Roman" panose="02020603050405020304" pitchFamily="18" charset="0"/>
                <a:ea typeface="MS Gothic" panose="020B0609070205080204" pitchFamily="49" charset="-128"/>
                <a:cs typeface="Vrinda"/>
              </a:rPr>
              <a:t>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 </a:t>
            </a:r>
            <a:r>
              <a:rPr kumimoji="0" lang="en-US" sz="2800" b="0" i="1" u="none" strike="noStrike" cap="none" normalizeH="0" baseline="0" dirty="0" smtClean="0" bmk="">
                <a:ln>
                  <a:noFill/>
                </a:ln>
                <a:solidFill>
                  <a:schemeClr val="tx1"/>
                </a:solidFill>
                <a:effectLst/>
                <a:latin typeface="Times New Roman" panose="02020603050405020304" pitchFamily="18" charset="0"/>
                <a:ea typeface="MS Gothic" panose="020B0609070205080204" pitchFamily="49" charset="-128"/>
                <a:cs typeface="Vrinda"/>
              </a:rPr>
              <a:t>Comparison of actual and framework data</a:t>
            </a:r>
            <a:endParaRPr kumimoji="0" lang="en-US" sz="2800" b="0" i="1" u="none" strike="noStrike" cap="none" normalizeH="0" baseline="0" dirty="0" smtClean="0">
              <a:ln>
                <a:noFill/>
              </a:ln>
              <a:solidFill>
                <a:schemeClr val="tx1"/>
              </a:solidFill>
              <a:effectLst/>
              <a:latin typeface="Times New Roman" panose="02020603050405020304" pitchFamily="18" charset="0"/>
              <a:ea typeface="MS Gothic" panose="020B0609070205080204" pitchFamily="49" charset="-128"/>
              <a:cs typeface="Vrind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000" b="0" i="1"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5002991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Limitations and Future Works</a:t>
            </a:r>
            <a:endParaRPr lang="en-US" sz="3200" b="1" dirty="0"/>
          </a:p>
        </p:txBody>
      </p:sp>
      <p:sp>
        <p:nvSpPr>
          <p:cNvPr id="3" name="Content Placeholder 2"/>
          <p:cNvSpPr>
            <a:spLocks noGrp="1"/>
          </p:cNvSpPr>
          <p:nvPr>
            <p:ph idx="1"/>
          </p:nvPr>
        </p:nvSpPr>
        <p:spPr>
          <a:xfrm>
            <a:off x="0" y="928688"/>
            <a:ext cx="9144000" cy="5472112"/>
          </a:xfrm>
        </p:spPr>
        <p:txBody>
          <a:bodyPr wrap="square">
            <a:noAutofit/>
          </a:bodyPr>
          <a:lstStyle/>
          <a:p>
            <a:r>
              <a:rPr lang="en-US" sz="2800" dirty="0" smtClean="0"/>
              <a:t>We have analyzed only English tweets, Future work can include various languages especially Arabic.</a:t>
            </a:r>
          </a:p>
          <a:p>
            <a:endParaRPr lang="en-US" sz="2800" dirty="0" smtClean="0"/>
          </a:p>
          <a:p>
            <a:r>
              <a:rPr lang="en-US" sz="2800" dirty="0" smtClean="0"/>
              <a:t>Our framework can only analyze textual content. This framework can be extended to analyze image and videos. </a:t>
            </a:r>
          </a:p>
          <a:p>
            <a:endParaRPr lang="en-US" sz="2800" dirty="0" smtClean="0"/>
          </a:p>
          <a:p>
            <a:r>
              <a:rPr lang="en-US" sz="2800" dirty="0" smtClean="0"/>
              <a:t>Our framework can’t detect sarcastic tweets which seems to be terrorism supporting but actually it isn’t. Future work can include a method to detect sarcastic tweets.</a:t>
            </a:r>
            <a:endParaRPr lang="en-US" sz="2800" dirty="0"/>
          </a:p>
        </p:txBody>
      </p:sp>
    </p:spTree>
    <p:extLst>
      <p:ext uri="{BB962C8B-B14F-4D97-AF65-F5344CB8AC3E}">
        <p14:creationId xmlns:p14="http://schemas.microsoft.com/office/powerpoint/2010/main" val="338964954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4"/>
            <a:r>
              <a:rPr lang="en-US" sz="3200" b="1" dirty="0" smtClean="0"/>
              <a:t>References</a:t>
            </a:r>
            <a:endParaRPr lang="en-US" sz="3600" b="1" dirty="0"/>
          </a:p>
        </p:txBody>
      </p:sp>
      <p:sp>
        <p:nvSpPr>
          <p:cNvPr id="3" name="Content Placeholder 2"/>
          <p:cNvSpPr>
            <a:spLocks noGrp="1"/>
          </p:cNvSpPr>
          <p:nvPr>
            <p:ph idx="1"/>
          </p:nvPr>
        </p:nvSpPr>
        <p:spPr>
          <a:xfrm>
            <a:off x="0" y="928688"/>
            <a:ext cx="9144000" cy="5472112"/>
          </a:xfrm>
        </p:spPr>
        <p:txBody>
          <a:bodyPr/>
          <a:lstStyle/>
          <a:p>
            <a:r>
              <a:rPr lang="en-US" dirty="0" smtClean="0"/>
              <a:t>[1]</a:t>
            </a:r>
            <a:r>
              <a:rPr lang="en-US" dirty="0"/>
              <a:t> “Twitter reveals it has suspended almost a million accounts in the last two years for promoting terrorism.” Available at: </a:t>
            </a:r>
            <a:r>
              <a:rPr lang="en-US" dirty="0">
                <a:hlinkClick r:id="rId2"/>
              </a:rPr>
              <a:t>http://</a:t>
            </a:r>
            <a:r>
              <a:rPr lang="en-US" dirty="0" smtClean="0">
                <a:hlinkClick r:id="rId2"/>
              </a:rPr>
              <a:t>www.dailymail.co.uk/sciencetech/article-4899742/Twitter-suspends-million-accounts-promoting-terrorism-two-years.html</a:t>
            </a:r>
            <a:endParaRPr lang="en-US" dirty="0" smtClean="0"/>
          </a:p>
          <a:p>
            <a:endParaRPr lang="en-US" dirty="0"/>
          </a:p>
          <a:p>
            <a:r>
              <a:rPr lang="en-US" dirty="0" smtClean="0"/>
              <a:t>[2]</a:t>
            </a:r>
            <a:r>
              <a:rPr lang="en-US" dirty="0"/>
              <a:t> M. Ashcroft, A. Fisher, L. </a:t>
            </a:r>
            <a:r>
              <a:rPr lang="en-US" dirty="0" err="1"/>
              <a:t>Kaati</a:t>
            </a:r>
            <a:r>
              <a:rPr lang="en-US" dirty="0"/>
              <a:t>, E. Omer, and N. </a:t>
            </a:r>
            <a:r>
              <a:rPr lang="en-US" dirty="0" err="1"/>
              <a:t>Prucha</a:t>
            </a:r>
            <a:r>
              <a:rPr lang="en-US" dirty="0"/>
              <a:t>, “Detecting jihadist messages on twitter,” in Proceedings of the </a:t>
            </a:r>
            <a:r>
              <a:rPr lang="en-US" i="1" dirty="0"/>
              <a:t>Intelligence and Security Informatics Conference (EISIC),</a:t>
            </a:r>
            <a:r>
              <a:rPr lang="en-US" dirty="0"/>
              <a:t> 2015 European, Sept 2015, pp. 161–164.</a:t>
            </a:r>
            <a:endParaRPr lang="en-US" dirty="0" smtClean="0"/>
          </a:p>
          <a:p>
            <a:endParaRPr lang="en-US" dirty="0" smtClean="0"/>
          </a:p>
          <a:p>
            <a:r>
              <a:rPr lang="en-US" dirty="0" smtClean="0"/>
              <a:t>[3]</a:t>
            </a:r>
            <a:r>
              <a:rPr lang="en-US" dirty="0"/>
              <a:t> </a:t>
            </a:r>
            <a:r>
              <a:rPr lang="en-US" dirty="0" err="1"/>
              <a:t>Vivek</a:t>
            </a:r>
            <a:r>
              <a:rPr lang="en-US" dirty="0"/>
              <a:t> Wisdom and </a:t>
            </a:r>
            <a:r>
              <a:rPr lang="en-US" dirty="0" err="1"/>
              <a:t>Rajat</a:t>
            </a:r>
            <a:r>
              <a:rPr lang="en-US" dirty="0"/>
              <a:t> Gupta, “An Introduction to Twitter data Analysis in Python”.</a:t>
            </a:r>
          </a:p>
          <a:p>
            <a:pPr marL="0" indent="0">
              <a:buNone/>
            </a:pPr>
            <a:endParaRPr lang="en-US" dirty="0"/>
          </a:p>
          <a:p>
            <a:r>
              <a:rPr lang="en-US" dirty="0" smtClean="0"/>
              <a:t>[4]</a:t>
            </a:r>
            <a:r>
              <a:rPr lang="en-US" dirty="0"/>
              <a:t> </a:t>
            </a:r>
            <a:r>
              <a:rPr lang="en-US" dirty="0" err="1"/>
              <a:t>Stavrianou</a:t>
            </a:r>
            <a:r>
              <a:rPr lang="en-US" dirty="0"/>
              <a:t>, Anna, et al. "NLP-based feature extraction for automated tweet classification." </a:t>
            </a:r>
            <a:r>
              <a:rPr lang="en-US" i="1" dirty="0"/>
              <a:t>Interactions between Data Mining and Natural Language Processing</a:t>
            </a:r>
            <a:r>
              <a:rPr lang="en-US" dirty="0"/>
              <a:t> 145 (2014).</a:t>
            </a:r>
            <a:br>
              <a:rPr lang="en-US" dirty="0"/>
            </a:br>
            <a:endParaRPr lang="en-US" dirty="0" smtClean="0"/>
          </a:p>
          <a:p>
            <a:endParaRPr lang="en-US" dirty="0"/>
          </a:p>
        </p:txBody>
      </p:sp>
    </p:spTree>
    <p:extLst>
      <p:ext uri="{BB962C8B-B14F-4D97-AF65-F5344CB8AC3E}">
        <p14:creationId xmlns:p14="http://schemas.microsoft.com/office/powerpoint/2010/main" val="414218352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z="3200" b="1" smtClean="0"/>
              <a:t>The End</a:t>
            </a:r>
          </a:p>
        </p:txBody>
      </p:sp>
      <p:sp>
        <p:nvSpPr>
          <p:cNvPr id="3" name="Content Placeholder 2"/>
          <p:cNvSpPr>
            <a:spLocks noGrp="1"/>
          </p:cNvSpPr>
          <p:nvPr>
            <p:ph idx="1"/>
          </p:nvPr>
        </p:nvSpPr>
        <p:spPr>
          <a:xfrm>
            <a:off x="0" y="928688"/>
            <a:ext cx="9144000" cy="5472112"/>
          </a:xfrm>
        </p:spPr>
        <p:txBody>
          <a:bodyPr/>
          <a:lstStyle/>
          <a:p>
            <a:pPr marL="0" indent="0" algn="ctr">
              <a:buFont typeface="Wingdings" panose="05000000000000000000" pitchFamily="2" charset="2"/>
              <a:buNone/>
              <a:defRPr/>
            </a:pPr>
            <a:endParaRPr lang="en-US" smtClean="0"/>
          </a:p>
          <a:p>
            <a:pPr marL="0" indent="0" algn="ctr">
              <a:buFont typeface="Wingdings" panose="05000000000000000000" pitchFamily="2" charset="2"/>
              <a:buNone/>
              <a:defRPr/>
            </a:pPr>
            <a:endParaRPr lang="en-US"/>
          </a:p>
          <a:p>
            <a:pPr marL="0" indent="0" algn="ctr">
              <a:buFont typeface="Wingdings" panose="05000000000000000000" pitchFamily="2" charset="2"/>
              <a:buNone/>
              <a:defRPr/>
            </a:pPr>
            <a:endParaRPr lang="en-US" smtClean="0"/>
          </a:p>
          <a:p>
            <a:pPr marL="0" indent="0" algn="ctr">
              <a:buFont typeface="Wingdings" panose="05000000000000000000" pitchFamily="2" charset="2"/>
              <a:buNone/>
              <a:defRPr/>
            </a:pPr>
            <a:endParaRPr lang="en-US"/>
          </a:p>
          <a:p>
            <a:pPr marL="0" indent="0" algn="ctr">
              <a:buFont typeface="Wingdings" panose="05000000000000000000" pitchFamily="2" charset="2"/>
              <a:buNone/>
              <a:defRPr/>
            </a:pPr>
            <a:endParaRPr lang="en-US" smtClean="0"/>
          </a:p>
          <a:p>
            <a:pPr marL="0" indent="0" algn="ctr">
              <a:buFont typeface="Wingdings" panose="05000000000000000000" pitchFamily="2" charset="2"/>
              <a:buNone/>
              <a:defRPr/>
            </a:pPr>
            <a:r>
              <a:rPr lang="en-US" sz="6000" i="1" smtClean="0">
                <a:solidFill>
                  <a:schemeClr val="bg2">
                    <a:lumMod val="90000"/>
                    <a:lumOff val="10000"/>
                  </a:schemeClr>
                </a:solidFill>
              </a:rPr>
              <a:t>Thank You</a:t>
            </a:r>
            <a:endParaRPr lang="en-US" sz="6000" i="1">
              <a:solidFill>
                <a:schemeClr val="bg2">
                  <a:lumMod val="90000"/>
                  <a:lumOff val="10000"/>
                </a:schemeClr>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Related Works</a:t>
            </a:r>
            <a:endParaRPr lang="en-US" sz="2800" b="1" dirty="0"/>
          </a:p>
        </p:txBody>
      </p:sp>
      <p:sp>
        <p:nvSpPr>
          <p:cNvPr id="3" name="Content Placeholder 2"/>
          <p:cNvSpPr>
            <a:spLocks noGrp="1"/>
          </p:cNvSpPr>
          <p:nvPr>
            <p:ph idx="1"/>
          </p:nvPr>
        </p:nvSpPr>
        <p:spPr>
          <a:xfrm>
            <a:off x="0" y="836613"/>
            <a:ext cx="9144000" cy="5472112"/>
          </a:xfrm>
        </p:spPr>
        <p:txBody>
          <a:bodyPr/>
          <a:lstStyle/>
          <a:p>
            <a:pPr algn="just"/>
            <a:r>
              <a:rPr lang="en-US" sz="2800" b="1" dirty="0"/>
              <a:t>Detecting jihadist messages on </a:t>
            </a:r>
            <a:r>
              <a:rPr lang="en-US" sz="2800" b="1" dirty="0" smtClean="0"/>
              <a:t>twitter [2]</a:t>
            </a:r>
          </a:p>
          <a:p>
            <a:pPr lvl="1" algn="just">
              <a:buClrTx/>
              <a:buFont typeface="Wingdings" panose="05000000000000000000" pitchFamily="2" charset="2"/>
              <a:buChar char="Ø"/>
            </a:pPr>
            <a:r>
              <a:rPr lang="en-US" sz="2800" u="sng" dirty="0"/>
              <a:t>Work Done:</a:t>
            </a:r>
            <a:endParaRPr lang="en-US" sz="2800" dirty="0"/>
          </a:p>
          <a:p>
            <a:pPr marL="342900" lvl="1" indent="0" algn="just">
              <a:buClrTx/>
              <a:buNone/>
            </a:pPr>
            <a:r>
              <a:rPr lang="en-US" sz="2800" dirty="0"/>
              <a:t>	</a:t>
            </a:r>
            <a:r>
              <a:rPr lang="en-US" sz="2800" dirty="0" smtClean="0"/>
              <a:t>- Used </a:t>
            </a:r>
            <a:r>
              <a:rPr lang="en-US" sz="2800" dirty="0"/>
              <a:t>sentiment analysis to detect if a message </a:t>
            </a:r>
            <a:endParaRPr lang="en-US" sz="2800" dirty="0" smtClean="0"/>
          </a:p>
          <a:p>
            <a:pPr marL="342900" lvl="1" indent="0" algn="just">
              <a:buClrTx/>
              <a:buNone/>
            </a:pPr>
            <a:r>
              <a:rPr lang="en-US" sz="2800" dirty="0" smtClean="0"/>
              <a:t>supports </a:t>
            </a:r>
            <a:r>
              <a:rPr lang="en-US" sz="2800" dirty="0"/>
              <a:t>ISIS or </a:t>
            </a:r>
            <a:r>
              <a:rPr lang="en-US" sz="2800" dirty="0" smtClean="0"/>
              <a:t>not.</a:t>
            </a:r>
          </a:p>
          <a:p>
            <a:pPr marL="342900" lvl="1" indent="0" algn="just">
              <a:buClrTx/>
              <a:buNone/>
            </a:pPr>
            <a:r>
              <a:rPr lang="en-US" sz="2800" dirty="0"/>
              <a:t>	</a:t>
            </a:r>
            <a:r>
              <a:rPr lang="en-US" sz="2800" dirty="0" smtClean="0"/>
              <a:t>- Experiment was applied on Twitter.</a:t>
            </a:r>
          </a:p>
          <a:p>
            <a:pPr marL="342900" lvl="1" indent="0" algn="just">
              <a:buClrTx/>
              <a:buNone/>
            </a:pPr>
            <a:r>
              <a:rPr lang="en-US" sz="2800" dirty="0"/>
              <a:t>	</a:t>
            </a:r>
            <a:r>
              <a:rPr lang="en-US" sz="2800" dirty="0" smtClean="0"/>
              <a:t>- Used hashtag to extract terrorism related tweets from </a:t>
            </a:r>
          </a:p>
          <a:p>
            <a:pPr marL="342900" lvl="1" indent="0" algn="just">
              <a:buClrTx/>
              <a:buNone/>
            </a:pPr>
            <a:r>
              <a:rPr lang="en-US" sz="2800" dirty="0" smtClean="0"/>
              <a:t>historic tweets.</a:t>
            </a:r>
            <a:endParaRPr lang="en-US" sz="2800" u="sng" dirty="0"/>
          </a:p>
          <a:p>
            <a:pPr lvl="1" algn="just">
              <a:buClrTx/>
              <a:buFont typeface="Wingdings" panose="05000000000000000000" pitchFamily="2" charset="2"/>
              <a:buChar char="Ø"/>
            </a:pPr>
            <a:r>
              <a:rPr lang="en-US" sz="2800" u="sng" dirty="0"/>
              <a:t>Limitation:</a:t>
            </a:r>
          </a:p>
          <a:p>
            <a:pPr marL="685800" lvl="2" indent="0" algn="just">
              <a:buNone/>
            </a:pPr>
            <a:r>
              <a:rPr lang="en-US" sz="2800" dirty="0" smtClean="0"/>
              <a:t>	- Didn’t test their methods in real-time environment.</a:t>
            </a:r>
          </a:p>
          <a:p>
            <a:pPr marL="685800" lvl="2" indent="0" algn="just">
              <a:buNone/>
            </a:pPr>
            <a:r>
              <a:rPr lang="en-US" sz="2800" dirty="0"/>
              <a:t>	</a:t>
            </a:r>
            <a:r>
              <a:rPr lang="en-US" sz="2800" dirty="0" smtClean="0"/>
              <a:t>- Didn’t have any framework to detect real-time tweets.</a:t>
            </a:r>
            <a:endParaRPr lang="en-US" sz="2800" dirty="0"/>
          </a:p>
        </p:txBody>
      </p:sp>
    </p:spTree>
    <p:extLst>
      <p:ext uri="{BB962C8B-B14F-4D97-AF65-F5344CB8AC3E}">
        <p14:creationId xmlns:p14="http://schemas.microsoft.com/office/powerpoint/2010/main" val="3582796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Related Works (Contd.)</a:t>
            </a:r>
            <a:endParaRPr lang="en-US" sz="2800" b="1" dirty="0"/>
          </a:p>
        </p:txBody>
      </p:sp>
      <p:sp>
        <p:nvSpPr>
          <p:cNvPr id="3" name="Content Placeholder 2"/>
          <p:cNvSpPr>
            <a:spLocks noGrp="1"/>
          </p:cNvSpPr>
          <p:nvPr>
            <p:ph idx="1"/>
          </p:nvPr>
        </p:nvSpPr>
        <p:spPr>
          <a:xfrm>
            <a:off x="0" y="928688"/>
            <a:ext cx="9144000" cy="5472112"/>
          </a:xfrm>
        </p:spPr>
        <p:txBody>
          <a:bodyPr/>
          <a:lstStyle/>
          <a:p>
            <a:r>
              <a:rPr lang="en-US" sz="2800" b="1" dirty="0" smtClean="0"/>
              <a:t>Twitter </a:t>
            </a:r>
            <a:r>
              <a:rPr lang="en-US" sz="2800" b="1" dirty="0"/>
              <a:t>Data Analysis in </a:t>
            </a:r>
            <a:r>
              <a:rPr lang="en-US" sz="2800" b="1" dirty="0" smtClean="0"/>
              <a:t>Python [3]</a:t>
            </a:r>
          </a:p>
          <a:p>
            <a:pPr lvl="1">
              <a:buClrTx/>
              <a:buFont typeface="Wingdings" panose="05000000000000000000" pitchFamily="2" charset="2"/>
              <a:buChar char="Ø"/>
            </a:pPr>
            <a:r>
              <a:rPr lang="en-US" sz="2800" u="sng" dirty="0"/>
              <a:t>Work Done</a:t>
            </a:r>
            <a:r>
              <a:rPr lang="en-US" sz="2800" u="sng" dirty="0" smtClean="0"/>
              <a:t>:</a:t>
            </a:r>
            <a:endParaRPr lang="en-US" sz="2800" dirty="0" smtClean="0"/>
          </a:p>
          <a:p>
            <a:pPr marL="342900" lvl="1" indent="0">
              <a:buClrTx/>
              <a:buNone/>
            </a:pPr>
            <a:r>
              <a:rPr lang="en-US" sz="2800" dirty="0" smtClean="0"/>
              <a:t>	- </a:t>
            </a:r>
            <a:r>
              <a:rPr lang="en-US" sz="2800" dirty="0"/>
              <a:t>D</a:t>
            </a:r>
            <a:r>
              <a:rPr lang="en-US" sz="2800" dirty="0" smtClean="0"/>
              <a:t>escribed </a:t>
            </a:r>
            <a:r>
              <a:rPr lang="en-US" sz="2800" dirty="0"/>
              <a:t>several analysis on tweets such as term frequencies, bigram terms, most used hash tag, most used mentions. </a:t>
            </a:r>
          </a:p>
          <a:p>
            <a:pPr marL="342900" lvl="1" indent="0">
              <a:buClrTx/>
              <a:buNone/>
            </a:pPr>
            <a:r>
              <a:rPr lang="en-US" sz="2800" dirty="0"/>
              <a:t>	</a:t>
            </a:r>
            <a:r>
              <a:rPr lang="en-US" sz="2800" dirty="0" smtClean="0"/>
              <a:t>- Used a python library called ‘</a:t>
            </a:r>
            <a:r>
              <a:rPr lang="en-US" sz="2800" dirty="0" err="1" smtClean="0"/>
              <a:t>Tweepy</a:t>
            </a:r>
            <a:r>
              <a:rPr lang="en-US" sz="2800" dirty="0" smtClean="0"/>
              <a:t>’</a:t>
            </a:r>
            <a:endParaRPr lang="en-US" sz="2800" u="sng" dirty="0"/>
          </a:p>
          <a:p>
            <a:pPr lvl="1">
              <a:buClrTx/>
              <a:buFont typeface="Wingdings" panose="05000000000000000000" pitchFamily="2" charset="2"/>
              <a:buChar char="Ø"/>
            </a:pPr>
            <a:r>
              <a:rPr lang="en-US" sz="2800" u="sng" dirty="0"/>
              <a:t>Limitation:</a:t>
            </a:r>
          </a:p>
          <a:p>
            <a:pPr marL="0" indent="0">
              <a:buNone/>
            </a:pPr>
            <a:r>
              <a:rPr lang="en-US" sz="2800" b="1" dirty="0" smtClean="0"/>
              <a:t>	- </a:t>
            </a:r>
            <a:r>
              <a:rPr lang="en-US" sz="2800" dirty="0" smtClean="0"/>
              <a:t>Didn’t study </a:t>
            </a:r>
            <a:r>
              <a:rPr lang="en-US" sz="2800" dirty="0"/>
              <a:t>advance technique of analysis such as sentiment analysis, natural language </a:t>
            </a:r>
            <a:r>
              <a:rPr lang="en-US" sz="2800" dirty="0" smtClean="0"/>
              <a:t>processing etc.</a:t>
            </a:r>
            <a:endParaRPr lang="en-US" sz="2800" b="1" dirty="0"/>
          </a:p>
        </p:txBody>
      </p:sp>
    </p:spTree>
    <p:extLst>
      <p:ext uri="{BB962C8B-B14F-4D97-AF65-F5344CB8AC3E}">
        <p14:creationId xmlns:p14="http://schemas.microsoft.com/office/powerpoint/2010/main" val="357137005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836613"/>
          </a:xfrm>
        </p:spPr>
        <p:txBody>
          <a:bodyPr/>
          <a:lstStyle/>
          <a:p>
            <a:r>
              <a:rPr lang="en-US" sz="3200" b="1" smtClean="0"/>
              <a:t>Objectives</a:t>
            </a:r>
            <a:endParaRPr lang="en-US" sz="3200" b="1"/>
          </a:p>
        </p:txBody>
      </p:sp>
      <p:sp>
        <p:nvSpPr>
          <p:cNvPr id="3" name="Content Placeholder 2"/>
          <p:cNvSpPr>
            <a:spLocks noGrp="1"/>
          </p:cNvSpPr>
          <p:nvPr>
            <p:ph idx="1"/>
          </p:nvPr>
        </p:nvSpPr>
        <p:spPr>
          <a:xfrm>
            <a:off x="-76200" y="990600"/>
            <a:ext cx="9296399" cy="5472112"/>
          </a:xfrm>
        </p:spPr>
        <p:txBody>
          <a:bodyPr/>
          <a:lstStyle/>
          <a:p>
            <a:pPr lvl="1" algn="just">
              <a:buClrTx/>
              <a:buFont typeface="Wingdings" panose="05000000000000000000" pitchFamily="2" charset="2"/>
              <a:buChar char="v"/>
            </a:pPr>
            <a:r>
              <a:rPr lang="en-US" sz="2800" dirty="0" smtClean="0"/>
              <a:t>To </a:t>
            </a:r>
            <a:r>
              <a:rPr lang="en-US" sz="2800" dirty="0"/>
              <a:t>develop a framework for crawling and analyzing real-time </a:t>
            </a:r>
            <a:r>
              <a:rPr lang="en-US" sz="2800" dirty="0" smtClean="0"/>
              <a:t>tweets</a:t>
            </a:r>
            <a:r>
              <a:rPr lang="en-US" sz="2800" dirty="0"/>
              <a:t> </a:t>
            </a:r>
            <a:r>
              <a:rPr lang="en-US" sz="2800" dirty="0" smtClean="0"/>
              <a:t>to detect terrorism.</a:t>
            </a:r>
            <a:endParaRPr lang="en-US" sz="2800" dirty="0" smtClean="0"/>
          </a:p>
          <a:p>
            <a:pPr lvl="1" algn="just">
              <a:buClrTx/>
              <a:buFont typeface="Wingdings" panose="05000000000000000000" pitchFamily="2" charset="2"/>
              <a:buChar char="v"/>
            </a:pPr>
            <a:endParaRPr lang="en-US" sz="2800" dirty="0"/>
          </a:p>
          <a:p>
            <a:pPr lvl="1" algn="just">
              <a:buClrTx/>
              <a:buFont typeface="Wingdings" panose="05000000000000000000" pitchFamily="2" charset="2"/>
              <a:buChar char="v"/>
            </a:pPr>
            <a:r>
              <a:rPr lang="en-US" sz="2800" dirty="0" smtClean="0"/>
              <a:t>To </a:t>
            </a:r>
            <a:r>
              <a:rPr lang="en-US" sz="2800" dirty="0"/>
              <a:t>build a mechanism that will be able to re-train the model to detect terrorism more accurately</a:t>
            </a:r>
            <a:r>
              <a:rPr lang="en-US" sz="2800" dirty="0" smtClean="0"/>
              <a:t>.</a:t>
            </a:r>
          </a:p>
          <a:p>
            <a:pPr marL="300355" lvl="1" indent="0" algn="just">
              <a:buClrTx/>
              <a:buNone/>
            </a:pPr>
            <a:endParaRPr lang="en-US" sz="2800" dirty="0"/>
          </a:p>
          <a:p>
            <a:pPr lvl="1" algn="just">
              <a:buClrTx/>
              <a:buFont typeface="Wingdings" panose="05000000000000000000" pitchFamily="2" charset="2"/>
              <a:buChar char="v"/>
            </a:pPr>
            <a:r>
              <a:rPr lang="en-US" sz="2800" dirty="0" smtClean="0"/>
              <a:t>To </a:t>
            </a:r>
            <a:r>
              <a:rPr lang="en-US" sz="2800" dirty="0"/>
              <a:t>crawl a large number of tweets in different time-frame and analyze the performance of our system</a:t>
            </a:r>
          </a:p>
        </p:txBody>
      </p:sp>
    </p:spTree>
    <p:extLst>
      <p:ext uri="{BB962C8B-B14F-4D97-AF65-F5344CB8AC3E}">
        <p14:creationId xmlns:p14="http://schemas.microsoft.com/office/powerpoint/2010/main" val="30226733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836613"/>
          </a:xfrm>
        </p:spPr>
        <p:txBody>
          <a:bodyPr/>
          <a:lstStyle/>
          <a:p>
            <a:r>
              <a:rPr lang="en-US" sz="3200" b="1" dirty="0" smtClean="0"/>
              <a:t>Challenges</a:t>
            </a:r>
            <a:endParaRPr lang="en-US" sz="3200" b="1" dirty="0"/>
          </a:p>
        </p:txBody>
      </p:sp>
      <p:sp>
        <p:nvSpPr>
          <p:cNvPr id="3" name="Content Placeholder 2"/>
          <p:cNvSpPr>
            <a:spLocks noGrp="1"/>
          </p:cNvSpPr>
          <p:nvPr>
            <p:ph idx="1"/>
          </p:nvPr>
        </p:nvSpPr>
        <p:spPr>
          <a:xfrm>
            <a:off x="228600" y="914400"/>
            <a:ext cx="8839199" cy="5334000"/>
          </a:xfrm>
        </p:spPr>
        <p:txBody>
          <a:bodyPr/>
          <a:lstStyle/>
          <a:p>
            <a:pPr marL="0" lvl="0" indent="0">
              <a:buNone/>
            </a:pPr>
            <a:endParaRPr lang="en-US" sz="2800" dirty="0"/>
          </a:p>
          <a:p>
            <a:pPr lvl="0"/>
            <a:r>
              <a:rPr lang="en-US" sz="2800" dirty="0"/>
              <a:t>Real-Time </a:t>
            </a:r>
            <a:r>
              <a:rPr lang="en-US" sz="2800" dirty="0" smtClean="0"/>
              <a:t>crawling and analysis </a:t>
            </a:r>
            <a:r>
              <a:rPr lang="en-US" sz="2800" dirty="0"/>
              <a:t>of the </a:t>
            </a:r>
            <a:r>
              <a:rPr lang="en-US" sz="2800" dirty="0" smtClean="0"/>
              <a:t>tweets without any interruption </a:t>
            </a:r>
          </a:p>
          <a:p>
            <a:pPr marL="0" lvl="0" indent="0">
              <a:buNone/>
            </a:pPr>
            <a:endParaRPr lang="en-US" sz="2800" dirty="0"/>
          </a:p>
          <a:p>
            <a:pPr lvl="0"/>
            <a:r>
              <a:rPr lang="en-US" sz="2800" dirty="0"/>
              <a:t>Building a dataset of tweets which will help us to build our classifier to detect terrorism.</a:t>
            </a:r>
          </a:p>
        </p:txBody>
      </p:sp>
    </p:spTree>
    <p:extLst>
      <p:ext uri="{BB962C8B-B14F-4D97-AF65-F5344CB8AC3E}">
        <p14:creationId xmlns:p14="http://schemas.microsoft.com/office/powerpoint/2010/main" val="261726507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24"/>
            <a:ext cx="9144000" cy="836613"/>
          </a:xfrm>
        </p:spPr>
        <p:txBody>
          <a:bodyPr/>
          <a:lstStyle/>
          <a:p>
            <a:r>
              <a:rPr lang="en-US" sz="3200" b="1" dirty="0"/>
              <a:t>Framework Architecture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990600"/>
            <a:ext cx="6553200" cy="4842576"/>
          </a:xfrm>
        </p:spPr>
      </p:pic>
      <p:sp>
        <p:nvSpPr>
          <p:cNvPr id="5" name="TextBox 4"/>
          <p:cNvSpPr txBox="1"/>
          <p:nvPr/>
        </p:nvSpPr>
        <p:spPr>
          <a:xfrm>
            <a:off x="1615068" y="5833176"/>
            <a:ext cx="5913863" cy="523220"/>
          </a:xfrm>
          <a:prstGeom prst="rect">
            <a:avLst/>
          </a:prstGeom>
          <a:noFill/>
        </p:spPr>
        <p:txBody>
          <a:bodyPr wrap="none" rtlCol="0">
            <a:spAutoFit/>
          </a:bodyPr>
          <a:lstStyle/>
          <a:p>
            <a:r>
              <a:rPr lang="en-US" sz="2800" i="1" dirty="0" smtClean="0">
                <a:latin typeface="Times New Roman" panose="02020603050405020304" pitchFamily="18" charset="0"/>
                <a:cs typeface="Times New Roman" panose="02020603050405020304" pitchFamily="18" charset="0"/>
              </a:rPr>
              <a:t>Figure 1: Twitter Data Crawler Module</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9640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Framework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1700" y="990600"/>
            <a:ext cx="4800600" cy="4264143"/>
          </a:xfrm>
        </p:spPr>
      </p:pic>
      <p:sp>
        <p:nvSpPr>
          <p:cNvPr id="5" name="TextBox 4"/>
          <p:cNvSpPr txBox="1"/>
          <p:nvPr/>
        </p:nvSpPr>
        <p:spPr>
          <a:xfrm>
            <a:off x="2376783" y="5486400"/>
            <a:ext cx="4390433" cy="523220"/>
          </a:xfrm>
          <a:prstGeom prst="rect">
            <a:avLst/>
          </a:prstGeom>
          <a:noFill/>
        </p:spPr>
        <p:txBody>
          <a:bodyPr wrap="none" rtlCol="0">
            <a:spAutoFit/>
          </a:bodyPr>
          <a:lstStyle/>
          <a:p>
            <a:pPr lvl="1"/>
            <a:r>
              <a:rPr lang="en-US" sz="2800" i="1" dirty="0" smtClean="0">
                <a:latin typeface="Times New Roman" panose="02020603050405020304" pitchFamily="18" charset="0"/>
                <a:cs typeface="Times New Roman" panose="02020603050405020304" pitchFamily="18" charset="0"/>
              </a:rPr>
              <a:t>Figure 2: Storage Module</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34415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1_islab2006-Eng">
  <a:themeElements>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islab2006-Eng">
      <a:majorFont>
        <a:latin typeface="Arial Narrow"/>
        <a:ea typeface="Gulim"/>
        <a:cs typeface=""/>
      </a:majorFont>
      <a:minorFont>
        <a:latin typeface="Arial Narrow"/>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chemeClr val="tx1"/>
            </a:solidFill>
            <a:effectLst/>
            <a:latin typeface="Arial Narrow" panose="020B0606020202030204" pitchFamily="34" charset="0"/>
            <a:ea typeface="MS PGothic" panose="020B0600070205080204" pitchFamily="34" charset="-128"/>
          </a:defRPr>
        </a:defPPr>
      </a:lstStyle>
    </a:spDef>
    <a:lnDef>
      <a:spPr bwMode="auto">
        <a:noFill/>
        <a:ln w="9525" cap="flat" cmpd="sng" algn="ctr">
          <a:noFill/>
          <a:prstDash val="solid"/>
          <a:round/>
          <a:headEnd type="none" w="med" len="med"/>
          <a:tailEnd type="arrow"/>
        </a:ln>
      </a:spPr>
      <a:bodyPr/>
      <a:lstStyle/>
    </a:lnDef>
  </a:objectDefaults>
  <a:extraClrSchemeLst>
    <a:extraClrScheme>
      <a:clrScheme name="1_islab2006-Eng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islab2006-Eng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islab2006-Eng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islab2006-Eng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islab2006-Eng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islab2006-Eng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islab2006-Eng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CSE-template3 (6)</Template>
  <TotalTime>1189</TotalTime>
  <Words>1064</Words>
  <Application>Microsoft Office PowerPoint</Application>
  <PresentationFormat>On-screen Show (4:3)</PresentationFormat>
  <Paragraphs>245</Paragraphs>
  <Slides>34</Slides>
  <Notes>10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34</vt:i4>
      </vt:variant>
    </vt:vector>
  </HeadingPairs>
  <TitlesOfParts>
    <vt:vector size="49" baseType="lpstr">
      <vt:lpstr>Gulim</vt:lpstr>
      <vt:lpstr>MS Gothic</vt:lpstr>
      <vt:lpstr>MS Mincho</vt:lpstr>
      <vt:lpstr>MS PGothic</vt:lpstr>
      <vt:lpstr>Vrinda</vt:lpstr>
      <vt:lpstr>휴먼명조</vt:lpstr>
      <vt:lpstr>Arial</vt:lpstr>
      <vt:lpstr>Arial Narrow</vt:lpstr>
      <vt:lpstr>Calibri</vt:lpstr>
      <vt:lpstr>Constantia</vt:lpstr>
      <vt:lpstr>Tahoma</vt:lpstr>
      <vt:lpstr>Times New Roman</vt:lpstr>
      <vt:lpstr>Wingdings</vt:lpstr>
      <vt:lpstr>1_islab2006-Eng</vt:lpstr>
      <vt:lpstr>Custom Design</vt:lpstr>
      <vt:lpstr>Developing a Framework for Analyzing Real-Time Tweets to Detect Terrorism</vt:lpstr>
      <vt:lpstr>Contents</vt:lpstr>
      <vt:lpstr>Introduction</vt:lpstr>
      <vt:lpstr>Related Works</vt:lpstr>
      <vt:lpstr>Related Works (Contd.)</vt:lpstr>
      <vt:lpstr>Objectives</vt:lpstr>
      <vt:lpstr>Challenges</vt:lpstr>
      <vt:lpstr>Framework Architecture </vt:lpstr>
      <vt:lpstr>Framework Architecture</vt:lpstr>
      <vt:lpstr>Framework Architecture</vt:lpstr>
      <vt:lpstr>Framework Architecture</vt:lpstr>
      <vt:lpstr>Framework Architecture</vt:lpstr>
      <vt:lpstr>Flow Graph of the Framework</vt:lpstr>
      <vt:lpstr>Training</vt:lpstr>
      <vt:lpstr>Training : Train Data</vt:lpstr>
      <vt:lpstr>Training : Train Data</vt:lpstr>
      <vt:lpstr>Training : Pre-Processing Tweets</vt:lpstr>
      <vt:lpstr>Training : Features</vt:lpstr>
      <vt:lpstr>Training : Logistic Regression Algo</vt:lpstr>
      <vt:lpstr>Training : Logistic Regression Algo</vt:lpstr>
      <vt:lpstr>Training : Support Vector Machine</vt:lpstr>
      <vt:lpstr>Training : Support Vector Machine</vt:lpstr>
      <vt:lpstr>Implementation</vt:lpstr>
      <vt:lpstr>Implementation</vt:lpstr>
      <vt:lpstr>Implementation</vt:lpstr>
      <vt:lpstr>Implementation</vt:lpstr>
      <vt:lpstr>Experimental Results</vt:lpstr>
      <vt:lpstr>Experimental Results (Contd.)</vt:lpstr>
      <vt:lpstr>Experimental Results (Contd.)</vt:lpstr>
      <vt:lpstr>Experimental Results (Contd.)</vt:lpstr>
      <vt:lpstr>Experimental Results (Contd.)</vt:lpstr>
      <vt:lpstr>Limitations and Future Works</vt:lpstr>
      <vt:lpstr>References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Fahim Abrar</dc:creator>
  <cp:lastModifiedBy>Fahim Abrar</cp:lastModifiedBy>
  <cp:revision>1010</cp:revision>
  <dcterms:created xsi:type="dcterms:W3CDTF">2012-03-24T22:43:00Z</dcterms:created>
  <dcterms:modified xsi:type="dcterms:W3CDTF">2018-10-30T03:36:51Z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1033-10.2.0.5824</vt:lpwstr>
  </property>
</Properties>
</file>