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4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2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6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3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6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0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4262D-DDE0-4966-8C1E-424F3DF80178}"/>
              </a:ext>
            </a:extLst>
          </p:cNvPr>
          <p:cNvSpPr txBox="1"/>
          <p:nvPr/>
        </p:nvSpPr>
        <p:spPr>
          <a:xfrm>
            <a:off x="3374742" y="2921168"/>
            <a:ext cx="5442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9382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4262D-DDE0-4966-8C1E-424F3DF80178}"/>
              </a:ext>
            </a:extLst>
          </p:cNvPr>
          <p:cNvSpPr txBox="1"/>
          <p:nvPr/>
        </p:nvSpPr>
        <p:spPr>
          <a:xfrm>
            <a:off x="529942" y="445823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Classification: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CBCF8-2146-4291-A6D7-CB66A63EFA95}"/>
              </a:ext>
            </a:extLst>
          </p:cNvPr>
          <p:cNvSpPr txBox="1"/>
          <p:nvPr/>
        </p:nvSpPr>
        <p:spPr>
          <a:xfrm>
            <a:off x="2526001" y="445823"/>
            <a:ext cx="4852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Montserrat SemiBold" panose="00000700000000000000" pitchFamily="2" charset="0"/>
              </a:rPr>
              <a:t>Klassifikatsiya</a:t>
            </a:r>
            <a:r>
              <a:rPr lang="en-US" sz="2000" dirty="0">
                <a:latin typeface="Montserrat SemiBold" panose="00000700000000000000" pitchFamily="2" charset="0"/>
              </a:rPr>
              <a:t> – </a:t>
            </a:r>
            <a:r>
              <a:rPr lang="en-US" sz="2000" dirty="0" err="1">
                <a:latin typeface="Montserrat SemiBold" panose="00000700000000000000" pitchFamily="2" charset="0"/>
              </a:rPr>
              <a:t>tasniflash</a:t>
            </a:r>
            <a:r>
              <a:rPr lang="en-US" sz="2000" dirty="0">
                <a:latin typeface="Montserrat SemiBold" panose="00000700000000000000" pitchFamily="2" charset="0"/>
              </a:rPr>
              <a:t> (</a:t>
            </a:r>
            <a:r>
              <a:rPr lang="en-US" sz="2000" dirty="0" err="1">
                <a:latin typeface="Montserrat SemiBold" panose="00000700000000000000" pitchFamily="2" charset="0"/>
              </a:rPr>
              <a:t>sinflash</a:t>
            </a:r>
            <a:r>
              <a:rPr lang="en-US" sz="2000" dirty="0">
                <a:latin typeface="Montserrat SemiBold" panose="00000700000000000000" pitchFamily="2" charset="0"/>
              </a:rPr>
              <a:t>)</a:t>
            </a:r>
            <a:endParaRPr lang="en-US" sz="6000" dirty="0">
              <a:latin typeface="Montserrat SemiBold" panose="00000700000000000000" pitchFamily="2" charset="0"/>
            </a:endParaRPr>
          </a:p>
        </p:txBody>
      </p:sp>
      <p:pic>
        <p:nvPicPr>
          <p:cNvPr id="1026" name="Picture 2" descr="Classification Problems in Machine Learning: Examples">
            <a:extLst>
              <a:ext uri="{FF2B5EF4-FFF2-40B4-BE49-F238E27FC236}">
                <a16:creationId xmlns:a16="http://schemas.microsoft.com/office/drawing/2014/main" id="{3267AB43-54F4-42BC-8ED4-EBACC43BE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4" y="1366982"/>
            <a:ext cx="10843491" cy="47368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1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4262D-DDE0-4966-8C1E-424F3DF80178}"/>
              </a:ext>
            </a:extLst>
          </p:cNvPr>
          <p:cNvSpPr txBox="1"/>
          <p:nvPr/>
        </p:nvSpPr>
        <p:spPr>
          <a:xfrm>
            <a:off x="529942" y="445823"/>
            <a:ext cx="418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Machine Learning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Algoritmlar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5978C-4376-4FE2-8B8E-ACC5081F1BA0}"/>
              </a:ext>
            </a:extLst>
          </p:cNvPr>
          <p:cNvSpPr txBox="1"/>
          <p:nvPr/>
        </p:nvSpPr>
        <p:spPr>
          <a:xfrm>
            <a:off x="529941" y="1101605"/>
            <a:ext cx="5279731" cy="234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Support Vector Machine (SVM)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k-Nearest Neighbors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Decision Tree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Random Forest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Logistic Regression</a:t>
            </a:r>
            <a:endParaRPr lang="en-US" sz="60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3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4262D-DDE0-4966-8C1E-424F3DF80178}"/>
              </a:ext>
            </a:extLst>
          </p:cNvPr>
          <p:cNvSpPr txBox="1"/>
          <p:nvPr/>
        </p:nvSpPr>
        <p:spPr>
          <a:xfrm>
            <a:off x="529942" y="445823"/>
            <a:ext cx="903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 SemiBold" panose="00000700000000000000" pitchFamily="2" charset="0"/>
              </a:rPr>
              <a:t>Klassifikatsiya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modellarini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baholash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uchun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o’lchovlar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C4A12-483A-4AA4-A32E-84DBEDB9A804}"/>
              </a:ext>
            </a:extLst>
          </p:cNvPr>
          <p:cNvSpPr txBox="1"/>
          <p:nvPr/>
        </p:nvSpPr>
        <p:spPr>
          <a:xfrm>
            <a:off x="529941" y="1101605"/>
            <a:ext cx="5279731" cy="281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Jaccard Index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Confusion Matrix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Accuracy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Recall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Precision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F1 score</a:t>
            </a:r>
            <a:endParaRPr lang="en-US" sz="60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4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4262D-DDE0-4966-8C1E-424F3DF80178}"/>
              </a:ext>
            </a:extLst>
          </p:cNvPr>
          <p:cNvSpPr txBox="1"/>
          <p:nvPr/>
        </p:nvSpPr>
        <p:spPr>
          <a:xfrm>
            <a:off x="529942" y="445823"/>
            <a:ext cx="903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 SemiBold" panose="00000700000000000000" pitchFamily="2" charset="0"/>
              </a:rPr>
              <a:t>Klassifikatsiya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modellarini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baholash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uchun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o’lchovlar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C4A12-483A-4AA4-A32E-84DBEDB9A804}"/>
              </a:ext>
            </a:extLst>
          </p:cNvPr>
          <p:cNvSpPr txBox="1"/>
          <p:nvPr/>
        </p:nvSpPr>
        <p:spPr>
          <a:xfrm>
            <a:off x="643038" y="2927068"/>
            <a:ext cx="2072453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Jaccard Index: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D9248E-D38A-4DD1-A289-BE85089B4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75792"/>
              </p:ext>
            </p:extLst>
          </p:nvPr>
        </p:nvGraphicFramePr>
        <p:xfrm>
          <a:off x="643038" y="1414147"/>
          <a:ext cx="10908500" cy="111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80">
                  <a:extLst>
                    <a:ext uri="{9D8B030D-6E8A-4147-A177-3AD203B41FA5}">
                      <a16:colId xmlns:a16="http://schemas.microsoft.com/office/drawing/2014/main" val="3351141523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2148385167"/>
                    </a:ext>
                  </a:extLst>
                </a:gridCol>
                <a:gridCol w="871446">
                  <a:extLst>
                    <a:ext uri="{9D8B030D-6E8A-4147-A177-3AD203B41FA5}">
                      <a16:colId xmlns:a16="http://schemas.microsoft.com/office/drawing/2014/main" val="736922687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2569332628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383958865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3889202839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1926375244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2484243209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4194706522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2353766575"/>
                    </a:ext>
                  </a:extLst>
                </a:gridCol>
              </a:tblGrid>
              <a:tr h="558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 </a:t>
                      </a:r>
                      <a:r>
                        <a:rPr lang="en-US" dirty="0" err="1"/>
                        <a:t>qiymatlar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979419"/>
                  </a:ext>
                </a:extLst>
              </a:tr>
              <a:tr h="55876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Bashoratlar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6932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E1E461-A729-49A9-A03B-F3F8D809A125}"/>
                  </a:ext>
                </a:extLst>
              </p:cNvPr>
              <p:cNvSpPr txBox="1"/>
              <p:nvPr/>
            </p:nvSpPr>
            <p:spPr>
              <a:xfrm>
                <a:off x="643038" y="3749563"/>
                <a:ext cx="4155092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E1E461-A729-49A9-A03B-F3F8D809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38" y="3749563"/>
                <a:ext cx="4155092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88A702-8F17-4EE0-A1CC-53975ACBA859}"/>
                  </a:ext>
                </a:extLst>
              </p:cNvPr>
              <p:cNvSpPr txBox="1"/>
              <p:nvPr/>
            </p:nvSpPr>
            <p:spPr>
              <a:xfrm>
                <a:off x="4798130" y="3749562"/>
                <a:ext cx="5518888" cy="54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9+9−5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88A702-8F17-4EE0-A1CC-53975ACBA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130" y="3749562"/>
                <a:ext cx="5518888" cy="54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899E89-6DAF-49B1-9B70-B100D3B26037}"/>
                  </a:ext>
                </a:extLst>
              </p:cNvPr>
              <p:cNvSpPr txBox="1"/>
              <p:nvPr/>
            </p:nvSpPr>
            <p:spPr>
              <a:xfrm>
                <a:off x="643039" y="5329555"/>
                <a:ext cx="1332066" cy="593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899E89-6DAF-49B1-9B70-B100D3B26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39" y="5329555"/>
                <a:ext cx="1332066" cy="593432"/>
              </a:xfrm>
              <a:prstGeom prst="rect">
                <a:avLst/>
              </a:prstGeom>
              <a:blipFill>
                <a:blip r:embed="rId4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A84F7E6-13D2-4234-B761-17AC3F85ABED}"/>
              </a:ext>
            </a:extLst>
          </p:cNvPr>
          <p:cNvSpPr txBox="1"/>
          <p:nvPr/>
        </p:nvSpPr>
        <p:spPr>
          <a:xfrm>
            <a:off x="643038" y="4617946"/>
            <a:ext cx="5341073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Eng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yaxshi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natija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?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BE637-9AF7-4D5B-A1A5-538CBCE38F1D}"/>
                  </a:ext>
                </a:extLst>
              </p:cNvPr>
              <p:cNvSpPr txBox="1"/>
              <p:nvPr/>
            </p:nvSpPr>
            <p:spPr>
              <a:xfrm>
                <a:off x="2392591" y="5487771"/>
                <a:ext cx="13320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BE637-9AF7-4D5B-A1A5-538CBCE38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591" y="5487771"/>
                <a:ext cx="1332066" cy="276999"/>
              </a:xfrm>
              <a:prstGeom prst="rect">
                <a:avLst/>
              </a:prstGeom>
              <a:blipFill>
                <a:blip r:embed="rId5"/>
                <a:stretch>
                  <a:fillRect l="-4566" t="-2174" r="-228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459807-9443-4FA9-997F-DE36EFE7E51E}"/>
                  </a:ext>
                </a:extLst>
              </p:cNvPr>
              <p:cNvSpPr txBox="1"/>
              <p:nvPr/>
            </p:nvSpPr>
            <p:spPr>
              <a:xfrm>
                <a:off x="4142142" y="5516315"/>
                <a:ext cx="24415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459807-9443-4FA9-997F-DE36EFE7E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142" y="5516315"/>
                <a:ext cx="2441537" cy="276999"/>
              </a:xfrm>
              <a:prstGeom prst="rect">
                <a:avLst/>
              </a:prstGeom>
              <a:blipFill>
                <a:blip r:embed="rId6"/>
                <a:stretch>
                  <a:fillRect l="-2494" t="-2222" r="-42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2D7A34-1C4F-4E42-9A38-20CB6B29680C}"/>
                  </a:ext>
                </a:extLst>
              </p:cNvPr>
              <p:cNvSpPr txBox="1"/>
              <p:nvPr/>
            </p:nvSpPr>
            <p:spPr>
              <a:xfrm>
                <a:off x="7001164" y="5366433"/>
                <a:ext cx="4904509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2D7A34-1C4F-4E42-9A38-20CB6B29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164" y="5366433"/>
                <a:ext cx="4904509" cy="576761"/>
              </a:xfrm>
              <a:prstGeom prst="rect">
                <a:avLst/>
              </a:prstGeom>
              <a:blipFill>
                <a:blip r:embed="rId7"/>
                <a:stretch>
                  <a:fillRect l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5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4262D-DDE0-4966-8C1E-424F3DF80178}"/>
              </a:ext>
            </a:extLst>
          </p:cNvPr>
          <p:cNvSpPr txBox="1"/>
          <p:nvPr/>
        </p:nvSpPr>
        <p:spPr>
          <a:xfrm>
            <a:off x="529942" y="445823"/>
            <a:ext cx="903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 SemiBold" panose="00000700000000000000" pitchFamily="2" charset="0"/>
              </a:rPr>
              <a:t>Klassifikatsiya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modellarini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baholash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uchun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o’lchovlar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C4A12-483A-4AA4-A32E-84DBEDB9A804}"/>
              </a:ext>
            </a:extLst>
          </p:cNvPr>
          <p:cNvSpPr txBox="1"/>
          <p:nvPr/>
        </p:nvSpPr>
        <p:spPr>
          <a:xfrm>
            <a:off x="643037" y="2810486"/>
            <a:ext cx="2497327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Confusion Matrix: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D9248E-D38A-4DD1-A289-BE85089B4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91054"/>
              </p:ext>
            </p:extLst>
          </p:nvPr>
        </p:nvGraphicFramePr>
        <p:xfrm>
          <a:off x="643038" y="1414147"/>
          <a:ext cx="10908500" cy="111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80">
                  <a:extLst>
                    <a:ext uri="{9D8B030D-6E8A-4147-A177-3AD203B41FA5}">
                      <a16:colId xmlns:a16="http://schemas.microsoft.com/office/drawing/2014/main" val="3351141523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2148385167"/>
                    </a:ext>
                  </a:extLst>
                </a:gridCol>
                <a:gridCol w="871446">
                  <a:extLst>
                    <a:ext uri="{9D8B030D-6E8A-4147-A177-3AD203B41FA5}">
                      <a16:colId xmlns:a16="http://schemas.microsoft.com/office/drawing/2014/main" val="736922687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2569332628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383958865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3889202839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1926375244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2484243209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4194706522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2353766575"/>
                    </a:ext>
                  </a:extLst>
                </a:gridCol>
              </a:tblGrid>
              <a:tr h="558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 </a:t>
                      </a:r>
                      <a:r>
                        <a:rPr lang="en-US" dirty="0" err="1"/>
                        <a:t>qiymatlar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979419"/>
                  </a:ext>
                </a:extLst>
              </a:tr>
              <a:tr h="55876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Bashoratlar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693245"/>
                  </a:ext>
                </a:extLst>
              </a:tr>
            </a:tbl>
          </a:graphicData>
        </a:graphic>
      </p:graphicFrame>
      <p:pic>
        <p:nvPicPr>
          <p:cNvPr id="2050" name="Picture 2" descr="What is A Confusion Matrix in Machine Learning? The Model Evaluation Tool  Explained | DataCamp">
            <a:extLst>
              <a:ext uri="{FF2B5EF4-FFF2-40B4-BE49-F238E27FC236}">
                <a16:creationId xmlns:a16="http://schemas.microsoft.com/office/drawing/2014/main" id="{1A17B45E-64B0-45DE-88B5-3D9A5552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20072"/>
          <a:stretch/>
        </p:blipFill>
        <p:spPr bwMode="auto">
          <a:xfrm>
            <a:off x="643037" y="3591227"/>
            <a:ext cx="2983346" cy="28209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93183D-4CD8-4838-B042-EA8797BCCCBE}"/>
                  </a:ext>
                </a:extLst>
              </p:cNvPr>
              <p:cNvSpPr txBox="1"/>
              <p:nvPr/>
            </p:nvSpPr>
            <p:spPr>
              <a:xfrm>
                <a:off x="4188460" y="3957320"/>
                <a:ext cx="7162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93183D-4CD8-4838-B042-EA8797BC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60" y="3957320"/>
                <a:ext cx="716280" cy="276999"/>
              </a:xfrm>
              <a:prstGeom prst="rect">
                <a:avLst/>
              </a:prstGeom>
              <a:blipFill>
                <a:blip r:embed="rId3"/>
                <a:stretch>
                  <a:fillRect l="-11017" r="-1016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51C30-E8DD-4F05-9A3E-C9E9B633EB90}"/>
                  </a:ext>
                </a:extLst>
              </p:cNvPr>
              <p:cNvSpPr txBox="1"/>
              <p:nvPr/>
            </p:nvSpPr>
            <p:spPr>
              <a:xfrm>
                <a:off x="4188460" y="4384040"/>
                <a:ext cx="7162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51C30-E8DD-4F05-9A3E-C9E9B633E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60" y="4384040"/>
                <a:ext cx="716280" cy="276999"/>
              </a:xfrm>
              <a:prstGeom prst="rect">
                <a:avLst/>
              </a:prstGeom>
              <a:blipFill>
                <a:blip r:embed="rId4"/>
                <a:stretch>
                  <a:fillRect l="-11017" r="-847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A019C8-34CC-4EEF-885F-63BF6C567D7B}"/>
                  </a:ext>
                </a:extLst>
              </p:cNvPr>
              <p:cNvSpPr txBox="1"/>
              <p:nvPr/>
            </p:nvSpPr>
            <p:spPr>
              <a:xfrm>
                <a:off x="4188460" y="5328920"/>
                <a:ext cx="7696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A019C8-34CC-4EEF-885F-63BF6C567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60" y="5328920"/>
                <a:ext cx="769620" cy="276999"/>
              </a:xfrm>
              <a:prstGeom prst="rect">
                <a:avLst/>
              </a:prstGeom>
              <a:blipFill>
                <a:blip r:embed="rId5"/>
                <a:stretch>
                  <a:fillRect l="-10317" r="-476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371D6F-A865-48E8-8966-65710AA38728}"/>
                  </a:ext>
                </a:extLst>
              </p:cNvPr>
              <p:cNvSpPr txBox="1"/>
              <p:nvPr/>
            </p:nvSpPr>
            <p:spPr>
              <a:xfrm>
                <a:off x="4188460" y="5755640"/>
                <a:ext cx="7696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371D6F-A865-48E8-8966-65710AA38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60" y="5755640"/>
                <a:ext cx="769620" cy="276999"/>
              </a:xfrm>
              <a:prstGeom prst="rect">
                <a:avLst/>
              </a:prstGeom>
              <a:blipFill>
                <a:blip r:embed="rId6"/>
                <a:stretch>
                  <a:fillRect l="-10317" r="-63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959980-CBCC-460D-B4BF-97971A092886}"/>
                  </a:ext>
                </a:extLst>
              </p:cNvPr>
              <p:cNvSpPr txBox="1"/>
              <p:nvPr/>
            </p:nvSpPr>
            <p:spPr>
              <a:xfrm>
                <a:off x="5466817" y="4385860"/>
                <a:ext cx="2160014" cy="123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959980-CBCC-460D-B4BF-97971A092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817" y="4385860"/>
                <a:ext cx="2160014" cy="12316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07D95E-13AF-4CE0-AE3C-3EB3BE705B68}"/>
                  </a:ext>
                </a:extLst>
              </p:cNvPr>
              <p:cNvSpPr txBox="1"/>
              <p:nvPr/>
            </p:nvSpPr>
            <p:spPr>
              <a:xfrm>
                <a:off x="8565619" y="4385860"/>
                <a:ext cx="2160014" cy="123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07D95E-13AF-4CE0-AE3C-3EB3BE70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619" y="4385860"/>
                <a:ext cx="2160014" cy="12316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D67E211-86B5-4AB0-93F9-67080013BAA9}"/>
              </a:ext>
            </a:extLst>
          </p:cNvPr>
          <p:cNvSpPr txBox="1"/>
          <p:nvPr/>
        </p:nvSpPr>
        <p:spPr>
          <a:xfrm>
            <a:off x="8565619" y="3706354"/>
            <a:ext cx="2497327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Eng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yaxshi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holat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75EA1F-4863-46C3-B9FA-ED528C11F6DE}"/>
              </a:ext>
            </a:extLst>
          </p:cNvPr>
          <p:cNvSpPr txBox="1"/>
          <p:nvPr/>
        </p:nvSpPr>
        <p:spPr>
          <a:xfrm>
            <a:off x="5486516" y="3711224"/>
            <a:ext cx="2497327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Matrix: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6E8D298E-DAB7-4197-9DDA-F6115328210C}"/>
              </a:ext>
            </a:extLst>
          </p:cNvPr>
          <p:cNvSpPr/>
          <p:nvPr/>
        </p:nvSpPr>
        <p:spPr>
          <a:xfrm>
            <a:off x="8844409" y="4384040"/>
            <a:ext cx="716280" cy="623756"/>
          </a:xfrm>
          <a:prstGeom prst="flowChartConnector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BE881AD-485F-4F9C-9B78-2352C4700A92}"/>
              </a:ext>
            </a:extLst>
          </p:cNvPr>
          <p:cNvSpPr/>
          <p:nvPr/>
        </p:nvSpPr>
        <p:spPr>
          <a:xfrm>
            <a:off x="9753322" y="5071085"/>
            <a:ext cx="716280" cy="623756"/>
          </a:xfrm>
          <a:prstGeom prst="flowChartConnector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4" grpId="0"/>
      <p:bldP spid="15" grpId="0"/>
      <p:bldP spid="16" grpId="0"/>
      <p:bldP spid="13" grpId="0"/>
      <p:bldP spid="18" grpId="0"/>
      <p:bldP spid="19" grpId="0"/>
      <p:bldP spid="20" grpId="0"/>
      <p:bldP spid="17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C4A12-483A-4AA4-A32E-84DBEDB9A804}"/>
              </a:ext>
            </a:extLst>
          </p:cNvPr>
          <p:cNvSpPr txBox="1"/>
          <p:nvPr/>
        </p:nvSpPr>
        <p:spPr>
          <a:xfrm>
            <a:off x="610345" y="338835"/>
            <a:ext cx="10731909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Ikkitadan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ortiq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sinflar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uchun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Confusion Matrix: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5122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A4CA969-CE1E-46E5-B5FC-C7018833C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77" y="1212198"/>
            <a:ext cx="7069246" cy="51314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23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4262D-DDE0-4966-8C1E-424F3DF80178}"/>
              </a:ext>
            </a:extLst>
          </p:cNvPr>
          <p:cNvSpPr txBox="1"/>
          <p:nvPr/>
        </p:nvSpPr>
        <p:spPr>
          <a:xfrm>
            <a:off x="529942" y="445823"/>
            <a:ext cx="903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Avtomatlashgan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Hyperparameter Tuning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C4A12-483A-4AA4-A32E-84DBEDB9A804}"/>
              </a:ext>
            </a:extLst>
          </p:cNvPr>
          <p:cNvSpPr txBox="1"/>
          <p:nvPr/>
        </p:nvSpPr>
        <p:spPr>
          <a:xfrm>
            <a:off x="529942" y="1120078"/>
            <a:ext cx="2259439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GridSearchCV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000EA-8AC3-46DC-9534-982C72347284}"/>
              </a:ext>
            </a:extLst>
          </p:cNvPr>
          <p:cNvSpPr txBox="1"/>
          <p:nvPr/>
        </p:nvSpPr>
        <p:spPr>
          <a:xfrm>
            <a:off x="529942" y="1896155"/>
            <a:ext cx="9408385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Montserrat SemiBold" panose="00000700000000000000" pitchFamily="2" charset="0"/>
              </a:rPr>
              <a:t>Eng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yuqori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aniqlikni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taqdim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etuvchi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hyperparameterlarni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aniqlash</a:t>
            </a:r>
            <a:endParaRPr lang="en-US" sz="20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188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Sodiqov Ravshan</dc:creator>
  <cp:lastModifiedBy>Sodiqov Ravshan</cp:lastModifiedBy>
  <cp:revision>14</cp:revision>
  <dcterms:created xsi:type="dcterms:W3CDTF">2024-07-13T04:44:27Z</dcterms:created>
  <dcterms:modified xsi:type="dcterms:W3CDTF">2024-07-13T16:32:09Z</dcterms:modified>
</cp:coreProperties>
</file>