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F1AC0-F088-4B54-9195-54C6E96535E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88827-1617-4DA0-9FA9-B72E6DF7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C0A-9EA7-46CA-BEEF-412170FED5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38EC-00F1-47D8-A446-6CE0ECFD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C0A-9EA7-46CA-BEEF-412170FED5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38EC-00F1-47D8-A446-6CE0ECFD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C0A-9EA7-46CA-BEEF-412170FED5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38EC-00F1-47D8-A446-6CE0ECFD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C0A-9EA7-46CA-BEEF-412170FED5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38EC-00F1-47D8-A446-6CE0ECFD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C0A-9EA7-46CA-BEEF-412170FED5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38EC-00F1-47D8-A446-6CE0ECFD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2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C0A-9EA7-46CA-BEEF-412170FED5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38EC-00F1-47D8-A446-6CE0ECFD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2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C0A-9EA7-46CA-BEEF-412170FED5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38EC-00F1-47D8-A446-6CE0ECFD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C0A-9EA7-46CA-BEEF-412170FED5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38EC-00F1-47D8-A446-6CE0ECFD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6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C0A-9EA7-46CA-BEEF-412170FED5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38EC-00F1-47D8-A446-6CE0ECFD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C0A-9EA7-46CA-BEEF-412170FED5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38EC-00F1-47D8-A446-6CE0ECFD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C0A-9EA7-46CA-BEEF-412170FED5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38EC-00F1-47D8-A446-6CE0ECFD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3C0A-9EA7-46CA-BEEF-412170FED5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38EC-00F1-47D8-A446-6CE0ECFD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2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2792A9-0C00-45A4-A8F9-7AA7CD16894F}"/>
              </a:ext>
            </a:extLst>
          </p:cNvPr>
          <p:cNvSpPr txBox="1"/>
          <p:nvPr/>
        </p:nvSpPr>
        <p:spPr>
          <a:xfrm>
            <a:off x="0" y="1669774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Machine </a:t>
            </a:r>
          </a:p>
          <a:p>
            <a:pPr algn="ctr"/>
            <a:r>
              <a:rPr lang="en-US" sz="9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84423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ross-Validation - MATLAB &amp; Simulink">
            <a:extLst>
              <a:ext uri="{FF2B5EF4-FFF2-40B4-BE49-F238E27FC236}">
                <a16:creationId xmlns:a16="http://schemas.microsoft.com/office/drawing/2014/main" id="{37E5CA1C-3B1E-473A-B9DA-92B4395B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6227"/>
            <a:ext cx="12192000" cy="610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D81C16-18D1-45A9-ACC2-76AF84EAF553}"/>
              </a:ext>
            </a:extLst>
          </p:cNvPr>
          <p:cNvSpPr txBox="1"/>
          <p:nvPr/>
        </p:nvSpPr>
        <p:spPr>
          <a:xfrm>
            <a:off x="378693" y="117531"/>
            <a:ext cx="848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Cross Validation:</a:t>
            </a:r>
          </a:p>
        </p:txBody>
      </p:sp>
    </p:spTree>
    <p:extLst>
      <p:ext uri="{BB962C8B-B14F-4D97-AF65-F5344CB8AC3E}">
        <p14:creationId xmlns:p14="http://schemas.microsoft.com/office/powerpoint/2010/main" val="34435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rain Test Validation Split: How To &amp; Best Practices [2023]">
            <a:extLst>
              <a:ext uri="{FF2B5EF4-FFF2-40B4-BE49-F238E27FC236}">
                <a16:creationId xmlns:a16="http://schemas.microsoft.com/office/drawing/2014/main" id="{B50DBB81-A335-49EF-AC41-5301DDB45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63" y="304097"/>
            <a:ext cx="9314873" cy="62498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53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B792CA-48C2-48DB-9543-A183889248D2}"/>
              </a:ext>
            </a:extLst>
          </p:cNvPr>
          <p:cNvSpPr txBox="1"/>
          <p:nvPr/>
        </p:nvSpPr>
        <p:spPr>
          <a:xfrm>
            <a:off x="628075" y="447963"/>
            <a:ext cx="995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Evalution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>
                <a:latin typeface="Montserrat SemiBold" panose="00000700000000000000" pitchFamily="2" charset="0"/>
              </a:rPr>
              <a:t>(</a:t>
            </a:r>
            <a:r>
              <a:rPr lang="en-US" sz="2800" dirty="0" err="1">
                <a:latin typeface="Montserrat SemiBold" panose="00000700000000000000" pitchFamily="2" charset="0"/>
              </a:rPr>
              <a:t>modelni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baholash</a:t>
            </a:r>
            <a:r>
              <a:rPr lang="en-US" sz="2800" dirty="0">
                <a:latin typeface="Montserrat SemiBold" panose="00000700000000000000" pitchFamily="2" charset="0"/>
              </a:rPr>
              <a:t>):</a:t>
            </a:r>
          </a:p>
        </p:txBody>
      </p:sp>
      <p:pic>
        <p:nvPicPr>
          <p:cNvPr id="8194" name="Picture 2" descr="How to Choose the Best Evaluation Metric for Regression Problems | by  Thomas A Dorfer | Towards Data Science">
            <a:extLst>
              <a:ext uri="{FF2B5EF4-FFF2-40B4-BE49-F238E27FC236}">
                <a16:creationId xmlns:a16="http://schemas.microsoft.com/office/drawing/2014/main" id="{357F20FA-839B-4A9A-B255-B52A802BD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1" y="1237766"/>
            <a:ext cx="10686473" cy="51722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49C14-E509-4118-9452-2F2CAA7558CF}"/>
              </a:ext>
            </a:extLst>
          </p:cNvPr>
          <p:cNvSpPr txBox="1"/>
          <p:nvPr/>
        </p:nvSpPr>
        <p:spPr>
          <a:xfrm>
            <a:off x="628075" y="447963"/>
            <a:ext cx="995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Hyperparameter tuning: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75A6A-8887-4382-AB46-A6B1A0F6E8D1}"/>
              </a:ext>
            </a:extLst>
          </p:cNvPr>
          <p:cNvSpPr txBox="1"/>
          <p:nvPr/>
        </p:nvSpPr>
        <p:spPr>
          <a:xfrm>
            <a:off x="628075" y="1293091"/>
            <a:ext cx="995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tserrat SemiBold" panose="00000700000000000000" pitchFamily="2" charset="0"/>
              </a:rPr>
              <a:t>Algoritm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kutganingdek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aniq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ishlamadimi</a:t>
            </a:r>
            <a:r>
              <a:rPr lang="en-US" sz="2800" dirty="0">
                <a:latin typeface="Montserrat SemiBold" panose="00000700000000000000" pitchFamily="2" charset="0"/>
              </a:rPr>
              <a:t>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F344C-6FC7-4FF6-9313-1E704AD7D5F8}"/>
              </a:ext>
            </a:extLst>
          </p:cNvPr>
          <p:cNvSpPr txBox="1"/>
          <p:nvPr/>
        </p:nvSpPr>
        <p:spPr>
          <a:xfrm>
            <a:off x="628075" y="2073564"/>
            <a:ext cx="51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Yangi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gitara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olishga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shoshilma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, </a:t>
            </a:r>
          </a:p>
        </p:txBody>
      </p:sp>
      <p:pic>
        <p:nvPicPr>
          <p:cNvPr id="9218" name="Picture 2" descr="Guitar, Musical instrument, String instrument, String instrument, Plucked string instruments, String instrument accessory, Electric guitar, Guitar accessory, Finger, Acoustic guitar, ">
            <a:extLst>
              <a:ext uri="{FF2B5EF4-FFF2-40B4-BE49-F238E27FC236}">
                <a16:creationId xmlns:a16="http://schemas.microsoft.com/office/drawing/2014/main" id="{733FF70C-2B5D-4CD1-8A1D-D59E7D18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96AE4-A4DB-4847-8681-B689F17D9555}"/>
              </a:ext>
            </a:extLst>
          </p:cNvPr>
          <p:cNvSpPr txBox="1"/>
          <p:nvPr/>
        </p:nvSpPr>
        <p:spPr>
          <a:xfrm>
            <a:off x="628075" y="2561649"/>
            <a:ext cx="51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Torlarini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sozlab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ko’r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40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F94C5-4CA5-42D8-BD15-CE250F56317C}"/>
              </a:ext>
            </a:extLst>
          </p:cNvPr>
          <p:cNvSpPr txBox="1"/>
          <p:nvPr/>
        </p:nvSpPr>
        <p:spPr>
          <a:xfrm>
            <a:off x="628075" y="324853"/>
            <a:ext cx="995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Menga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qaysi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biri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kerak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?</a:t>
            </a:r>
          </a:p>
        </p:txBody>
      </p:sp>
      <p:pic>
        <p:nvPicPr>
          <p:cNvPr id="11266" name="Picture 2" descr="Types of machine learning. Machine learning encompasses three main... |  Download Scientific Diagram">
            <a:extLst>
              <a:ext uri="{FF2B5EF4-FFF2-40B4-BE49-F238E27FC236}">
                <a16:creationId xmlns:a16="http://schemas.microsoft.com/office/drawing/2014/main" id="{B5B76646-E14B-4A89-B9E3-601D71FA4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6" y="1076581"/>
            <a:ext cx="10541288" cy="54565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F94C5-4CA5-42D8-BD15-CE250F56317C}"/>
              </a:ext>
            </a:extLst>
          </p:cNvPr>
          <p:cNvSpPr txBox="1"/>
          <p:nvPr/>
        </p:nvSpPr>
        <p:spPr>
          <a:xfrm>
            <a:off x="628075" y="324853"/>
            <a:ext cx="995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Eng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yaxshi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modelni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aniqlash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va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uni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saqlash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CED4B-3850-4019-B24B-D1F19E104371}"/>
              </a:ext>
            </a:extLst>
          </p:cNvPr>
          <p:cNvSpPr txBox="1"/>
          <p:nvPr/>
        </p:nvSpPr>
        <p:spPr>
          <a:xfrm>
            <a:off x="628075" y="964363"/>
            <a:ext cx="995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 SemiBold" panose="00000700000000000000" pitchFamily="2" charset="0"/>
              </a:rPr>
              <a:t>Gitaralar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ichidan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eng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zo’rini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tanla</a:t>
            </a:r>
            <a:r>
              <a:rPr lang="en-US" sz="2000" dirty="0">
                <a:latin typeface="Montserrat SemiBold" panose="00000700000000000000" pitchFamily="2" charset="0"/>
              </a:rPr>
              <a:t>!</a:t>
            </a:r>
          </a:p>
        </p:txBody>
      </p:sp>
      <p:pic>
        <p:nvPicPr>
          <p:cNvPr id="10242" name="Picture 2" descr="Music Venue | Tag | ArchDaily">
            <a:extLst>
              <a:ext uri="{FF2B5EF4-FFF2-40B4-BE49-F238E27FC236}">
                <a16:creationId xmlns:a16="http://schemas.microsoft.com/office/drawing/2014/main" id="{BB9600C7-FEF2-4A72-AA91-620D8E0FC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51"/>
          <a:stretch/>
        </p:blipFill>
        <p:spPr bwMode="auto">
          <a:xfrm>
            <a:off x="480291" y="1480763"/>
            <a:ext cx="10954328" cy="53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1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3 Types of Machine Learning - New Tech Dojo">
            <a:extLst>
              <a:ext uri="{FF2B5EF4-FFF2-40B4-BE49-F238E27FC236}">
                <a16:creationId xmlns:a16="http://schemas.microsoft.com/office/drawing/2014/main" id="{45B409EA-4488-4E9F-8253-60DCDE427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64" y="259225"/>
            <a:ext cx="8760907" cy="633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6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upervised Learning Workflow and Algorithms |A Definitive Guide with Best  Practices [ OverView ]">
            <a:extLst>
              <a:ext uri="{FF2B5EF4-FFF2-40B4-BE49-F238E27FC236}">
                <a16:creationId xmlns:a16="http://schemas.microsoft.com/office/drawing/2014/main" id="{6FA91F3A-CA07-49ED-9A6F-409BC5E8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5" y="-1539"/>
            <a:ext cx="10289309" cy="685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17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33B1C-5F76-4E9E-98DC-D2C0FCB418C2}"/>
              </a:ext>
            </a:extLst>
          </p:cNvPr>
          <p:cNvSpPr txBox="1"/>
          <p:nvPr/>
        </p:nvSpPr>
        <p:spPr>
          <a:xfrm>
            <a:off x="637310" y="591127"/>
            <a:ext cx="48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Ma’lumotlarni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tayyorlash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DD893-67CC-4482-8C3C-6D5478194A1E}"/>
              </a:ext>
            </a:extLst>
          </p:cNvPr>
          <p:cNvSpPr txBox="1"/>
          <p:nvPr/>
        </p:nvSpPr>
        <p:spPr>
          <a:xfrm>
            <a:off x="1062182" y="1385454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NaN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qiymatlar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bilan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ishlash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279C7-D3AE-4D92-B5D8-9F5AD9589DED}"/>
              </a:ext>
            </a:extLst>
          </p:cNvPr>
          <p:cNvSpPr txBox="1"/>
          <p:nvPr/>
        </p:nvSpPr>
        <p:spPr>
          <a:xfrm>
            <a:off x="1062182" y="2036618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Dublikat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qiymatlar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bilan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ishlash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1848E-EA26-4163-AE74-E7B7D78E1CE3}"/>
              </a:ext>
            </a:extLst>
          </p:cNvPr>
          <p:cNvSpPr txBox="1"/>
          <p:nvPr/>
        </p:nvSpPr>
        <p:spPr>
          <a:xfrm>
            <a:off x="1062182" y="2687782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Standartlashtirish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va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normallashtirish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BBC5B-FDE1-4AE7-A9FC-B2E319F41867}"/>
              </a:ext>
            </a:extLst>
          </p:cNvPr>
          <p:cNvSpPr txBox="1"/>
          <p:nvPr/>
        </p:nvSpPr>
        <p:spPr>
          <a:xfrm>
            <a:off x="1062182" y="3338946"/>
            <a:ext cx="958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Ustunlar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(feature, parameter) </a:t>
            </a:r>
            <a:r>
              <a:rPr lang="en-US" sz="2400" dirty="0" err="1">
                <a:latin typeface="Montserrat SemiBold" panose="00000700000000000000" pitchFamily="2" charset="0"/>
              </a:rPr>
              <a:t>bilan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ishlash</a:t>
            </a:r>
            <a:r>
              <a:rPr lang="en-US" sz="2400" dirty="0"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D2F61-36FD-4233-8C9A-A23EDBD1F724}"/>
              </a:ext>
            </a:extLst>
          </p:cNvPr>
          <p:cNvSpPr txBox="1"/>
          <p:nvPr/>
        </p:nvSpPr>
        <p:spPr>
          <a:xfrm>
            <a:off x="1999673" y="3964710"/>
            <a:ext cx="958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Korrelatsiyani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aniqlash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C38E1-C305-497B-B30C-31C3E296BC16}"/>
              </a:ext>
            </a:extLst>
          </p:cNvPr>
          <p:cNvSpPr txBox="1"/>
          <p:nvPr/>
        </p:nvSpPr>
        <p:spPr>
          <a:xfrm>
            <a:off x="1999673" y="4590474"/>
            <a:ext cx="958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Yangi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ustunlar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yaratish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A76B7-8588-4CB9-80B8-B0D9074FA516}"/>
              </a:ext>
            </a:extLst>
          </p:cNvPr>
          <p:cNvSpPr txBox="1"/>
          <p:nvPr/>
        </p:nvSpPr>
        <p:spPr>
          <a:xfrm>
            <a:off x="1999673" y="5216238"/>
            <a:ext cx="958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Keraksiz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ustunlarni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tashlab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yuborish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69E961-7510-4BD6-A4E6-11DFC5569912}"/>
              </a:ext>
            </a:extLst>
          </p:cNvPr>
          <p:cNvSpPr txBox="1"/>
          <p:nvPr/>
        </p:nvSpPr>
        <p:spPr>
          <a:xfrm>
            <a:off x="1062182" y="5842002"/>
            <a:ext cx="958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Encoding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4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86E13-E6AC-44C7-88D2-1B41E0726240}"/>
              </a:ext>
            </a:extLst>
          </p:cNvPr>
          <p:cNvSpPr txBox="1"/>
          <p:nvPr/>
        </p:nvSpPr>
        <p:spPr>
          <a:xfrm>
            <a:off x="711201" y="1309022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Encoding: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5DCFC-834A-4A57-8C44-C20B0BD50192}"/>
              </a:ext>
            </a:extLst>
          </p:cNvPr>
          <p:cNvSpPr txBox="1"/>
          <p:nvPr/>
        </p:nvSpPr>
        <p:spPr>
          <a:xfrm>
            <a:off x="711201" y="619361"/>
            <a:ext cx="977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</a:rPr>
              <a:t>Machine Learning </a:t>
            </a:r>
            <a:r>
              <a:rPr lang="en-US" sz="2400" dirty="0" err="1">
                <a:latin typeface="Montserrat SemiBold" panose="00000700000000000000" pitchFamily="2" charset="0"/>
              </a:rPr>
              <a:t>algoritmlari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satrlar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bilan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ishlamaydi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46756-9E5F-4C23-A786-CD3222ABDEA5}"/>
              </a:ext>
            </a:extLst>
          </p:cNvPr>
          <p:cNvSpPr txBox="1"/>
          <p:nvPr/>
        </p:nvSpPr>
        <p:spPr>
          <a:xfrm>
            <a:off x="711201" y="2047714"/>
            <a:ext cx="1017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Categorical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ustunlarni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raqamli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qiymatlarga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aylantirish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F1ABE-B688-4E05-8A5D-014A7CBA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74" y="2724851"/>
            <a:ext cx="1638529" cy="3820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8ED246-A255-4FEC-88AF-28DC19A9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48" y="2724851"/>
            <a:ext cx="1714739" cy="3791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3868AC-B53A-4AE5-B7E1-90B520F4B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182" y="2696272"/>
            <a:ext cx="1838582" cy="3820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C740A-997C-4AE0-B09C-99BA48410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746" y="2686746"/>
            <a:ext cx="164805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EB85-9358-4E97-9A17-6B6394607464}"/>
              </a:ext>
            </a:extLst>
          </p:cNvPr>
          <p:cNvSpPr txBox="1"/>
          <p:nvPr/>
        </p:nvSpPr>
        <p:spPr>
          <a:xfrm>
            <a:off x="628074" y="542404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Pipeline: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05D2E-F101-4078-B7C3-EAECBAEA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44" y="1374511"/>
            <a:ext cx="4722092" cy="3541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What is a Production Line? - Simplicable">
            <a:extLst>
              <a:ext uri="{FF2B5EF4-FFF2-40B4-BE49-F238E27FC236}">
                <a16:creationId xmlns:a16="http://schemas.microsoft.com/office/drawing/2014/main" id="{54A28B40-CD46-48B5-B5AA-99053629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50" y="1374511"/>
            <a:ext cx="5297485" cy="352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9 Scenarios of Common Assembly Line Issues">
            <a:extLst>
              <a:ext uri="{FF2B5EF4-FFF2-40B4-BE49-F238E27FC236}">
                <a16:creationId xmlns:a16="http://schemas.microsoft.com/office/drawing/2014/main" id="{559F2A7D-B0E0-499C-B82A-A6A8A5DED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8809CF-2180-4458-A9A7-A2FBDF1499AA}"/>
              </a:ext>
            </a:extLst>
          </p:cNvPr>
          <p:cNvSpPr txBox="1"/>
          <p:nvPr/>
        </p:nvSpPr>
        <p:spPr>
          <a:xfrm>
            <a:off x="635408" y="1238199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highlight>
                  <a:srgbClr val="0000FF"/>
                </a:highlight>
                <a:latin typeface="Montserrat SemiBold" panose="00000700000000000000" pitchFamily="2" charset="0"/>
              </a:rPr>
              <a:t>NaN</a:t>
            </a:r>
            <a:r>
              <a:rPr lang="en-US" sz="2800" dirty="0">
                <a:highlight>
                  <a:srgbClr val="0000FF"/>
                </a:highlight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highlight>
                  <a:srgbClr val="0000FF"/>
                </a:highlight>
                <a:latin typeface="Montserrat SemiBold" panose="00000700000000000000" pitchFamily="2" charset="0"/>
              </a:rPr>
              <a:t>qiymatlar</a:t>
            </a:r>
            <a:endParaRPr lang="en-US" sz="2800" dirty="0">
              <a:highlight>
                <a:srgbClr val="0000FF"/>
              </a:highlight>
              <a:latin typeface="Montserrat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01261-D07E-46F7-8C5E-F77C42EDCA93}"/>
              </a:ext>
            </a:extLst>
          </p:cNvPr>
          <p:cNvSpPr txBox="1"/>
          <p:nvPr/>
        </p:nvSpPr>
        <p:spPr>
          <a:xfrm>
            <a:off x="3723070" y="1499809"/>
            <a:ext cx="203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highlight>
                  <a:srgbClr val="0000FF"/>
                </a:highlight>
                <a:latin typeface="Montserrat SemiBold" panose="00000700000000000000" pitchFamily="2" charset="0"/>
              </a:rPr>
              <a:t>Dubliklatlar</a:t>
            </a:r>
            <a:endParaRPr lang="en-US" sz="2400" dirty="0">
              <a:highlight>
                <a:srgbClr val="0000FF"/>
              </a:highlight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7800D-A09C-4DF5-889E-D260FFC60F80}"/>
              </a:ext>
            </a:extLst>
          </p:cNvPr>
          <p:cNvSpPr txBox="1"/>
          <p:nvPr/>
        </p:nvSpPr>
        <p:spPr>
          <a:xfrm>
            <a:off x="5822985" y="1761420"/>
            <a:ext cx="2189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highlight>
                  <a:srgbClr val="0000FF"/>
                </a:highlight>
                <a:latin typeface="Montserrat SemiBold" panose="00000700000000000000" pitchFamily="2" charset="0"/>
              </a:rPr>
              <a:t>Standartlashtirish</a:t>
            </a:r>
            <a:endParaRPr lang="en-US" sz="1600" dirty="0">
              <a:highlight>
                <a:srgbClr val="0000FF"/>
              </a:highlight>
              <a:latin typeface="Montserrat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64097-2147-4E5E-A0D9-F5D56FB384CC}"/>
              </a:ext>
            </a:extLst>
          </p:cNvPr>
          <p:cNvSpPr txBox="1"/>
          <p:nvPr/>
        </p:nvSpPr>
        <p:spPr>
          <a:xfrm>
            <a:off x="7978524" y="1881834"/>
            <a:ext cx="203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highlight>
                  <a:srgbClr val="0000FF"/>
                </a:highlight>
                <a:latin typeface="Montserrat SemiBold" panose="00000700000000000000" pitchFamily="2" charset="0"/>
              </a:rPr>
              <a:t>Normalizatsiya</a:t>
            </a:r>
            <a:endParaRPr lang="en-US" sz="1600" dirty="0">
              <a:highlight>
                <a:srgbClr val="0000FF"/>
              </a:highlight>
              <a:latin typeface="Montserrat Semi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674D9-23A0-4891-8710-B998E08CA778}"/>
              </a:ext>
            </a:extLst>
          </p:cNvPr>
          <p:cNvSpPr txBox="1"/>
          <p:nvPr/>
        </p:nvSpPr>
        <p:spPr>
          <a:xfrm>
            <a:off x="9751292" y="2024427"/>
            <a:ext cx="203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00FF"/>
                </a:highlight>
                <a:latin typeface="Montserrat SemiBold" panose="00000700000000000000" pitchFamily="2" charset="0"/>
              </a:rPr>
              <a:t>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12F42-2933-41B5-A6A6-FEEE474E0C47}"/>
              </a:ext>
            </a:extLst>
          </p:cNvPr>
          <p:cNvSpPr txBox="1"/>
          <p:nvPr/>
        </p:nvSpPr>
        <p:spPr>
          <a:xfrm>
            <a:off x="10812118" y="2112667"/>
            <a:ext cx="2036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highlight>
                  <a:srgbClr val="0000FF"/>
                </a:highlight>
                <a:latin typeface="Montserrat SemiBold" panose="00000700000000000000" pitchFamily="2" charset="0"/>
              </a:rPr>
              <a:t>Tayyor</a:t>
            </a:r>
            <a:endParaRPr lang="en-US" sz="1400" dirty="0">
              <a:highlight>
                <a:srgbClr val="0000FF"/>
              </a:highlight>
              <a:latin typeface="Montserrat SemiBold" panose="00000700000000000000" pitchFamily="2" charset="0"/>
            </a:endParaRPr>
          </a:p>
          <a:p>
            <a:pPr algn="ctr"/>
            <a:r>
              <a:rPr lang="en-US" sz="1400" dirty="0">
                <a:highlight>
                  <a:srgbClr val="0000FF"/>
                </a:highlight>
                <a:latin typeface="Montserrat SemiBold" panose="00000700000000000000" pitchFamily="2" charset="0"/>
              </a:rPr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2C71-C84F-410F-A375-14C28A29BD4E}"/>
              </a:ext>
            </a:extLst>
          </p:cNvPr>
          <p:cNvSpPr txBox="1"/>
          <p:nvPr/>
        </p:nvSpPr>
        <p:spPr>
          <a:xfrm>
            <a:off x="10769600" y="2077353"/>
            <a:ext cx="203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00FF"/>
                </a:highlight>
                <a:latin typeface="Montserrat SemiBold" panose="00000700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6492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0CD31-8266-4587-AF4A-705CA7209AE4}"/>
              </a:ext>
            </a:extLst>
          </p:cNvPr>
          <p:cNvSpPr txBox="1"/>
          <p:nvPr/>
        </p:nvSpPr>
        <p:spPr>
          <a:xfrm>
            <a:off x="628075" y="542404"/>
            <a:ext cx="181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Pipeline: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56178-F0C9-4377-A411-0447B8B4606E}"/>
              </a:ext>
            </a:extLst>
          </p:cNvPr>
          <p:cNvSpPr txBox="1"/>
          <p:nvPr/>
        </p:nvSpPr>
        <p:spPr>
          <a:xfrm>
            <a:off x="628075" y="1369058"/>
            <a:ext cx="798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SemiBold" panose="00000700000000000000" pitchFamily="2" charset="0"/>
              </a:rPr>
              <a:t>Data Preparation </a:t>
            </a:r>
            <a:r>
              <a:rPr lang="en-US" sz="2400" dirty="0" err="1">
                <a:latin typeface="Montserrat SemiBold" panose="00000700000000000000" pitchFamily="2" charset="0"/>
              </a:rPr>
              <a:t>jarayonini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avtomatlashtirish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4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160E3-6821-4F78-8C56-2D1E3D4A97DF}"/>
              </a:ext>
            </a:extLst>
          </p:cNvPr>
          <p:cNvSpPr txBox="1"/>
          <p:nvPr/>
        </p:nvSpPr>
        <p:spPr>
          <a:xfrm>
            <a:off x="628075" y="542404"/>
            <a:ext cx="848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Ma’lumotlarni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o’qitish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(training)dan 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avval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pic>
        <p:nvPicPr>
          <p:cNvPr id="4098" name="Picture 2" descr="Train and Test datasets in Machine Learning - Javatpoint">
            <a:extLst>
              <a:ext uri="{FF2B5EF4-FFF2-40B4-BE49-F238E27FC236}">
                <a16:creationId xmlns:a16="http://schemas.microsoft.com/office/drawing/2014/main" id="{7CC5F47D-6394-41E2-B0D8-A5FA014F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03" y="1597890"/>
            <a:ext cx="8567593" cy="2613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C04E7-9A1A-48A1-89CD-191991ED5660}"/>
              </a:ext>
            </a:extLst>
          </p:cNvPr>
          <p:cNvSpPr txBox="1"/>
          <p:nvPr/>
        </p:nvSpPr>
        <p:spPr>
          <a:xfrm>
            <a:off x="4054764" y="4390105"/>
            <a:ext cx="1320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80%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6EF02-7EF2-45CF-A6BB-CF0FBB33CAA6}"/>
              </a:ext>
            </a:extLst>
          </p:cNvPr>
          <p:cNvSpPr txBox="1"/>
          <p:nvPr/>
        </p:nvSpPr>
        <p:spPr>
          <a:xfrm>
            <a:off x="8206509" y="4390105"/>
            <a:ext cx="1320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 SemiBold" panose="00000700000000000000" pitchFamily="2" charset="0"/>
              </a:rPr>
              <a:t>20%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1B323-091B-4B2C-9F42-568406A4EBFA}"/>
              </a:ext>
            </a:extLst>
          </p:cNvPr>
          <p:cNvSpPr txBox="1"/>
          <p:nvPr/>
        </p:nvSpPr>
        <p:spPr>
          <a:xfrm>
            <a:off x="4054763" y="5260110"/>
            <a:ext cx="1320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70%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98107-5830-4343-97A3-76E58EA5F808}"/>
              </a:ext>
            </a:extLst>
          </p:cNvPr>
          <p:cNvSpPr txBox="1"/>
          <p:nvPr/>
        </p:nvSpPr>
        <p:spPr>
          <a:xfrm>
            <a:off x="8206509" y="5260110"/>
            <a:ext cx="1320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 SemiBold" panose="00000700000000000000" pitchFamily="2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7067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125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13</cp:revision>
  <dcterms:created xsi:type="dcterms:W3CDTF">2024-06-23T12:34:15Z</dcterms:created>
  <dcterms:modified xsi:type="dcterms:W3CDTF">2024-06-24T07:31:17Z</dcterms:modified>
</cp:coreProperties>
</file>