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60" r:id="rId4"/>
    <p:sldId id="264" r:id="rId5"/>
    <p:sldId id="256" r:id="rId6"/>
    <p:sldId id="258" r:id="rId7"/>
    <p:sldId id="259" r:id="rId8"/>
    <p:sldId id="269" r:id="rId9"/>
    <p:sldId id="270" r:id="rId10"/>
    <p:sldId id="268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6061-3B81-456A-B860-722007110DF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4B13-BC11-4D95-A98B-70FDFDD93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0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6061-3B81-456A-B860-722007110DF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4B13-BC11-4D95-A98B-70FDFDD93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9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6061-3B81-456A-B860-722007110DF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4B13-BC11-4D95-A98B-70FDFDD93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6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6061-3B81-456A-B860-722007110DF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4B13-BC11-4D95-A98B-70FDFDD93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6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6061-3B81-456A-B860-722007110DF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4B13-BC11-4D95-A98B-70FDFDD93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1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6061-3B81-456A-B860-722007110DF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4B13-BC11-4D95-A98B-70FDFDD93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8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6061-3B81-456A-B860-722007110DF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4B13-BC11-4D95-A98B-70FDFDD93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4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6061-3B81-456A-B860-722007110DF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4B13-BC11-4D95-A98B-70FDFDD93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7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6061-3B81-456A-B860-722007110DF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4B13-BC11-4D95-A98B-70FDFDD93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2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6061-3B81-456A-B860-722007110DF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4B13-BC11-4D95-A98B-70FDFDD93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3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6061-3B81-456A-B860-722007110DF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4B13-BC11-4D95-A98B-70FDFDD93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2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46061-3B81-456A-B860-722007110DF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D4B13-BC11-4D95-A98B-70FDFDD93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50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31E4F2-AD5B-4F1C-86B5-45DD49C1A3BA}"/>
              </a:ext>
            </a:extLst>
          </p:cNvPr>
          <p:cNvSpPr txBox="1"/>
          <p:nvPr/>
        </p:nvSpPr>
        <p:spPr>
          <a:xfrm>
            <a:off x="3042920" y="2022418"/>
            <a:ext cx="610615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Correlation</a:t>
            </a:r>
          </a:p>
          <a:p>
            <a:pPr algn="ctr"/>
            <a:r>
              <a:rPr lang="en-US" sz="8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096556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31E4F2-AD5B-4F1C-86B5-45DD49C1A3BA}"/>
              </a:ext>
            </a:extLst>
          </p:cNvPr>
          <p:cNvSpPr txBox="1"/>
          <p:nvPr/>
        </p:nvSpPr>
        <p:spPr>
          <a:xfrm>
            <a:off x="3831941" y="1967346"/>
            <a:ext cx="430117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Feature</a:t>
            </a:r>
          </a:p>
          <a:p>
            <a:pPr algn="ctr"/>
            <a:r>
              <a:rPr lang="en-US" sz="8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20888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04FC5-C0F6-43E6-856E-ABFF50058968}"/>
              </a:ext>
            </a:extLst>
          </p:cNvPr>
          <p:cNvSpPr txBox="1"/>
          <p:nvPr/>
        </p:nvSpPr>
        <p:spPr>
          <a:xfrm>
            <a:off x="591128" y="544944"/>
            <a:ext cx="5245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Feature Scaling </a:t>
            </a:r>
            <a:r>
              <a:rPr lang="en-US" sz="2400" dirty="0">
                <a:latin typeface="Montserrat SemiBold" panose="00000700000000000000" pitchFamily="2" charset="0"/>
              </a:rPr>
              <a:t>– </a:t>
            </a:r>
            <a:r>
              <a:rPr lang="en-US" sz="2400" dirty="0" err="1">
                <a:latin typeface="Montserrat SemiBold" panose="00000700000000000000" pitchFamily="2" charset="0"/>
              </a:rPr>
              <a:t>masshtablash</a:t>
            </a:r>
            <a:r>
              <a:rPr lang="en-US" sz="2400" dirty="0">
                <a:latin typeface="Montserrat SemiBold" panose="00000700000000000000" pitchFamily="2" charset="0"/>
              </a:rPr>
              <a:t>:</a:t>
            </a:r>
          </a:p>
        </p:txBody>
      </p:sp>
      <p:pic>
        <p:nvPicPr>
          <p:cNvPr id="3074" name="Picture 2" descr="All about Feature Scaling. Scale data for better performance of… | by  Baijayanta Roy | Towards Data Science">
            <a:extLst>
              <a:ext uri="{FF2B5EF4-FFF2-40B4-BE49-F238E27FC236}">
                <a16:creationId xmlns:a16="http://schemas.microsoft.com/office/drawing/2014/main" id="{2B9D36E3-9351-4FD1-957A-CBB2DD96E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065" y="1533238"/>
            <a:ext cx="7451869" cy="477981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158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A4D5E5-30F4-4CED-8A54-16D91432A2DA}"/>
              </a:ext>
            </a:extLst>
          </p:cNvPr>
          <p:cNvSpPr txBox="1"/>
          <p:nvPr/>
        </p:nvSpPr>
        <p:spPr>
          <a:xfrm>
            <a:off x="591128" y="544944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Feature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Scaling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C799B1-51AC-4CE6-BBC4-DDF7CC3CE421}"/>
              </a:ext>
            </a:extLst>
          </p:cNvPr>
          <p:cNvSpPr txBox="1"/>
          <p:nvPr/>
        </p:nvSpPr>
        <p:spPr>
          <a:xfrm>
            <a:off x="591128" y="1302327"/>
            <a:ext cx="8460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Montserrat SemiBold" panose="00000700000000000000" pitchFamily="2" charset="0"/>
              </a:rPr>
              <a:t>Barcha</a:t>
            </a:r>
            <a:r>
              <a:rPr lang="en-US" sz="2400" b="0" i="0" dirty="0">
                <a:effectLst/>
                <a:latin typeface="Montserrat SemiBold" panose="00000700000000000000" pitchFamily="2" charset="0"/>
              </a:rPr>
              <a:t> </a:t>
            </a:r>
            <a:r>
              <a:rPr lang="en-US" sz="2400" b="0" i="0" dirty="0" err="1">
                <a:effectLst/>
                <a:latin typeface="Montserrat SemiBold" panose="00000700000000000000" pitchFamily="2" charset="0"/>
              </a:rPr>
              <a:t>qiymatlarni</a:t>
            </a:r>
            <a:r>
              <a:rPr lang="en-US" sz="2400" b="0" i="0" dirty="0">
                <a:effectLst/>
                <a:latin typeface="Montserrat SemiBold" panose="00000700000000000000" pitchFamily="2" charset="0"/>
              </a:rPr>
              <a:t> </a:t>
            </a:r>
            <a:r>
              <a:rPr lang="en-US" sz="2400" b="0" i="0" dirty="0" err="1">
                <a:effectLst/>
                <a:latin typeface="Montserrat SemiBold" panose="00000700000000000000" pitchFamily="2" charset="0"/>
              </a:rPr>
              <a:t>bir</a:t>
            </a:r>
            <a:r>
              <a:rPr lang="en-US" sz="2400" b="0" i="0" dirty="0">
                <a:effectLst/>
                <a:latin typeface="Montserrat SemiBold" panose="00000700000000000000" pitchFamily="2" charset="0"/>
              </a:rPr>
              <a:t> </a:t>
            </a:r>
            <a:r>
              <a:rPr lang="en-US" sz="2400" b="0" i="0" dirty="0" err="1">
                <a:effectLst/>
                <a:latin typeface="Montserrat SemiBold" panose="00000700000000000000" pitchFamily="2" charset="0"/>
              </a:rPr>
              <a:t>xil</a:t>
            </a:r>
            <a:r>
              <a:rPr lang="en-US" sz="2400" b="0" i="0" dirty="0">
                <a:effectLst/>
                <a:latin typeface="Montserrat SemiBold" panose="00000700000000000000" pitchFamily="2" charset="0"/>
              </a:rPr>
              <a:t> </a:t>
            </a:r>
            <a:r>
              <a:rPr lang="en-US" sz="2400" b="0" i="0" dirty="0" err="1">
                <a:effectLst/>
                <a:latin typeface="Montserrat SemiBold" panose="00000700000000000000" pitchFamily="2" charset="0"/>
              </a:rPr>
              <a:t>intervalga</a:t>
            </a:r>
            <a:r>
              <a:rPr lang="en-US" sz="2400" b="0" i="0" dirty="0">
                <a:effectLst/>
                <a:latin typeface="Montserrat SemiBold" panose="00000700000000000000" pitchFamily="2" charset="0"/>
              </a:rPr>
              <a:t> </a:t>
            </a:r>
            <a:r>
              <a:rPr lang="en-US" sz="2400" b="0" i="0" dirty="0" err="1">
                <a:effectLst/>
                <a:latin typeface="Montserrat SemiBold" panose="00000700000000000000" pitchFamily="2" charset="0"/>
              </a:rPr>
              <a:t>tushirish</a:t>
            </a:r>
            <a:r>
              <a:rPr lang="en-US" sz="2400" b="0" i="0" dirty="0">
                <a:effectLst/>
                <a:latin typeface="Montserrat SemiBold" panose="00000700000000000000" pitchFamily="2" charset="0"/>
              </a:rPr>
              <a:t>:</a:t>
            </a:r>
            <a:endParaRPr lang="en-US" sz="2400" dirty="0">
              <a:latin typeface="Montserrat SemiBold" panose="000007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2B43E-11CE-4D6F-9523-229D03E7959C}"/>
              </a:ext>
            </a:extLst>
          </p:cNvPr>
          <p:cNvSpPr txBox="1"/>
          <p:nvPr/>
        </p:nvSpPr>
        <p:spPr>
          <a:xfrm>
            <a:off x="591128" y="1894176"/>
            <a:ext cx="3417454" cy="146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Montserrat SemiBold" panose="00000700000000000000" pitchFamily="2" charset="0"/>
              </a:rPr>
              <a:t>Standartlashtirish</a:t>
            </a:r>
            <a:r>
              <a:rPr lang="en-US" sz="24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Montserrat SemiBold" panose="00000700000000000000" pitchFamily="2" charset="0"/>
              </a:rPr>
              <a:t>: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err="1">
                <a:latin typeface="Montserrat SemiBold" panose="00000700000000000000" pitchFamily="2" charset="0"/>
              </a:rPr>
              <a:t>Standart</a:t>
            </a:r>
            <a:r>
              <a:rPr lang="en-US" sz="2400" dirty="0">
                <a:latin typeface="Montserrat SemiBold" panose="00000700000000000000" pitchFamily="2" charset="0"/>
              </a:rPr>
              <a:t> Scaler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F1952D-380F-40B4-B0DC-07DFF8F88F1B}"/>
              </a:ext>
            </a:extLst>
          </p:cNvPr>
          <p:cNvSpPr txBox="1"/>
          <p:nvPr/>
        </p:nvSpPr>
        <p:spPr>
          <a:xfrm>
            <a:off x="5135420" y="1797290"/>
            <a:ext cx="6096000" cy="3107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Normallashtirish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:</a:t>
            </a:r>
          </a:p>
          <a:p>
            <a:pPr marL="457200" indent="-457200" algn="l" fontAlgn="base">
              <a:lnSpc>
                <a:spcPct val="150000"/>
              </a:lnSpc>
              <a:buAutoNum type="arabicPeriod"/>
            </a:pPr>
            <a:r>
              <a:rPr lang="en-US" sz="2400" b="0" i="0" dirty="0">
                <a:effectLst/>
                <a:latin typeface="Montserrat SemiBold" panose="00000700000000000000" pitchFamily="2" charset="0"/>
              </a:rPr>
              <a:t>Min Max Scaling</a:t>
            </a:r>
          </a:p>
          <a:p>
            <a:pPr marL="457200" indent="-457200" algn="l" fontAlgn="base">
              <a:lnSpc>
                <a:spcPct val="150000"/>
              </a:lnSpc>
              <a:buAutoNum type="arabicPeriod"/>
            </a:pPr>
            <a:r>
              <a:rPr lang="en-US" sz="2400" b="0" i="0" dirty="0">
                <a:effectLst/>
                <a:latin typeface="Montserrat SemiBold" panose="00000700000000000000" pitchFamily="2" charset="0"/>
              </a:rPr>
              <a:t>Mean Normalization</a:t>
            </a:r>
          </a:p>
          <a:p>
            <a:pPr marL="457200" indent="-457200" algn="l" fontAlgn="base">
              <a:lnSpc>
                <a:spcPct val="150000"/>
              </a:lnSpc>
              <a:buAutoNum type="arabicPeriod"/>
            </a:pPr>
            <a:r>
              <a:rPr lang="en-US" sz="2400" b="0" i="0" dirty="0">
                <a:effectLst/>
                <a:latin typeface="Montserrat SemiBold" panose="00000700000000000000" pitchFamily="2" charset="0"/>
              </a:rPr>
              <a:t>Max Absolute Scaling</a:t>
            </a:r>
          </a:p>
          <a:p>
            <a:pPr marL="457200" indent="-457200" algn="l" fontAlgn="base">
              <a:lnSpc>
                <a:spcPct val="150000"/>
              </a:lnSpc>
              <a:buAutoNum type="arabicPeriod"/>
            </a:pPr>
            <a:r>
              <a:rPr lang="en-US" sz="2400" b="0" i="0" dirty="0">
                <a:effectLst/>
                <a:latin typeface="Montserrat SemiBold" panose="00000700000000000000" pitchFamily="2" charset="0"/>
              </a:rPr>
              <a:t>Robust Scaling </a:t>
            </a:r>
            <a:endParaRPr lang="en-US" sz="2800" dirty="0"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2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FE0B89-1B5C-4019-83F8-D378331F0857}"/>
              </a:ext>
            </a:extLst>
          </p:cNvPr>
          <p:cNvSpPr txBox="1"/>
          <p:nvPr/>
        </p:nvSpPr>
        <p:spPr>
          <a:xfrm>
            <a:off x="591128" y="544944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Korrelatsiya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58324-26B8-4B92-AA04-4B9F6FC68692}"/>
              </a:ext>
            </a:extLst>
          </p:cNvPr>
          <p:cNvSpPr txBox="1"/>
          <p:nvPr/>
        </p:nvSpPr>
        <p:spPr>
          <a:xfrm>
            <a:off x="591128" y="1302327"/>
            <a:ext cx="1007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effectLst/>
                <a:latin typeface="Montserrat SemiBold" panose="00000700000000000000" pitchFamily="2" charset="0"/>
              </a:rPr>
              <a:t>bu</a:t>
            </a:r>
            <a:r>
              <a:rPr lang="en-US" b="0" i="0" dirty="0">
                <a:effectLst/>
                <a:latin typeface="Montserrat SemiBold" panose="00000700000000000000" pitchFamily="2" charset="0"/>
              </a:rPr>
              <a:t> </a:t>
            </a:r>
            <a:r>
              <a:rPr lang="en-US" b="0" i="0" dirty="0" err="1">
                <a:effectLst/>
                <a:latin typeface="Montserrat SemiBold" panose="00000700000000000000" pitchFamily="2" charset="0"/>
              </a:rPr>
              <a:t>ikki</a:t>
            </a:r>
            <a:r>
              <a:rPr lang="en-US" b="0" i="0" dirty="0">
                <a:effectLst/>
                <a:latin typeface="Montserrat SemiBold" panose="00000700000000000000" pitchFamily="2" charset="0"/>
              </a:rPr>
              <a:t> </a:t>
            </a:r>
            <a:r>
              <a:rPr lang="en-US" b="0" i="0" dirty="0" err="1">
                <a:effectLst/>
                <a:latin typeface="Montserrat SemiBold" panose="00000700000000000000" pitchFamily="2" charset="0"/>
              </a:rPr>
              <a:t>o'zgaruvchining</a:t>
            </a:r>
            <a:r>
              <a:rPr lang="en-US" b="0" i="0" dirty="0">
                <a:effectLst/>
                <a:latin typeface="Montserrat SemiBold" panose="00000700000000000000" pitchFamily="2" charset="0"/>
              </a:rPr>
              <a:t> </a:t>
            </a:r>
            <a:r>
              <a:rPr lang="en-US" b="0" i="0" dirty="0" err="1">
                <a:effectLst/>
                <a:latin typeface="Montserrat SemiBold" panose="00000700000000000000" pitchFamily="2" charset="0"/>
              </a:rPr>
              <a:t>chiziqli</a:t>
            </a:r>
            <a:r>
              <a:rPr lang="en-US" b="0" i="0" dirty="0">
                <a:effectLst/>
                <a:latin typeface="Montserrat SemiBold" panose="00000700000000000000" pitchFamily="2" charset="0"/>
              </a:rPr>
              <a:t> </a:t>
            </a:r>
            <a:r>
              <a:rPr lang="en-US" b="0" i="0" dirty="0" err="1">
                <a:effectLst/>
                <a:latin typeface="Montserrat SemiBold" panose="00000700000000000000" pitchFamily="2" charset="0"/>
              </a:rPr>
              <a:t>bog'lanish</a:t>
            </a:r>
            <a:r>
              <a:rPr lang="en-US" b="0" i="0" dirty="0">
                <a:effectLst/>
                <a:latin typeface="Montserrat SemiBold" panose="00000700000000000000" pitchFamily="2" charset="0"/>
              </a:rPr>
              <a:t> </a:t>
            </a:r>
            <a:r>
              <a:rPr lang="en-US" b="0" i="0" dirty="0" err="1">
                <a:effectLst/>
                <a:latin typeface="Montserrat SemiBold" panose="00000700000000000000" pitchFamily="2" charset="0"/>
              </a:rPr>
              <a:t>darajasini</a:t>
            </a:r>
            <a:r>
              <a:rPr lang="en-US" b="0" i="0" dirty="0">
                <a:effectLst/>
                <a:latin typeface="Montserrat SemiBold" panose="00000700000000000000" pitchFamily="2" charset="0"/>
              </a:rPr>
              <a:t> </a:t>
            </a:r>
            <a:r>
              <a:rPr lang="en-US" b="0" i="0" dirty="0" err="1">
                <a:effectLst/>
                <a:latin typeface="Montserrat SemiBold" panose="00000700000000000000" pitchFamily="2" charset="0"/>
              </a:rPr>
              <a:t>ifodalovchi</a:t>
            </a:r>
            <a:r>
              <a:rPr lang="en-US" b="0" i="0" dirty="0">
                <a:effectLst/>
                <a:latin typeface="Montserrat SemiBold" panose="00000700000000000000" pitchFamily="2" charset="0"/>
              </a:rPr>
              <a:t> </a:t>
            </a:r>
            <a:r>
              <a:rPr lang="en-US" b="0" i="0" dirty="0" err="1">
                <a:effectLst/>
                <a:latin typeface="Montserrat SemiBold" panose="00000700000000000000" pitchFamily="2" charset="0"/>
              </a:rPr>
              <a:t>statistik</a:t>
            </a:r>
            <a:r>
              <a:rPr lang="en-US" b="0" i="0" dirty="0">
                <a:effectLst/>
                <a:latin typeface="Montserrat SemiBold" panose="00000700000000000000" pitchFamily="2" charset="0"/>
              </a:rPr>
              <a:t> </a:t>
            </a:r>
            <a:r>
              <a:rPr lang="en-US" b="0" i="0" dirty="0" err="1">
                <a:effectLst/>
                <a:latin typeface="Montserrat SemiBold" panose="00000700000000000000" pitchFamily="2" charset="0"/>
              </a:rPr>
              <a:t>o'lchovdir</a:t>
            </a:r>
            <a:r>
              <a:rPr lang="en-US" b="0" i="0" dirty="0">
                <a:effectLst/>
                <a:latin typeface="Montserrat SemiBold" panose="00000700000000000000" pitchFamily="2" charset="0"/>
              </a:rPr>
              <a:t>.</a:t>
            </a:r>
            <a:endParaRPr lang="en-US" dirty="0">
              <a:latin typeface="Montserrat SemiBold" panose="000007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B0D0D-DCBB-4E07-AC5B-484733FFF217}"/>
              </a:ext>
            </a:extLst>
          </p:cNvPr>
          <p:cNvSpPr txBox="1"/>
          <p:nvPr/>
        </p:nvSpPr>
        <p:spPr>
          <a:xfrm>
            <a:off x="591128" y="2064327"/>
            <a:ext cx="649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SemiBold" panose="00000700000000000000" pitchFamily="2" charset="0"/>
              </a:rPr>
              <a:t>Bu feature(</a:t>
            </a:r>
            <a:r>
              <a:rPr lang="en-US" dirty="0" err="1">
                <a:latin typeface="Montserrat SemiBold" panose="00000700000000000000" pitchFamily="2" charset="0"/>
              </a:rPr>
              <a:t>ustun</a:t>
            </a:r>
            <a:r>
              <a:rPr lang="en-US" dirty="0">
                <a:latin typeface="Montserrat SemiBold" panose="00000700000000000000" pitchFamily="2" charset="0"/>
              </a:rPr>
              <a:t>) target </a:t>
            </a:r>
            <a:r>
              <a:rPr lang="en-US" dirty="0" err="1">
                <a:latin typeface="Montserrat SemiBold" panose="00000700000000000000" pitchFamily="2" charset="0"/>
              </a:rPr>
              <a:t>value`ga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qanchalik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bog’liq</a:t>
            </a:r>
            <a:r>
              <a:rPr lang="en-US" dirty="0">
                <a:latin typeface="Montserrat SemiBold" panose="0000070000000000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1823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A931E8-0218-44BC-AE33-07A3B6140A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9" r="4781"/>
          <a:stretch/>
        </p:blipFill>
        <p:spPr>
          <a:xfrm>
            <a:off x="2299852" y="1769474"/>
            <a:ext cx="7315515" cy="38427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4F0B9D-64B1-471A-ABBB-63B2B59468DD}"/>
              </a:ext>
            </a:extLst>
          </p:cNvPr>
          <p:cNvSpPr/>
          <p:nvPr/>
        </p:nvSpPr>
        <p:spPr>
          <a:xfrm>
            <a:off x="7651094" y="1625599"/>
            <a:ext cx="2157924" cy="4137891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4ABCC2-B28B-4EC2-BF6D-004C7FB9DD34}"/>
              </a:ext>
            </a:extLst>
          </p:cNvPr>
          <p:cNvSpPr/>
          <p:nvPr/>
        </p:nvSpPr>
        <p:spPr>
          <a:xfrm>
            <a:off x="2382982" y="1625599"/>
            <a:ext cx="5148981" cy="4130485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15AB30-F902-44FB-872B-17EAEDD199EA}"/>
              </a:ext>
            </a:extLst>
          </p:cNvPr>
          <p:cNvSpPr txBox="1"/>
          <p:nvPr/>
        </p:nvSpPr>
        <p:spPr>
          <a:xfrm>
            <a:off x="4179455" y="980388"/>
            <a:ext cx="210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X –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FBB12-B251-428F-BEB5-454F10E6E4ED}"/>
              </a:ext>
            </a:extLst>
          </p:cNvPr>
          <p:cNvSpPr txBox="1"/>
          <p:nvPr/>
        </p:nvSpPr>
        <p:spPr>
          <a:xfrm>
            <a:off x="8012546" y="795723"/>
            <a:ext cx="1755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Montserrat SemiBold" panose="00000700000000000000" pitchFamily="2" charset="0"/>
              </a:rPr>
              <a:t>Y – target </a:t>
            </a:r>
          </a:p>
          <a:p>
            <a:r>
              <a:rPr lang="en-US" sz="2400" dirty="0">
                <a:solidFill>
                  <a:srgbClr val="FF0000"/>
                </a:solidFill>
                <a:latin typeface="Montserrat SemiBold" panose="00000700000000000000" pitchFamily="2" charset="0"/>
              </a:rPr>
              <a:t>      value</a:t>
            </a:r>
          </a:p>
        </p:txBody>
      </p:sp>
    </p:spTree>
    <p:extLst>
      <p:ext uri="{BB962C8B-B14F-4D97-AF65-F5344CB8AC3E}">
        <p14:creationId xmlns:p14="http://schemas.microsoft.com/office/powerpoint/2010/main" val="8247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4667DB-6090-4266-A504-EB0873149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17" y="4399531"/>
            <a:ext cx="5487166" cy="20195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C9B3DC-F473-470E-A35F-AF04D673328B}"/>
              </a:ext>
            </a:extLst>
          </p:cNvPr>
          <p:cNvSpPr txBox="1"/>
          <p:nvPr/>
        </p:nvSpPr>
        <p:spPr>
          <a:xfrm>
            <a:off x="591128" y="544944"/>
            <a:ext cx="4134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Korrelatsiya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koeffitsienti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7FA34D-99FF-412F-8886-2968F762AFC4}"/>
              </a:ext>
            </a:extLst>
          </p:cNvPr>
          <p:cNvSpPr txBox="1"/>
          <p:nvPr/>
        </p:nvSpPr>
        <p:spPr>
          <a:xfrm>
            <a:off x="2071993" y="1943093"/>
            <a:ext cx="8048014" cy="617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Montserrat SemiBold" panose="00000700000000000000" pitchFamily="2" charset="0"/>
              </a:rPr>
              <a:t>Pearson, Kendall</a:t>
            </a:r>
            <a:r>
              <a:rPr lang="en-US" sz="2000" b="1" dirty="0">
                <a:latin typeface="Montserrat SemiBold" panose="00000700000000000000" pitchFamily="2" charset="0"/>
              </a:rPr>
              <a:t>, </a:t>
            </a:r>
            <a:r>
              <a:rPr lang="en-US" sz="2000" b="1" dirty="0">
                <a:effectLst/>
                <a:latin typeface="Montserrat SemiBold" panose="00000700000000000000" pitchFamily="2" charset="0"/>
              </a:rPr>
              <a:t>Spearman (Pandas </a:t>
            </a:r>
            <a:r>
              <a:rPr lang="en-US" sz="2000" b="1" dirty="0" err="1">
                <a:effectLst/>
                <a:latin typeface="Montserrat SemiBold" panose="00000700000000000000" pitchFamily="2" charset="0"/>
              </a:rPr>
              <a:t>modulida</a:t>
            </a:r>
            <a:r>
              <a:rPr lang="en-US" sz="2000" b="1" dirty="0">
                <a:effectLst/>
                <a:latin typeface="Montserrat SemiBold" panose="00000700000000000000" pitchFamily="2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1333F-B0F7-4528-81B8-93D3FB005AB8}"/>
              </a:ext>
            </a:extLst>
          </p:cNvPr>
          <p:cNvSpPr txBox="1"/>
          <p:nvPr/>
        </p:nvSpPr>
        <p:spPr>
          <a:xfrm>
            <a:off x="1116834" y="1364094"/>
            <a:ext cx="7159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1.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Raqamli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qiymatlar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o’rtasidagi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korrelatsiya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9F649E-5B0E-42FB-AFC4-FC9BF97AA0B8}"/>
              </a:ext>
            </a:extLst>
          </p:cNvPr>
          <p:cNvSpPr txBox="1"/>
          <p:nvPr/>
        </p:nvSpPr>
        <p:spPr>
          <a:xfrm>
            <a:off x="1116834" y="2896472"/>
            <a:ext cx="775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2.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Kategoriyali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qiymatlar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o’rtasidagi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korrelatsiya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6D00DC-3E3E-46AA-842B-82C2BA65A362}"/>
              </a:ext>
            </a:extLst>
          </p:cNvPr>
          <p:cNvSpPr txBox="1"/>
          <p:nvPr/>
        </p:nvSpPr>
        <p:spPr>
          <a:xfrm>
            <a:off x="2071993" y="3694168"/>
            <a:ext cx="804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Montserrat SemiBold" panose="00000700000000000000" pitchFamily="2" charset="0"/>
              </a:rPr>
              <a:t>Chi-Square, Post Hoc, Cramer’s V (SciPy </a:t>
            </a:r>
            <a:r>
              <a:rPr lang="en-US" b="1" dirty="0" err="1">
                <a:latin typeface="Montserrat SemiBold" panose="00000700000000000000" pitchFamily="2" charset="0"/>
              </a:rPr>
              <a:t>modulida</a:t>
            </a:r>
            <a:r>
              <a:rPr lang="en-US" b="1" dirty="0">
                <a:latin typeface="Montserrat SemiBold" panose="000007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991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31E4F2-AD5B-4F1C-86B5-45DD49C1A3BA}"/>
              </a:ext>
            </a:extLst>
          </p:cNvPr>
          <p:cNvSpPr txBox="1"/>
          <p:nvPr/>
        </p:nvSpPr>
        <p:spPr>
          <a:xfrm>
            <a:off x="3471723" y="2355273"/>
            <a:ext cx="52485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Encoding</a:t>
            </a:r>
          </a:p>
        </p:txBody>
      </p:sp>
    </p:spTree>
    <p:extLst>
      <p:ext uri="{BB962C8B-B14F-4D97-AF65-F5344CB8AC3E}">
        <p14:creationId xmlns:p14="http://schemas.microsoft.com/office/powerpoint/2010/main" val="144572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0E375E-A665-47A1-B3CF-1EFCD9AFDC9C}"/>
              </a:ext>
            </a:extLst>
          </p:cNvPr>
          <p:cNvSpPr txBox="1"/>
          <p:nvPr/>
        </p:nvSpPr>
        <p:spPr>
          <a:xfrm>
            <a:off x="591128" y="544944"/>
            <a:ext cx="1781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Encoding: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D3E46-51A3-4F4A-A728-B6E423626F10}"/>
              </a:ext>
            </a:extLst>
          </p:cNvPr>
          <p:cNvSpPr txBox="1"/>
          <p:nvPr/>
        </p:nvSpPr>
        <p:spPr>
          <a:xfrm>
            <a:off x="591128" y="1302327"/>
            <a:ext cx="647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SemiBold" panose="00000700000000000000" pitchFamily="2" charset="0"/>
              </a:rPr>
              <a:t>Categorical </a:t>
            </a:r>
            <a:r>
              <a:rPr lang="en-US" dirty="0" err="1">
                <a:latin typeface="Montserrat SemiBold" panose="00000700000000000000" pitchFamily="2" charset="0"/>
              </a:rPr>
              <a:t>ustunlarni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raqamli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ustunlarga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aylantirish</a:t>
            </a:r>
            <a:r>
              <a:rPr lang="en-US" dirty="0">
                <a:latin typeface="Montserrat SemiBold" panose="00000700000000000000" pitchFamily="2" charset="0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DA2FE6-1424-40B9-8457-B9706497DA5A}"/>
              </a:ext>
            </a:extLst>
          </p:cNvPr>
          <p:cNvSpPr txBox="1"/>
          <p:nvPr/>
        </p:nvSpPr>
        <p:spPr>
          <a:xfrm>
            <a:off x="591128" y="2156691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One-Hot Encoder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18E707-E6F3-452B-8B55-8C87923F02A8}"/>
              </a:ext>
            </a:extLst>
          </p:cNvPr>
          <p:cNvSpPr txBox="1"/>
          <p:nvPr/>
        </p:nvSpPr>
        <p:spPr>
          <a:xfrm>
            <a:off x="591128" y="2761672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Label Encoder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C857D4-FD42-45F6-9A9F-5DD3889729E0}"/>
              </a:ext>
            </a:extLst>
          </p:cNvPr>
          <p:cNvSpPr txBox="1"/>
          <p:nvPr/>
        </p:nvSpPr>
        <p:spPr>
          <a:xfrm>
            <a:off x="591127" y="3366653"/>
            <a:ext cx="241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Ordinal Encoder</a:t>
            </a:r>
          </a:p>
        </p:txBody>
      </p:sp>
    </p:spTree>
    <p:extLst>
      <p:ext uri="{BB962C8B-B14F-4D97-AF65-F5344CB8AC3E}">
        <p14:creationId xmlns:p14="http://schemas.microsoft.com/office/powerpoint/2010/main" val="96397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06F378-BCE1-4767-84B5-AE14B4D4C4DA}"/>
              </a:ext>
            </a:extLst>
          </p:cNvPr>
          <p:cNvSpPr txBox="1"/>
          <p:nvPr/>
        </p:nvSpPr>
        <p:spPr>
          <a:xfrm>
            <a:off x="591128" y="544944"/>
            <a:ext cx="3225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One-Hot Encoding:</a:t>
            </a:r>
          </a:p>
        </p:txBody>
      </p:sp>
      <p:pic>
        <p:nvPicPr>
          <p:cNvPr id="1026" name="Picture 2" descr="Building a One Hot Encoding Layer with TensorFlow | by George Novack |  Towards Data Science">
            <a:extLst>
              <a:ext uri="{FF2B5EF4-FFF2-40B4-BE49-F238E27FC236}">
                <a16:creationId xmlns:a16="http://schemas.microsoft.com/office/drawing/2014/main" id="{06BBC7E4-16E8-48C5-A68F-343967C8E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" y="1776412"/>
            <a:ext cx="11782425" cy="33051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26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06F378-BCE1-4767-84B5-AE14B4D4C4DA}"/>
              </a:ext>
            </a:extLst>
          </p:cNvPr>
          <p:cNvSpPr txBox="1"/>
          <p:nvPr/>
        </p:nvSpPr>
        <p:spPr>
          <a:xfrm>
            <a:off x="591128" y="544944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Label Encoding:</a:t>
            </a:r>
          </a:p>
        </p:txBody>
      </p:sp>
      <p:pic>
        <p:nvPicPr>
          <p:cNvPr id="2050" name="Picture 2" descr="Encoding Categorical Variables – HuntDataScience">
            <a:extLst>
              <a:ext uri="{FF2B5EF4-FFF2-40B4-BE49-F238E27FC236}">
                <a16:creationId xmlns:a16="http://schemas.microsoft.com/office/drawing/2014/main" id="{0F797480-C606-40B0-B020-E66B4E27D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540652"/>
            <a:ext cx="10150763" cy="41766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94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06F378-BCE1-4767-84B5-AE14B4D4C4DA}"/>
              </a:ext>
            </a:extLst>
          </p:cNvPr>
          <p:cNvSpPr txBox="1"/>
          <p:nvPr/>
        </p:nvSpPr>
        <p:spPr>
          <a:xfrm>
            <a:off x="591128" y="544944"/>
            <a:ext cx="5787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Ordinal Encoding = Label Encoding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0CA96-C4F2-4B93-A4BC-BEAA8753A10B}"/>
              </a:ext>
            </a:extLst>
          </p:cNvPr>
          <p:cNvSpPr txBox="1"/>
          <p:nvPr/>
        </p:nvSpPr>
        <p:spPr>
          <a:xfrm>
            <a:off x="591128" y="1302327"/>
            <a:ext cx="846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effectLst/>
                <a:latin typeface="Montserrat SemiBold" panose="00000700000000000000" pitchFamily="2" charset="0"/>
              </a:rPr>
              <a:t>Bularning</a:t>
            </a:r>
            <a:r>
              <a:rPr lang="en-US" b="0" i="0" dirty="0">
                <a:effectLst/>
                <a:latin typeface="Montserrat SemiBold" panose="00000700000000000000" pitchFamily="2" charset="0"/>
              </a:rPr>
              <a:t> </a:t>
            </a:r>
            <a:r>
              <a:rPr lang="en-US" b="0" i="0" dirty="0" err="1">
                <a:effectLst/>
                <a:latin typeface="Montserrat SemiBold" panose="00000700000000000000" pitchFamily="2" charset="0"/>
              </a:rPr>
              <a:t>qanda</a:t>
            </a:r>
            <a:r>
              <a:rPr lang="en-US" dirty="0" err="1">
                <a:latin typeface="Montserrat SemiBold" panose="00000700000000000000" pitchFamily="2" charset="0"/>
              </a:rPr>
              <a:t>y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farqi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bor</a:t>
            </a:r>
            <a:r>
              <a:rPr lang="en-US" dirty="0">
                <a:latin typeface="Montserrat SemiBold" panose="00000700000000000000" pitchFamily="2" charset="0"/>
              </a:rPr>
              <a:t>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FB7B4-8AB2-46D2-BED3-D8A82EAC5834}"/>
              </a:ext>
            </a:extLst>
          </p:cNvPr>
          <p:cNvSpPr txBox="1"/>
          <p:nvPr/>
        </p:nvSpPr>
        <p:spPr>
          <a:xfrm>
            <a:off x="591127" y="1967377"/>
            <a:ext cx="994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Montserrat SemiBold" panose="00000700000000000000" pitchFamily="2" charset="0"/>
              </a:rPr>
              <a:t>One-Hot Encoding </a:t>
            </a:r>
            <a:r>
              <a:rPr lang="en-US" b="0" i="0" dirty="0">
                <a:effectLst/>
                <a:latin typeface="Montserrat SemiBold" panose="00000700000000000000" pitchFamily="2" charset="0"/>
              </a:rPr>
              <a:t>– categorical </a:t>
            </a:r>
            <a:r>
              <a:rPr lang="en-US" b="0" i="0" dirty="0" err="1">
                <a:effectLst/>
                <a:latin typeface="Montserrat SemiBold" panose="00000700000000000000" pitchFamily="2" charset="0"/>
              </a:rPr>
              <a:t>featurelarni</a:t>
            </a:r>
            <a:r>
              <a:rPr lang="en-US" b="0" i="0" dirty="0">
                <a:effectLst/>
                <a:latin typeface="Montserrat SemiBold" panose="00000700000000000000" pitchFamily="2" charset="0"/>
              </a:rPr>
              <a:t> </a:t>
            </a:r>
            <a:r>
              <a:rPr lang="en-US" b="0" i="0" dirty="0" err="1">
                <a:effectLst/>
                <a:latin typeface="Montserrat SemiBold" panose="00000700000000000000" pitchFamily="2" charset="0"/>
              </a:rPr>
              <a:t>numerical`ga</a:t>
            </a:r>
            <a:r>
              <a:rPr lang="en-US" b="0" i="0" dirty="0">
                <a:effectLst/>
                <a:latin typeface="Montserrat SemiBold" panose="00000700000000000000" pitchFamily="2" charset="0"/>
              </a:rPr>
              <a:t> </a:t>
            </a:r>
            <a:r>
              <a:rPr lang="en-US" b="0" i="0" dirty="0" err="1">
                <a:effectLst/>
                <a:latin typeface="Montserrat SemiBold" panose="00000700000000000000" pitchFamily="2" charset="0"/>
              </a:rPr>
              <a:t>o’tkazish</a:t>
            </a:r>
            <a:r>
              <a:rPr lang="en-US" b="0" i="0" dirty="0">
                <a:effectLst/>
                <a:latin typeface="Montserrat SemiBold" panose="00000700000000000000" pitchFamily="2" charset="0"/>
              </a:rPr>
              <a:t> </a:t>
            </a:r>
            <a:r>
              <a:rPr lang="en-US" b="0" i="0" dirty="0" err="1">
                <a:effectLst/>
                <a:latin typeface="Montserrat SemiBold" panose="00000700000000000000" pitchFamily="2" charset="0"/>
              </a:rPr>
              <a:t>uchun</a:t>
            </a:r>
            <a:endParaRPr lang="en-US" dirty="0">
              <a:latin typeface="Montserrat SemiBold" panose="000007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1E767-06FC-4C0F-A125-A78D4953B602}"/>
              </a:ext>
            </a:extLst>
          </p:cNvPr>
          <p:cNvSpPr txBox="1"/>
          <p:nvPr/>
        </p:nvSpPr>
        <p:spPr>
          <a:xfrm>
            <a:off x="591126" y="2632427"/>
            <a:ext cx="994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Montserrat SemiBold" panose="00000700000000000000" pitchFamily="2" charset="0"/>
              </a:rPr>
              <a:t>Ordinal Encoding </a:t>
            </a:r>
            <a:r>
              <a:rPr lang="en-US" b="0" i="0" dirty="0">
                <a:effectLst/>
                <a:latin typeface="Montserrat SemiBold" panose="00000700000000000000" pitchFamily="2" charset="0"/>
              </a:rPr>
              <a:t>– categorical </a:t>
            </a:r>
            <a:r>
              <a:rPr lang="en-US" b="0" i="0" dirty="0" err="1">
                <a:effectLst/>
                <a:latin typeface="Montserrat SemiBold" panose="00000700000000000000" pitchFamily="2" charset="0"/>
              </a:rPr>
              <a:t>featurelarni</a:t>
            </a:r>
            <a:r>
              <a:rPr lang="en-US" b="0" i="0" dirty="0">
                <a:effectLst/>
                <a:latin typeface="Montserrat SemiBold" panose="00000700000000000000" pitchFamily="2" charset="0"/>
              </a:rPr>
              <a:t> </a:t>
            </a:r>
            <a:r>
              <a:rPr lang="en-US" b="0" i="0" dirty="0" err="1">
                <a:effectLst/>
                <a:latin typeface="Montserrat SemiBold" panose="00000700000000000000" pitchFamily="2" charset="0"/>
              </a:rPr>
              <a:t>numerical`ga</a:t>
            </a:r>
            <a:r>
              <a:rPr lang="en-US" b="0" i="0" dirty="0">
                <a:effectLst/>
                <a:latin typeface="Montserrat SemiBold" panose="00000700000000000000" pitchFamily="2" charset="0"/>
              </a:rPr>
              <a:t> </a:t>
            </a:r>
            <a:r>
              <a:rPr lang="en-US" b="0" i="0" dirty="0" err="1">
                <a:effectLst/>
                <a:latin typeface="Montserrat SemiBold" panose="00000700000000000000" pitchFamily="2" charset="0"/>
              </a:rPr>
              <a:t>o’tkazish</a:t>
            </a:r>
            <a:r>
              <a:rPr lang="en-US" b="0" i="0" dirty="0">
                <a:effectLst/>
                <a:latin typeface="Montserrat SemiBold" panose="00000700000000000000" pitchFamily="2" charset="0"/>
              </a:rPr>
              <a:t> </a:t>
            </a:r>
            <a:r>
              <a:rPr lang="en-US" b="0" i="0" dirty="0" err="1">
                <a:effectLst/>
                <a:latin typeface="Montserrat SemiBold" panose="00000700000000000000" pitchFamily="2" charset="0"/>
              </a:rPr>
              <a:t>uchun</a:t>
            </a:r>
            <a:endParaRPr lang="en-US" dirty="0">
              <a:latin typeface="Montserrat SemiBold" panose="000007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72B217-FD38-46C0-BD2D-DD7E822C5911}"/>
              </a:ext>
            </a:extLst>
          </p:cNvPr>
          <p:cNvSpPr txBox="1"/>
          <p:nvPr/>
        </p:nvSpPr>
        <p:spPr>
          <a:xfrm>
            <a:off x="591126" y="3297479"/>
            <a:ext cx="994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Montserrat SemiBold" panose="00000700000000000000" pitchFamily="2" charset="0"/>
              </a:rPr>
              <a:t>Label Encoding </a:t>
            </a:r>
            <a:r>
              <a:rPr lang="en-US" b="0" i="0" dirty="0">
                <a:effectLst/>
                <a:latin typeface="Montserrat SemiBold" panose="00000700000000000000" pitchFamily="2" charset="0"/>
              </a:rPr>
              <a:t>– categorical target </a:t>
            </a:r>
            <a:r>
              <a:rPr lang="en-US" b="0" i="0" dirty="0" err="1">
                <a:effectLst/>
                <a:latin typeface="Montserrat SemiBold" panose="00000700000000000000" pitchFamily="2" charset="0"/>
              </a:rPr>
              <a:t>valueni</a:t>
            </a:r>
            <a:r>
              <a:rPr lang="en-US" b="0" i="0" dirty="0">
                <a:effectLst/>
                <a:latin typeface="Montserrat SemiBold" panose="00000700000000000000" pitchFamily="2" charset="0"/>
              </a:rPr>
              <a:t>  </a:t>
            </a:r>
            <a:r>
              <a:rPr lang="en-US" b="0" i="0" dirty="0" err="1">
                <a:effectLst/>
                <a:latin typeface="Montserrat SemiBold" panose="00000700000000000000" pitchFamily="2" charset="0"/>
              </a:rPr>
              <a:t>raqamli</a:t>
            </a:r>
            <a:r>
              <a:rPr lang="en-US" b="0" i="0" dirty="0">
                <a:effectLst/>
                <a:latin typeface="Montserrat SemiBold" panose="00000700000000000000" pitchFamily="2" charset="0"/>
              </a:rPr>
              <a:t> </a:t>
            </a:r>
            <a:r>
              <a:rPr lang="en-US" b="0" i="0" dirty="0" err="1">
                <a:effectLst/>
                <a:latin typeface="Montserrat SemiBold" panose="00000700000000000000" pitchFamily="2" charset="0"/>
              </a:rPr>
              <a:t>turga</a:t>
            </a:r>
            <a:r>
              <a:rPr lang="en-US" b="0" i="0" dirty="0">
                <a:effectLst/>
                <a:latin typeface="Montserrat SemiBold" panose="00000700000000000000" pitchFamily="2" charset="0"/>
              </a:rPr>
              <a:t> </a:t>
            </a:r>
            <a:r>
              <a:rPr lang="en-US" b="0" i="0" dirty="0" err="1">
                <a:effectLst/>
                <a:latin typeface="Montserrat SemiBold" panose="00000700000000000000" pitchFamily="2" charset="0"/>
              </a:rPr>
              <a:t>o’tkazish</a:t>
            </a:r>
            <a:r>
              <a:rPr lang="en-US" b="0" i="0" dirty="0">
                <a:effectLst/>
                <a:latin typeface="Montserrat SemiBold" panose="00000700000000000000" pitchFamily="2" charset="0"/>
              </a:rPr>
              <a:t> </a:t>
            </a:r>
            <a:r>
              <a:rPr lang="en-US" b="0" i="0" dirty="0" err="1">
                <a:effectLst/>
                <a:latin typeface="Montserrat SemiBold" panose="00000700000000000000" pitchFamily="2" charset="0"/>
              </a:rPr>
              <a:t>uchun</a:t>
            </a:r>
            <a:endParaRPr lang="en-US" dirty="0"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09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</TotalTime>
  <Words>164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Montserrat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Sodiqov Ravshan</dc:creator>
  <cp:lastModifiedBy>Sodiqov Ravshan</cp:lastModifiedBy>
  <cp:revision>15</cp:revision>
  <dcterms:created xsi:type="dcterms:W3CDTF">2024-06-26T06:27:20Z</dcterms:created>
  <dcterms:modified xsi:type="dcterms:W3CDTF">2024-06-29T18:25:57Z</dcterms:modified>
</cp:coreProperties>
</file>