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5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7818-41DA-4BFC-900C-CFF528DC55A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A0FE-FC44-456B-954E-136F559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F10CC-85F5-4760-824A-8E16572E3D14}"/>
              </a:ext>
            </a:extLst>
          </p:cNvPr>
          <p:cNvSpPr txBox="1"/>
          <p:nvPr/>
        </p:nvSpPr>
        <p:spPr>
          <a:xfrm>
            <a:off x="2331988" y="2659559"/>
            <a:ext cx="7528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Reducing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308934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4E249-C359-4C91-854B-AF94F195D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"/>
          <a:stretch/>
        </p:blipFill>
        <p:spPr>
          <a:xfrm>
            <a:off x="1951182" y="679560"/>
            <a:ext cx="8289636" cy="1996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28FC8-17D7-49CA-9236-F6C154001EE6}"/>
              </a:ext>
            </a:extLst>
          </p:cNvPr>
          <p:cNvSpPr/>
          <p:nvPr/>
        </p:nvSpPr>
        <p:spPr>
          <a:xfrm>
            <a:off x="9217429" y="608057"/>
            <a:ext cx="1023390" cy="2161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35E80-D382-4767-9980-BAF980B6DA91}"/>
              </a:ext>
            </a:extLst>
          </p:cNvPr>
          <p:cNvSpPr/>
          <p:nvPr/>
        </p:nvSpPr>
        <p:spPr>
          <a:xfrm>
            <a:off x="1907310" y="608057"/>
            <a:ext cx="7266246" cy="216130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FBA52-52CC-4051-9129-CAD279AD98D5}"/>
              </a:ext>
            </a:extLst>
          </p:cNvPr>
          <p:cNvSpPr txBox="1"/>
          <p:nvPr/>
        </p:nvSpPr>
        <p:spPr>
          <a:xfrm>
            <a:off x="10760362" y="463172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30%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43068-8211-454E-BB8B-0EA4FCE2669E}"/>
              </a:ext>
            </a:extLst>
          </p:cNvPr>
          <p:cNvSpPr txBox="1"/>
          <p:nvPr/>
        </p:nvSpPr>
        <p:spPr>
          <a:xfrm>
            <a:off x="8994787" y="9601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Montserrat SemiBold" panose="00000700000000000000" pitchFamily="2" charset="0"/>
              </a:rPr>
              <a:t>y_train</a:t>
            </a:r>
            <a:endParaRPr lang="en-US" sz="2400" dirty="0">
              <a:solidFill>
                <a:srgbClr val="FF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7D79-302D-4DB6-9D37-943DE2113AC1}"/>
              </a:ext>
            </a:extLst>
          </p:cNvPr>
          <p:cNvSpPr txBox="1"/>
          <p:nvPr/>
        </p:nvSpPr>
        <p:spPr>
          <a:xfrm>
            <a:off x="5446623" y="8545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Montserrat SemiBold" panose="00000700000000000000" pitchFamily="2" charset="0"/>
              </a:rPr>
              <a:t>X_train</a:t>
            </a:r>
            <a:endParaRPr lang="en-US" sz="2400" dirty="0">
              <a:solidFill>
                <a:srgbClr val="FFFF00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AD030-BD6D-4E30-96F2-4E2E269D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10" y="4088635"/>
            <a:ext cx="8333508" cy="1996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AF9A6-B44B-4212-A9A2-16040D1014EA}"/>
              </a:ext>
            </a:extLst>
          </p:cNvPr>
          <p:cNvSpPr txBox="1"/>
          <p:nvPr/>
        </p:nvSpPr>
        <p:spPr>
          <a:xfrm>
            <a:off x="10760362" y="1548723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Montserrat SemiBold" panose="00000700000000000000" pitchFamily="2" charset="0"/>
              </a:rPr>
              <a:t>70%</a:t>
            </a:r>
            <a:endParaRPr lang="en-US" sz="3200" dirty="0">
              <a:latin typeface="Montserrat Semi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1507A-37F3-4B17-9AAF-93D93758AACD}"/>
              </a:ext>
            </a:extLst>
          </p:cNvPr>
          <p:cNvSpPr txBox="1"/>
          <p:nvPr/>
        </p:nvSpPr>
        <p:spPr>
          <a:xfrm>
            <a:off x="368526" y="1142322"/>
            <a:ext cx="1246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Montserrat SemiBold" panose="00000700000000000000" pitchFamily="2" charset="0"/>
              </a:rPr>
              <a:t>Train set</a:t>
            </a:r>
            <a:endParaRPr lang="en-US" sz="3200" dirty="0">
              <a:latin typeface="Montserrat SemiBold" panose="000007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55C55-DE69-428A-AC93-128F5B08063E}"/>
              </a:ext>
            </a:extLst>
          </p:cNvPr>
          <p:cNvSpPr txBox="1"/>
          <p:nvPr/>
        </p:nvSpPr>
        <p:spPr>
          <a:xfrm>
            <a:off x="368525" y="4548503"/>
            <a:ext cx="1246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Test</a:t>
            </a:r>
          </a:p>
          <a:p>
            <a:pPr algn="ctr"/>
            <a:r>
              <a:rPr lang="en-US" sz="3200">
                <a:solidFill>
                  <a:schemeClr val="accent2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set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9582D-43F1-45FB-B346-BFE151B3212A}"/>
              </a:ext>
            </a:extLst>
          </p:cNvPr>
          <p:cNvSpPr txBox="1"/>
          <p:nvPr/>
        </p:nvSpPr>
        <p:spPr>
          <a:xfrm>
            <a:off x="5515551" y="351796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Montserrat SemiBold" panose="00000700000000000000" pitchFamily="2" charset="0"/>
              </a:rPr>
              <a:t>X_test</a:t>
            </a:r>
            <a:endParaRPr lang="en-US" sz="2400" dirty="0">
              <a:solidFill>
                <a:srgbClr val="FFFF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3A1D8-DB16-4978-AC72-DF5A385FD3FE}"/>
              </a:ext>
            </a:extLst>
          </p:cNvPr>
          <p:cNvSpPr txBox="1"/>
          <p:nvPr/>
        </p:nvSpPr>
        <p:spPr>
          <a:xfrm>
            <a:off x="9063715" y="3517962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Montserrat SemiBold" panose="00000700000000000000" pitchFamily="2" charset="0"/>
              </a:rPr>
              <a:t>y_test</a:t>
            </a:r>
            <a:endParaRPr lang="en-US" sz="2400" dirty="0">
              <a:solidFill>
                <a:srgbClr val="FF0000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58F43-C96B-4FED-BD1C-139E3D3830BC}"/>
              </a:ext>
            </a:extLst>
          </p:cNvPr>
          <p:cNvSpPr/>
          <p:nvPr/>
        </p:nvSpPr>
        <p:spPr>
          <a:xfrm>
            <a:off x="9201762" y="4015971"/>
            <a:ext cx="1023390" cy="2161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DB9A9B-E6D9-46D2-81EC-102345004A35}"/>
              </a:ext>
            </a:extLst>
          </p:cNvPr>
          <p:cNvSpPr/>
          <p:nvPr/>
        </p:nvSpPr>
        <p:spPr>
          <a:xfrm>
            <a:off x="1882428" y="4015971"/>
            <a:ext cx="7266246" cy="216130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240DF-8B15-47DD-837C-E893C1CFF757}"/>
              </a:ext>
            </a:extLst>
          </p:cNvPr>
          <p:cNvSpPr txBox="1"/>
          <p:nvPr/>
        </p:nvSpPr>
        <p:spPr>
          <a:xfrm>
            <a:off x="4195479" y="2656284"/>
            <a:ext cx="3801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243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03C42-0B1B-4693-8186-E8F7728024C5}"/>
              </a:ext>
            </a:extLst>
          </p:cNvPr>
          <p:cNvSpPr txBox="1"/>
          <p:nvPr/>
        </p:nvSpPr>
        <p:spPr>
          <a:xfrm>
            <a:off x="739829" y="602964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Training: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F588E-740B-4248-895B-3E29C1C9A5E9}"/>
              </a:ext>
            </a:extLst>
          </p:cNvPr>
          <p:cNvSpPr txBox="1"/>
          <p:nvPr/>
        </p:nvSpPr>
        <p:spPr>
          <a:xfrm>
            <a:off x="739829" y="1137260"/>
            <a:ext cx="1145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tayyorlangan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ma’lumotlarni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ma’lum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algoritm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asosida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o’qitish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9886-26F4-43A2-B86F-33C44A0A7D54}"/>
              </a:ext>
            </a:extLst>
          </p:cNvPr>
          <p:cNvSpPr txBox="1"/>
          <p:nvPr/>
        </p:nvSpPr>
        <p:spPr>
          <a:xfrm>
            <a:off x="739829" y="4071760"/>
            <a:ext cx="1160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bashorat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qiluvchi</a:t>
            </a:r>
            <a:r>
              <a:rPr lang="en-US" sz="2400" dirty="0">
                <a:latin typeface="Montserrat SemiBold" panose="00000700000000000000" pitchFamily="2" charset="0"/>
              </a:rPr>
              <a:t> model (predictive)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8553D-66A7-4070-A48B-8AD251481BA2}"/>
              </a:ext>
            </a:extLst>
          </p:cNvPr>
          <p:cNvSpPr txBox="1"/>
          <p:nvPr/>
        </p:nvSpPr>
        <p:spPr>
          <a:xfrm>
            <a:off x="739829" y="2157444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Vazifamiz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E4631-34EB-4CF0-B8BB-FDA489CC7CE6}"/>
              </a:ext>
            </a:extLst>
          </p:cNvPr>
          <p:cNvSpPr txBox="1"/>
          <p:nvPr/>
        </p:nvSpPr>
        <p:spPr>
          <a:xfrm>
            <a:off x="756707" y="3548540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Modelimiz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477AE-3458-4D9E-BA7D-71769487159E}"/>
              </a:ext>
            </a:extLst>
          </p:cNvPr>
          <p:cNvSpPr txBox="1"/>
          <p:nvPr/>
        </p:nvSpPr>
        <p:spPr>
          <a:xfrm>
            <a:off x="739829" y="2691740"/>
            <a:ext cx="1160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narxni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bashorat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qilish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8C505-3B98-4F46-86CE-A931F7DAAE09}"/>
              </a:ext>
            </a:extLst>
          </p:cNvPr>
          <p:cNvSpPr txBox="1"/>
          <p:nvPr/>
        </p:nvSpPr>
        <p:spPr>
          <a:xfrm>
            <a:off x="739829" y="4795035"/>
            <a:ext cx="576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Machine Learning 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algoritmlar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69560-701D-40D9-AD48-485C89BED2CC}"/>
              </a:ext>
            </a:extLst>
          </p:cNvPr>
          <p:cNvSpPr txBox="1"/>
          <p:nvPr/>
        </p:nvSpPr>
        <p:spPr>
          <a:xfrm>
            <a:off x="736739" y="5318255"/>
            <a:ext cx="1160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Linear Regression, Decision Tree, Random Forest, SVM, k-NN</a:t>
            </a:r>
          </a:p>
        </p:txBody>
      </p:sp>
    </p:spTree>
    <p:extLst>
      <p:ext uri="{BB962C8B-B14F-4D97-AF65-F5344CB8AC3E}">
        <p14:creationId xmlns:p14="http://schemas.microsoft.com/office/powerpoint/2010/main" val="6486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96F8A-FB30-4220-9C17-9B186DD28728}"/>
              </a:ext>
            </a:extLst>
          </p:cNvPr>
          <p:cNvSpPr txBox="1"/>
          <p:nvPr/>
        </p:nvSpPr>
        <p:spPr>
          <a:xfrm>
            <a:off x="3685725" y="2656284"/>
            <a:ext cx="4820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04432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8E48FB-873F-4967-B122-7F809B3EDE62}"/>
              </a:ext>
            </a:extLst>
          </p:cNvPr>
          <p:cNvSpPr txBox="1"/>
          <p:nvPr/>
        </p:nvSpPr>
        <p:spPr>
          <a:xfrm>
            <a:off x="1120850" y="643466"/>
            <a:ext cx="2218115" cy="518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2628">
              <a:spcAft>
                <a:spcPts val="600"/>
              </a:spcAft>
            </a:pPr>
            <a:r>
              <a:rPr lang="en-US" sz="2772" kern="120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  <a:ea typeface="+mn-ea"/>
                <a:cs typeface="+mn-cs"/>
              </a:rPr>
              <a:t>Evaluation: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59F0C-BE93-4032-BA6A-01C5A6A8A73F}"/>
              </a:ext>
            </a:extLst>
          </p:cNvPr>
          <p:cNvSpPr txBox="1"/>
          <p:nvPr/>
        </p:nvSpPr>
        <p:spPr>
          <a:xfrm>
            <a:off x="3338966" y="673968"/>
            <a:ext cx="3090197" cy="45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2628">
              <a:spcAft>
                <a:spcPts val="600"/>
              </a:spcAft>
            </a:pPr>
            <a:r>
              <a:rPr lang="en-US" sz="2376" kern="1200" err="1">
                <a:solidFill>
                  <a:schemeClr val="tx1"/>
                </a:solidFill>
                <a:latin typeface="Montserrat SemiBold" panose="00000700000000000000" pitchFamily="2" charset="0"/>
                <a:ea typeface="+mn-ea"/>
                <a:cs typeface="+mn-cs"/>
              </a:rPr>
              <a:t>modelni</a:t>
            </a:r>
            <a:r>
              <a:rPr lang="en-US" sz="2376" kern="1200">
                <a:solidFill>
                  <a:schemeClr val="tx1"/>
                </a:solidFill>
                <a:latin typeface="Montserrat SemiBold" panose="00000700000000000000" pitchFamily="2" charset="0"/>
                <a:ea typeface="+mn-ea"/>
                <a:cs typeface="+mn-cs"/>
              </a:rPr>
              <a:t> </a:t>
            </a:r>
            <a:r>
              <a:rPr lang="en-US" sz="2376" kern="1200" err="1">
                <a:solidFill>
                  <a:schemeClr val="tx1"/>
                </a:solidFill>
                <a:latin typeface="Montserrat SemiBold" panose="00000700000000000000" pitchFamily="2" charset="0"/>
                <a:ea typeface="+mn-ea"/>
                <a:cs typeface="+mn-cs"/>
              </a:rPr>
              <a:t>baholash</a:t>
            </a:r>
            <a:endParaRPr lang="en-US" sz="2400">
              <a:latin typeface="Montserrat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74E75-FE43-43AF-8EC0-A75A7CC1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73" y="1542034"/>
            <a:ext cx="9283977" cy="46724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2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FEA75-0092-4334-83D2-4E055F81CA78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Regression metrics: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DFCDF-889F-4CE9-B6B0-EEF73293A6F2}"/>
              </a:ext>
            </a:extLst>
          </p:cNvPr>
          <p:cNvSpPr txBox="1"/>
          <p:nvPr/>
        </p:nvSpPr>
        <p:spPr>
          <a:xfrm>
            <a:off x="9291068" y="4280031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dirty="0" err="1"/>
              <a:t>regressiya</a:t>
            </a:r>
            <a:r>
              <a:rPr lang="en-US" sz="1600" dirty="0"/>
              <a:t> </a:t>
            </a:r>
            <a:r>
              <a:rPr lang="en-US" sz="1600" dirty="0" err="1"/>
              <a:t>o’lchovlari</a:t>
            </a:r>
            <a:endParaRPr lang="en-US" sz="1600" dirty="0"/>
          </a:p>
        </p:txBody>
      </p:sp>
      <p:sp>
        <p:nvSpPr>
          <p:cNvPr id="104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gression Model Performance: Key Metrics and Evaluation Techniques | by  Abdalrazak Seaf aldean | Medium">
            <a:extLst>
              <a:ext uri="{FF2B5EF4-FFF2-40B4-BE49-F238E27FC236}">
                <a16:creationId xmlns:a16="http://schemas.microsoft.com/office/drawing/2014/main" id="{EF0C80D0-33D2-47F3-9F3E-63239EC57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" r="-2" b="-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D2F85-DE43-4AF1-9183-23D59A9C5015}"/>
              </a:ext>
            </a:extLst>
          </p:cNvPr>
          <p:cNvSpPr txBox="1"/>
          <p:nvPr/>
        </p:nvSpPr>
        <p:spPr>
          <a:xfrm>
            <a:off x="2375269" y="2367171"/>
            <a:ext cx="74414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Hyperparameter</a:t>
            </a:r>
          </a:p>
          <a:p>
            <a:pPr algn="ctr"/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354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0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F5363-191E-43BF-B2F8-0559308D8CC6}"/>
              </a:ext>
            </a:extLst>
          </p:cNvPr>
          <p:cNvSpPr txBox="1"/>
          <p:nvPr/>
        </p:nvSpPr>
        <p:spPr>
          <a:xfrm>
            <a:off x="1857499" y="2551837"/>
            <a:ext cx="8477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Ma’lumotlar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5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to’plamini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</a:p>
          <a:p>
            <a:pPr algn="ctr"/>
            <a:r>
              <a:rPr lang="en-US" sz="5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ajratish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592D6-642F-45A5-B73C-4895AC18BCAD}"/>
              </a:ext>
            </a:extLst>
          </p:cNvPr>
          <p:cNvSpPr txBox="1"/>
          <p:nvPr/>
        </p:nvSpPr>
        <p:spPr>
          <a:xfrm>
            <a:off x="921035" y="584491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Overfitting: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0EE7D-EFD5-4786-9A00-30C2D7F3E32D}"/>
              </a:ext>
            </a:extLst>
          </p:cNvPr>
          <p:cNvSpPr txBox="1"/>
          <p:nvPr/>
        </p:nvSpPr>
        <p:spPr>
          <a:xfrm>
            <a:off x="3216856" y="584491"/>
            <a:ext cx="768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haddan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tashqari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moslashish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pic>
        <p:nvPicPr>
          <p:cNvPr id="1028" name="Picture 4" descr="Detailed road map Beijing city. Beijing city detailed road map |  Vidiani.com | Maps of all countries in one place">
            <a:extLst>
              <a:ext uri="{FF2B5EF4-FFF2-40B4-BE49-F238E27FC236}">
                <a16:creationId xmlns:a16="http://schemas.microsoft.com/office/drawing/2014/main" id="{4E713E57-4618-448F-9DB7-0E361BE7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35" y="1454006"/>
            <a:ext cx="6253018" cy="49462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F16F7-8303-4313-BB99-E2B9B8790030}"/>
              </a:ext>
            </a:extLst>
          </p:cNvPr>
          <p:cNvSpPr txBox="1"/>
          <p:nvPr/>
        </p:nvSpPr>
        <p:spPr>
          <a:xfrm>
            <a:off x="7456636" y="1752891"/>
            <a:ext cx="47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 SemiBold" panose="00000700000000000000" pitchFamily="2" charset="0"/>
              </a:rPr>
              <a:t>Model </a:t>
            </a:r>
            <a:r>
              <a:rPr lang="en-US" sz="2000" dirty="0" err="1">
                <a:latin typeface="Montserrat SemiBold" panose="00000700000000000000" pitchFamily="2" charset="0"/>
              </a:rPr>
              <a:t>o’ta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kompleks</a:t>
            </a:r>
            <a:r>
              <a:rPr lang="en-US" sz="2000" dirty="0">
                <a:latin typeface="Montserrat SemiBold" panose="00000700000000000000" pitchFamily="2" charset="0"/>
              </a:rPr>
              <a:t>,</a:t>
            </a: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ammo, input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undan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ancha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oddiy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592D6-642F-45A5-B73C-4895AC18BCAD}"/>
              </a:ext>
            </a:extLst>
          </p:cNvPr>
          <p:cNvSpPr txBox="1"/>
          <p:nvPr/>
        </p:nvSpPr>
        <p:spPr>
          <a:xfrm>
            <a:off x="787987" y="584491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Underfitting: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0EE7D-EFD5-4786-9A00-30C2D7F3E32D}"/>
              </a:ext>
            </a:extLst>
          </p:cNvPr>
          <p:cNvSpPr txBox="1"/>
          <p:nvPr/>
        </p:nvSpPr>
        <p:spPr>
          <a:xfrm>
            <a:off x="3216856" y="584491"/>
            <a:ext cx="7682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Montserrat SemiBold" panose="00000700000000000000" pitchFamily="2" charset="0"/>
              </a:rPr>
              <a:t>noto’g’ri</a:t>
            </a:r>
            <a:r>
              <a:rPr lang="en-US" sz="2800" dirty="0">
                <a:latin typeface="Montserrat SemiBold" panose="00000700000000000000" pitchFamily="2" charset="0"/>
              </a:rPr>
              <a:t> </a:t>
            </a:r>
            <a:r>
              <a:rPr lang="en-US" sz="2800" dirty="0" err="1">
                <a:latin typeface="Montserrat SemiBold" panose="00000700000000000000" pitchFamily="2" charset="0"/>
              </a:rPr>
              <a:t>moslashish</a:t>
            </a:r>
            <a:endParaRPr lang="en-US" sz="2800" dirty="0">
              <a:latin typeface="Montserrat SemiBold" panose="00000700000000000000" pitchFamily="2" charset="0"/>
            </a:endParaRPr>
          </a:p>
        </p:txBody>
      </p:sp>
      <p:pic>
        <p:nvPicPr>
          <p:cNvPr id="2050" name="Picture 2" descr="Simple Map Illustration Templates in Illustrator, SVG, JPG, EPS, PNG -  Download | Template.net">
            <a:extLst>
              <a:ext uri="{FF2B5EF4-FFF2-40B4-BE49-F238E27FC236}">
                <a16:creationId xmlns:a16="http://schemas.microsoft.com/office/drawing/2014/main" id="{15B6C59E-3589-42E3-B689-BAC8DA27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86" y="1465982"/>
            <a:ext cx="6222413" cy="48075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46919-12CA-4A54-9494-942F265F5F7C}"/>
              </a:ext>
            </a:extLst>
          </p:cNvPr>
          <p:cNvSpPr txBox="1"/>
          <p:nvPr/>
        </p:nvSpPr>
        <p:spPr>
          <a:xfrm>
            <a:off x="7323286" y="1762416"/>
            <a:ext cx="473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0"/>
              </a:rPr>
              <a:t>Model </a:t>
            </a:r>
            <a:r>
              <a:rPr lang="en-US" dirty="0" err="1">
                <a:latin typeface="Montserrat SemiBold" panose="00000700000000000000" pitchFamily="2" charset="0"/>
              </a:rPr>
              <a:t>o’ta</a:t>
            </a:r>
            <a:r>
              <a:rPr lang="en-US" dirty="0">
                <a:latin typeface="Montserrat SemiBold" panose="00000700000000000000" pitchFamily="2" charset="0"/>
              </a:rPr>
              <a:t> </a:t>
            </a:r>
            <a:r>
              <a:rPr lang="en-US" dirty="0" err="1">
                <a:latin typeface="Montserrat SemiBold" panose="00000700000000000000" pitchFamily="2" charset="0"/>
              </a:rPr>
              <a:t>oddiy</a:t>
            </a:r>
            <a:r>
              <a:rPr lang="en-US" dirty="0">
                <a:latin typeface="Montserrat SemiBold" panose="00000700000000000000" pitchFamily="2" charset="0"/>
              </a:rPr>
              <a:t>,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ammo, input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undan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ancha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murakkab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9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view map of the city">
            <a:extLst>
              <a:ext uri="{FF2B5EF4-FFF2-40B4-BE49-F238E27FC236}">
                <a16:creationId xmlns:a16="http://schemas.microsoft.com/office/drawing/2014/main" id="{EE07FBBA-21BC-441B-9CF5-82112FDA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90" y="431126"/>
            <a:ext cx="8993620" cy="59957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65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EF2951-8F6F-44E2-B65B-81D3D0000A2F}"/>
              </a:ext>
            </a:extLst>
          </p:cNvPr>
          <p:cNvSpPr txBox="1"/>
          <p:nvPr/>
        </p:nvSpPr>
        <p:spPr>
          <a:xfrm>
            <a:off x="739829" y="602964"/>
            <a:ext cx="6075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Dataset = Training set + Test set</a:t>
            </a:r>
          </a:p>
        </p:txBody>
      </p:sp>
      <p:pic>
        <p:nvPicPr>
          <p:cNvPr id="4098" name="Picture 2" descr="Data Leakage And Its Effect On The Performance of An ML Model">
            <a:extLst>
              <a:ext uri="{FF2B5EF4-FFF2-40B4-BE49-F238E27FC236}">
                <a16:creationId xmlns:a16="http://schemas.microsoft.com/office/drawing/2014/main" id="{EE8750EC-CAC3-490D-9DF3-9D3D5CF5F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 b="53473"/>
          <a:stretch/>
        </p:blipFill>
        <p:spPr bwMode="auto">
          <a:xfrm>
            <a:off x="905164" y="1466230"/>
            <a:ext cx="10076872" cy="21728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Leakage And Its Effect On The Performance of An ML Model">
            <a:extLst>
              <a:ext uri="{FF2B5EF4-FFF2-40B4-BE49-F238E27FC236}">
                <a16:creationId xmlns:a16="http://schemas.microsoft.com/office/drawing/2014/main" id="{8675262B-98EE-43B4-AB3C-F409566AE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52563"/>
          <a:stretch/>
        </p:blipFill>
        <p:spPr bwMode="auto">
          <a:xfrm>
            <a:off x="924554" y="1487053"/>
            <a:ext cx="10500827" cy="2521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B2E41-7F70-4643-9D60-3B88F2374DFC}"/>
              </a:ext>
            </a:extLst>
          </p:cNvPr>
          <p:cNvSpPr txBox="1"/>
          <p:nvPr/>
        </p:nvSpPr>
        <p:spPr>
          <a:xfrm>
            <a:off x="739829" y="602964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Validation set:</a:t>
            </a:r>
          </a:p>
        </p:txBody>
      </p:sp>
    </p:spTree>
    <p:extLst>
      <p:ext uri="{BB962C8B-B14F-4D97-AF65-F5344CB8AC3E}">
        <p14:creationId xmlns:p14="http://schemas.microsoft.com/office/powerpoint/2010/main" val="297248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4E249-C359-4C91-854B-AF94F195D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1"/>
          <a:stretch/>
        </p:blipFill>
        <p:spPr>
          <a:xfrm>
            <a:off x="774013" y="1651000"/>
            <a:ext cx="10944560" cy="2727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28FC8-17D7-49CA-9236-F6C154001EE6}"/>
              </a:ext>
            </a:extLst>
          </p:cNvPr>
          <p:cNvSpPr/>
          <p:nvPr/>
        </p:nvSpPr>
        <p:spPr>
          <a:xfrm>
            <a:off x="10417885" y="1564640"/>
            <a:ext cx="1300687" cy="2895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35E80-D382-4767-9980-BAF980B6DA91}"/>
              </a:ext>
            </a:extLst>
          </p:cNvPr>
          <p:cNvSpPr/>
          <p:nvPr/>
        </p:nvSpPr>
        <p:spPr>
          <a:xfrm>
            <a:off x="701041" y="1564640"/>
            <a:ext cx="9643872" cy="28955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FBA52-52CC-4051-9129-CAD279AD98D5}"/>
              </a:ext>
            </a:extLst>
          </p:cNvPr>
          <p:cNvSpPr txBox="1"/>
          <p:nvPr/>
        </p:nvSpPr>
        <p:spPr>
          <a:xfrm>
            <a:off x="5621715" y="4831533"/>
            <a:ext cx="124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100%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43068-8211-454E-BB8B-0EA4FCE2669E}"/>
              </a:ext>
            </a:extLst>
          </p:cNvPr>
          <p:cNvSpPr txBox="1"/>
          <p:nvPr/>
        </p:nvSpPr>
        <p:spPr>
          <a:xfrm>
            <a:off x="10857273" y="92906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Montserrat SemiBold" panose="00000700000000000000" pitchFamily="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7D79-302D-4DB6-9D37-943DE2113AC1}"/>
              </a:ext>
            </a:extLst>
          </p:cNvPr>
          <p:cNvSpPr txBox="1"/>
          <p:nvPr/>
        </p:nvSpPr>
        <p:spPr>
          <a:xfrm>
            <a:off x="4887423" y="92906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Montserrat SemiBold" panose="000007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281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119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20</cp:revision>
  <dcterms:created xsi:type="dcterms:W3CDTF">2024-06-30T04:36:04Z</dcterms:created>
  <dcterms:modified xsi:type="dcterms:W3CDTF">2024-07-01T17:57:16Z</dcterms:modified>
</cp:coreProperties>
</file>