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9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4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3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BEF3-0F15-4A70-9422-2B5659B02B3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E49E-8D33-41C7-BF9C-E3F3A9A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1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9B24-0637-4B63-81BB-E32D2CE636A9}"/>
              </a:ext>
            </a:extLst>
          </p:cNvPr>
          <p:cNvSpPr txBox="1"/>
          <p:nvPr/>
        </p:nvSpPr>
        <p:spPr>
          <a:xfrm>
            <a:off x="3081584" y="2767280"/>
            <a:ext cx="6028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93426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9B24-0637-4B63-81BB-E32D2CE636A9}"/>
              </a:ext>
            </a:extLst>
          </p:cNvPr>
          <p:cNvSpPr txBox="1"/>
          <p:nvPr/>
        </p:nvSpPr>
        <p:spPr>
          <a:xfrm>
            <a:off x="523113" y="421243"/>
            <a:ext cx="174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Regression: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1F108-B5E4-4610-B3F8-43C788571D66}"/>
              </a:ext>
            </a:extLst>
          </p:cNvPr>
          <p:cNvSpPr txBox="1"/>
          <p:nvPr/>
        </p:nvSpPr>
        <p:spPr>
          <a:xfrm>
            <a:off x="2272145" y="421243"/>
            <a:ext cx="253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SemiBold" panose="00000700000000000000" pitchFamily="2" charset="0"/>
              </a:rPr>
              <a:t>Regressiya</a:t>
            </a:r>
            <a:endParaRPr lang="en-US" sz="2000" dirty="0">
              <a:latin typeface="Montserrat SemiBold" panose="000007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11C3EE-0DDE-4AE7-9559-8BE55E86A40F}"/>
              </a:ext>
            </a:extLst>
          </p:cNvPr>
          <p:cNvSpPr txBox="1"/>
          <p:nvPr/>
        </p:nvSpPr>
        <p:spPr>
          <a:xfrm>
            <a:off x="646544" y="1228436"/>
            <a:ext cx="10864735" cy="8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 SemiBold" panose="00000700000000000000" pitchFamily="2" charset="0"/>
              </a:rPr>
              <a:t>Bir </a:t>
            </a:r>
            <a:r>
              <a:rPr lang="en-US" dirty="0" err="1">
                <a:latin typeface="Montserrat SemiBold" panose="00000700000000000000" pitchFamily="2" charset="0"/>
              </a:rPr>
              <a:t>yoki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bir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nechta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qiymatga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bog’liq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holda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biror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qiymatning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qanday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o’zgarishini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tahlil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qilish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usuli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84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9B24-0637-4B63-81BB-E32D2CE636A9}"/>
              </a:ext>
            </a:extLst>
          </p:cNvPr>
          <p:cNvSpPr txBox="1"/>
          <p:nvPr/>
        </p:nvSpPr>
        <p:spPr>
          <a:xfrm>
            <a:off x="523113" y="421243"/>
            <a:ext cx="2534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SemiBold" panose="00000700000000000000" pitchFamily="2" charset="0"/>
              </a:rPr>
              <a:t>Regressiya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turlari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7BD39-92A4-450A-B2D8-0A8914B84675}"/>
              </a:ext>
            </a:extLst>
          </p:cNvPr>
          <p:cNvSpPr txBox="1"/>
          <p:nvPr/>
        </p:nvSpPr>
        <p:spPr>
          <a:xfrm>
            <a:off x="914691" y="2532068"/>
            <a:ext cx="87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2.   Multiple Linear Regression </a:t>
            </a:r>
            <a:r>
              <a:rPr lang="en-US" dirty="0">
                <a:latin typeface="Montserrat SemiBold" panose="00000700000000000000" pitchFamily="2" charset="0"/>
              </a:rPr>
              <a:t>– </a:t>
            </a:r>
            <a:r>
              <a:rPr lang="en-US" dirty="0" err="1">
                <a:latin typeface="Montserrat SemiBold" panose="00000700000000000000" pitchFamily="2" charset="0"/>
              </a:rPr>
              <a:t>Ko’p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qiymatga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bog’liq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regressiya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C4F49-C0F2-4983-A80C-CAC4C8DC82E4}"/>
              </a:ext>
            </a:extLst>
          </p:cNvPr>
          <p:cNvSpPr txBox="1"/>
          <p:nvPr/>
        </p:nvSpPr>
        <p:spPr>
          <a:xfrm>
            <a:off x="914691" y="1903661"/>
            <a:ext cx="87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Simple Linear Regression </a:t>
            </a:r>
            <a:r>
              <a:rPr lang="en-US" dirty="0">
                <a:latin typeface="Montserrat SemiBold" panose="00000700000000000000" pitchFamily="2" charset="0"/>
              </a:rPr>
              <a:t>– </a:t>
            </a:r>
            <a:r>
              <a:rPr lang="en-US" dirty="0" err="1">
                <a:latin typeface="Montserrat SemiBold" panose="00000700000000000000" pitchFamily="2" charset="0"/>
              </a:rPr>
              <a:t>Oddiy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chiziqli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regressiya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A6266-D7A3-4567-919C-F799D51B133B}"/>
              </a:ext>
            </a:extLst>
          </p:cNvPr>
          <p:cNvSpPr txBox="1"/>
          <p:nvPr/>
        </p:nvSpPr>
        <p:spPr>
          <a:xfrm>
            <a:off x="523113" y="3429000"/>
            <a:ext cx="87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Non-Linear Regression </a:t>
            </a:r>
            <a:r>
              <a:rPr lang="en-US" dirty="0">
                <a:latin typeface="Montserrat SemiBold" panose="00000700000000000000" pitchFamily="2" charset="0"/>
              </a:rPr>
              <a:t>– </a:t>
            </a:r>
            <a:r>
              <a:rPr lang="en-US" dirty="0" err="1">
                <a:latin typeface="Montserrat SemiBold" panose="00000700000000000000" pitchFamily="2" charset="0"/>
              </a:rPr>
              <a:t>chiziqli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bo’lmagan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regressiya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CC48-AF3E-45F3-8DF2-5D37F86DC50C}"/>
              </a:ext>
            </a:extLst>
          </p:cNvPr>
          <p:cNvSpPr txBox="1"/>
          <p:nvPr/>
        </p:nvSpPr>
        <p:spPr>
          <a:xfrm>
            <a:off x="523113" y="1270174"/>
            <a:ext cx="759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Linear Regression </a:t>
            </a:r>
            <a:r>
              <a:rPr lang="en-US" dirty="0">
                <a:latin typeface="Montserrat SemiBold" panose="00000700000000000000" pitchFamily="2" charset="0"/>
              </a:rPr>
              <a:t>– </a:t>
            </a:r>
            <a:r>
              <a:rPr lang="en-US" dirty="0" err="1">
                <a:latin typeface="Montserrat SemiBold" panose="00000700000000000000" pitchFamily="2" charset="0"/>
              </a:rPr>
              <a:t>chiziqli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regressiya</a:t>
            </a:r>
            <a:r>
              <a:rPr lang="en-US" dirty="0">
                <a:latin typeface="Montserrat SemiBold" panose="00000700000000000000" pitchFamily="2" charset="0"/>
              </a:rPr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6F9C1-9689-43F1-8ACE-510B62EA16C5}"/>
              </a:ext>
            </a:extLst>
          </p:cNvPr>
          <p:cNvSpPr txBox="1"/>
          <p:nvPr/>
        </p:nvSpPr>
        <p:spPr>
          <a:xfrm>
            <a:off x="914691" y="4057407"/>
            <a:ext cx="8765310" cy="212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Polynomial regression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Exponential Regression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Logarithmic Regression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Power Regression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Sigmoid (Logistic) Regression</a:t>
            </a:r>
          </a:p>
        </p:txBody>
      </p:sp>
    </p:spTree>
    <p:extLst>
      <p:ext uri="{BB962C8B-B14F-4D97-AF65-F5344CB8AC3E}">
        <p14:creationId xmlns:p14="http://schemas.microsoft.com/office/powerpoint/2010/main" val="33146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9B24-0637-4B63-81BB-E32D2CE636A9}"/>
              </a:ext>
            </a:extLst>
          </p:cNvPr>
          <p:cNvSpPr txBox="1"/>
          <p:nvPr/>
        </p:nvSpPr>
        <p:spPr>
          <a:xfrm>
            <a:off x="3081584" y="2151727"/>
            <a:ext cx="60288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Linear</a:t>
            </a:r>
          </a:p>
          <a:p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13512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6C4F49-C0F2-4983-A80C-CAC4C8DC82E4}"/>
              </a:ext>
            </a:extLst>
          </p:cNvPr>
          <p:cNvSpPr txBox="1"/>
          <p:nvPr/>
        </p:nvSpPr>
        <p:spPr>
          <a:xfrm>
            <a:off x="798945" y="736305"/>
            <a:ext cx="87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Simple Linear Regression </a:t>
            </a:r>
            <a:r>
              <a:rPr lang="en-US" dirty="0">
                <a:latin typeface="Montserrat SemiBold" panose="00000700000000000000" pitchFamily="2" charset="0"/>
              </a:rPr>
              <a:t>– </a:t>
            </a:r>
            <a:r>
              <a:rPr lang="en-US" dirty="0" err="1">
                <a:latin typeface="Montserrat SemiBold" panose="00000700000000000000" pitchFamily="2" charset="0"/>
              </a:rPr>
              <a:t>Oddiy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chiziqli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regressiya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E48A6-8E1C-4CD4-988C-32CCDC5722AD}"/>
              </a:ext>
            </a:extLst>
          </p:cNvPr>
          <p:cNvSpPr txBox="1"/>
          <p:nvPr/>
        </p:nvSpPr>
        <p:spPr>
          <a:xfrm>
            <a:off x="1134225" y="1448794"/>
            <a:ext cx="87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 SemiBold" panose="000007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BF497DD-658C-4CE1-BC81-50B3E9F29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69265"/>
              </p:ext>
            </p:extLst>
          </p:nvPr>
        </p:nvGraphicFramePr>
        <p:xfrm>
          <a:off x="798945" y="2504440"/>
          <a:ext cx="578091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456">
                  <a:extLst>
                    <a:ext uri="{9D8B030D-6E8A-4147-A177-3AD203B41FA5}">
                      <a16:colId xmlns:a16="http://schemas.microsoft.com/office/drawing/2014/main" val="139540222"/>
                    </a:ext>
                  </a:extLst>
                </a:gridCol>
                <a:gridCol w="2890456">
                  <a:extLst>
                    <a:ext uri="{9D8B030D-6E8A-4147-A177-3AD203B41FA5}">
                      <a16:colId xmlns:a16="http://schemas.microsoft.com/office/drawing/2014/main" val="779956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tajribasi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yil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Oylik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maosh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so’m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1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32.500.000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9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16.250.000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7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12.670.000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409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3D43D6-E6BA-489E-ADD3-AA865D302392}"/>
              </a:ext>
            </a:extLst>
          </p:cNvPr>
          <p:cNvSpPr txBox="1"/>
          <p:nvPr/>
        </p:nvSpPr>
        <p:spPr>
          <a:xfrm>
            <a:off x="798945" y="1422619"/>
            <a:ext cx="87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 SemiBold" panose="00000700000000000000" pitchFamily="2" charset="0"/>
              </a:rPr>
              <a:t>Biror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qiymatning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o’zgarishi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faqatgina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bitta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qiymatga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bog’liq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bo’lishi</a:t>
            </a:r>
            <a:r>
              <a:rPr lang="en-US" dirty="0">
                <a:latin typeface="Montserrat SemiBold" panose="00000700000000000000" pitchFamily="2" charset="0"/>
              </a:rPr>
              <a:t>.</a:t>
            </a:r>
          </a:p>
        </p:txBody>
      </p:sp>
      <p:pic>
        <p:nvPicPr>
          <p:cNvPr id="1026" name="Picture 2" descr="A Quick Summary of Linear Regression. | by Nadeem | Analytics Vidhya |  Medium">
            <a:extLst>
              <a:ext uri="{FF2B5EF4-FFF2-40B4-BE49-F238E27FC236}">
                <a16:creationId xmlns:a16="http://schemas.microsoft.com/office/drawing/2014/main" id="{A06CB1DD-1BDE-4B02-932A-3A8BE073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580" y="2504440"/>
            <a:ext cx="4359797" cy="245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6C4F49-C0F2-4983-A80C-CAC4C8DC82E4}"/>
              </a:ext>
            </a:extLst>
          </p:cNvPr>
          <p:cNvSpPr txBox="1"/>
          <p:nvPr/>
        </p:nvSpPr>
        <p:spPr>
          <a:xfrm>
            <a:off x="798945" y="736305"/>
            <a:ext cx="30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Multiple Regression: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E48A6-8E1C-4CD4-988C-32CCDC5722AD}"/>
              </a:ext>
            </a:extLst>
          </p:cNvPr>
          <p:cNvSpPr txBox="1"/>
          <p:nvPr/>
        </p:nvSpPr>
        <p:spPr>
          <a:xfrm>
            <a:off x="1134225" y="1448794"/>
            <a:ext cx="87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 SemiBold" panose="000007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BF497DD-658C-4CE1-BC81-50B3E9F29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49153"/>
              </p:ext>
            </p:extLst>
          </p:nvPr>
        </p:nvGraphicFramePr>
        <p:xfrm>
          <a:off x="798945" y="2199190"/>
          <a:ext cx="9467800" cy="215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50">
                  <a:extLst>
                    <a:ext uri="{9D8B030D-6E8A-4147-A177-3AD203B41FA5}">
                      <a16:colId xmlns:a16="http://schemas.microsoft.com/office/drawing/2014/main" val="139540222"/>
                    </a:ext>
                  </a:extLst>
                </a:gridCol>
                <a:gridCol w="2366950">
                  <a:extLst>
                    <a:ext uri="{9D8B030D-6E8A-4147-A177-3AD203B41FA5}">
                      <a16:colId xmlns:a16="http://schemas.microsoft.com/office/drawing/2014/main" val="3952991414"/>
                    </a:ext>
                  </a:extLst>
                </a:gridCol>
                <a:gridCol w="2366950">
                  <a:extLst>
                    <a:ext uri="{9D8B030D-6E8A-4147-A177-3AD203B41FA5}">
                      <a16:colId xmlns:a16="http://schemas.microsoft.com/office/drawing/2014/main" val="407860821"/>
                    </a:ext>
                  </a:extLst>
                </a:gridCol>
                <a:gridCol w="2366950">
                  <a:extLst>
                    <a:ext uri="{9D8B030D-6E8A-4147-A177-3AD203B41FA5}">
                      <a16:colId xmlns:a16="http://schemas.microsoft.com/office/drawing/2014/main" val="779956829"/>
                    </a:ext>
                  </a:extLst>
                </a:gridCol>
              </a:tblGrid>
              <a:tr h="432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tajribasi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yil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Yosh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Ingliz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tilini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bilishi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Oylik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maosh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so’m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11272"/>
                  </a:ext>
                </a:extLst>
              </a:tr>
              <a:tr h="4320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28.500.000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7101"/>
                  </a:ext>
                </a:extLst>
              </a:tr>
              <a:tr h="4261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Yo’q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93913"/>
                  </a:ext>
                </a:extLst>
              </a:tr>
              <a:tr h="4320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16.250.000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75282"/>
                  </a:ext>
                </a:extLst>
              </a:tr>
              <a:tr h="4320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12.670.000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409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3D43D6-E6BA-489E-ADD3-AA865D302392}"/>
              </a:ext>
            </a:extLst>
          </p:cNvPr>
          <p:cNvSpPr txBox="1"/>
          <p:nvPr/>
        </p:nvSpPr>
        <p:spPr>
          <a:xfrm>
            <a:off x="798945" y="1422619"/>
            <a:ext cx="87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 SemiBold" panose="00000700000000000000" pitchFamily="2" charset="0"/>
              </a:rPr>
              <a:t>Biror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qiymatning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o’zgarishi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bir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nechta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qiymatga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bog’liq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bo’lishi</a:t>
            </a:r>
            <a:r>
              <a:rPr lang="en-US" dirty="0">
                <a:latin typeface="Montserrat SemiBold" panose="00000700000000000000" pitchFamily="2" charset="0"/>
              </a:rPr>
              <a:t>.</a:t>
            </a:r>
          </a:p>
        </p:txBody>
      </p:sp>
      <p:pic>
        <p:nvPicPr>
          <p:cNvPr id="2050" name="Picture 2" descr="Multiple Linear Regression in R. Multiple linear regression is used to… |  by Rahardito Dio Prastowo | Medium">
            <a:extLst>
              <a:ext uri="{FF2B5EF4-FFF2-40B4-BE49-F238E27FC236}">
                <a16:creationId xmlns:a16="http://schemas.microsoft.com/office/drawing/2014/main" id="{621D329B-66E7-4313-821F-8A41D9883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63"/>
          <a:stretch/>
        </p:blipFill>
        <p:spPr bwMode="auto">
          <a:xfrm>
            <a:off x="798945" y="4958850"/>
            <a:ext cx="9467799" cy="139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2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9B24-0637-4B63-81BB-E32D2CE636A9}"/>
              </a:ext>
            </a:extLst>
          </p:cNvPr>
          <p:cNvSpPr txBox="1"/>
          <p:nvPr/>
        </p:nvSpPr>
        <p:spPr>
          <a:xfrm>
            <a:off x="3081584" y="2151727"/>
            <a:ext cx="60288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Non-Linear</a:t>
            </a:r>
          </a:p>
          <a:p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22221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24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143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10</cp:revision>
  <dcterms:created xsi:type="dcterms:W3CDTF">2024-07-08T16:38:44Z</dcterms:created>
  <dcterms:modified xsi:type="dcterms:W3CDTF">2024-07-09T08:41:59Z</dcterms:modified>
</cp:coreProperties>
</file>