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72" r:id="rId9"/>
    <p:sldId id="264" r:id="rId10"/>
    <p:sldId id="263" r:id="rId11"/>
    <p:sldId id="265" r:id="rId12"/>
    <p:sldId id="267" r:id="rId13"/>
    <p:sldId id="266" r:id="rId14"/>
    <p:sldId id="271"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6" d="100"/>
          <a:sy n="76" d="100"/>
        </p:scale>
        <p:origin x="6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E6A6-E090-46ED-B5F3-B6CC0AE08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C2878A-09EF-4C8A-956F-083D9DE66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660BE-965A-419E-A555-77E180098A09}"/>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2EF22DDF-6FEB-4A76-B6E9-67065E0C7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BBD4A9-76E0-4056-8CED-1F9975E9FF69}"/>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164146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CB23-B975-4116-975E-5C4D34ED6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F376E-7069-4CE6-82C3-07E643185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32F2A-28C1-4C87-A93B-8B4495D414B1}"/>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F008BF9B-54CC-455D-A9B2-64D5F41864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5599FB-6AFF-407C-9EBE-6D69194CDAD7}"/>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58894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D0963-0D45-4943-A699-F2AFA0446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0505C-6380-419E-AB91-EEB7A75F3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299A8-0553-4F83-81BA-E1EB4EB23978}"/>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B075DA03-FB9F-4E2E-8EE1-328739AC1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B0819C-8ACE-45C1-BF06-D952FA96DFD2}"/>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313949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D5B5-40AF-4CDA-8389-13265DF3F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267D0-7A8C-4F45-888A-81796C447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558E2-D032-4E27-896A-1C678888308D}"/>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7EA3FAD7-15B9-4BA2-92A3-912B76DECE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23BE98-483C-491D-9B58-EEF3A641EFCD}"/>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392666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F6B5-435D-4AE0-A1E7-038BFEF81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193283-FD16-422C-A8C5-30EA8C980B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4C5C4F-ED1B-434D-A6CB-0A742D46C19B}"/>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39A017BF-7909-42B6-BFEC-7ACA0ABD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7D6B8B-FA24-413C-80C9-8AD388AC8C77}"/>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754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2EF4-1D46-4093-BFD3-D2123F70E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9E972-E3E7-4372-A7DC-78AC0E9F7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552446-DDAE-47D3-8BF3-14ACD6BDE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C6560C-B800-4C35-B952-B9FCD9448E61}"/>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6" name="Footer Placeholder 5">
            <a:extLst>
              <a:ext uri="{FF2B5EF4-FFF2-40B4-BE49-F238E27FC236}">
                <a16:creationId xmlns:a16="http://schemas.microsoft.com/office/drawing/2014/main" id="{4F8468B7-0C73-4607-8CBA-FB81FE26F4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C2A3EC-ECB4-4AE8-8223-300DF6C2EB54}"/>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40295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3AE1-8F8F-49BF-A825-7E55E7665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F3CD35-DDAD-4CE6-984B-985A4A231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EA652-9CE1-4010-87D7-95C0E1CA3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22AB6E-8B23-40EB-B31F-5EAD367CE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2337-EF56-4DCC-AEE1-5305C1205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6A8E3-E1A2-4602-B3FD-2B30CB3819E5}"/>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8" name="Footer Placeholder 7">
            <a:extLst>
              <a:ext uri="{FF2B5EF4-FFF2-40B4-BE49-F238E27FC236}">
                <a16:creationId xmlns:a16="http://schemas.microsoft.com/office/drawing/2014/main" id="{ADBB8F46-D328-4FB3-82F1-14A3114F60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F188EA4-3AF0-43BE-81E2-9BFEB1DCB162}"/>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355517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9651-E34C-4AA9-95DA-E079D0A27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17093-EE04-4D5F-8211-1AF02CBF1779}"/>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4" name="Footer Placeholder 3">
            <a:extLst>
              <a:ext uri="{FF2B5EF4-FFF2-40B4-BE49-F238E27FC236}">
                <a16:creationId xmlns:a16="http://schemas.microsoft.com/office/drawing/2014/main" id="{E0F2B42B-FFA0-4405-8501-076E410406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2980B5-2DF1-45CD-9118-21F0AC892043}"/>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181385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2D4F9-A635-4A8C-AC49-30450D995218}"/>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3" name="Footer Placeholder 2">
            <a:extLst>
              <a:ext uri="{FF2B5EF4-FFF2-40B4-BE49-F238E27FC236}">
                <a16:creationId xmlns:a16="http://schemas.microsoft.com/office/drawing/2014/main" id="{167E11EC-38B7-44B6-B371-209D6D96C4E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C163E67-DABA-455F-AB03-27AD2C2DAD31}"/>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311445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8C00-2DF2-4E85-AFE9-8EF69B8FF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EA0DE-A413-4535-9893-586FEBB99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A6A40E-57AD-4712-9EAF-49803F1C1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93912-A1F1-43F5-ABC5-4B35EBC70712}"/>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6" name="Footer Placeholder 5">
            <a:extLst>
              <a:ext uri="{FF2B5EF4-FFF2-40B4-BE49-F238E27FC236}">
                <a16:creationId xmlns:a16="http://schemas.microsoft.com/office/drawing/2014/main" id="{93AD97C6-8716-48D3-82B7-7721D5B5A3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766D31-CBF3-4D74-9F80-FE3120196882}"/>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59741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D99D-3828-4950-8BBA-A879E7B4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110B7-FCC6-4381-80BD-D6B7B0A79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22A8DCA-337A-4F71-85FC-FC3B6B3A4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F8961-C59F-4616-8EC0-FBDCEE2E567C}"/>
              </a:ext>
            </a:extLst>
          </p:cNvPr>
          <p:cNvSpPr>
            <a:spLocks noGrp="1"/>
          </p:cNvSpPr>
          <p:nvPr>
            <p:ph type="dt" sz="half" idx="10"/>
          </p:nvPr>
        </p:nvSpPr>
        <p:spPr/>
        <p:txBody>
          <a:bodyPr/>
          <a:lstStyle/>
          <a:p>
            <a:fld id="{F40993FA-DCC0-4207-B3B0-C3290AF70BA5}" type="datetimeFigureOut">
              <a:rPr lang="en-US" smtClean="0"/>
              <a:t>5/2/2024</a:t>
            </a:fld>
            <a:endParaRPr lang="en-US" dirty="0"/>
          </a:p>
        </p:txBody>
      </p:sp>
      <p:sp>
        <p:nvSpPr>
          <p:cNvPr id="6" name="Footer Placeholder 5">
            <a:extLst>
              <a:ext uri="{FF2B5EF4-FFF2-40B4-BE49-F238E27FC236}">
                <a16:creationId xmlns:a16="http://schemas.microsoft.com/office/drawing/2014/main" id="{4270F070-B96A-4071-AA6F-2E804FA174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54B0F4-CA74-4C02-B874-84FAE0A5A8B4}"/>
              </a:ext>
            </a:extLst>
          </p:cNvPr>
          <p:cNvSpPr>
            <a:spLocks noGrp="1"/>
          </p:cNvSpPr>
          <p:nvPr>
            <p:ph type="sldNum" sz="quarter" idx="12"/>
          </p:nvPr>
        </p:nvSpPr>
        <p:spPr/>
        <p:txBody>
          <a:bodyPr/>
          <a:lstStyle/>
          <a:p>
            <a:fld id="{86B1C2E1-1EBF-425D-996E-B7B68472E5C1}" type="slidenum">
              <a:rPr lang="en-US" smtClean="0"/>
              <a:t>‹#›</a:t>
            </a:fld>
            <a:endParaRPr lang="en-US" dirty="0"/>
          </a:p>
        </p:txBody>
      </p:sp>
    </p:spTree>
    <p:extLst>
      <p:ext uri="{BB962C8B-B14F-4D97-AF65-F5344CB8AC3E}">
        <p14:creationId xmlns:p14="http://schemas.microsoft.com/office/powerpoint/2010/main" val="200512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6B63B-AD42-4AD9-8C48-652E770D3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42D52-F959-4E53-A7BC-75D3508C8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1835-7E0C-4D05-9416-B602B91A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993FA-DCC0-4207-B3B0-C3290AF70BA5}" type="datetimeFigureOut">
              <a:rPr lang="en-US" smtClean="0"/>
              <a:t>5/2/2024</a:t>
            </a:fld>
            <a:endParaRPr lang="en-US" dirty="0"/>
          </a:p>
        </p:txBody>
      </p:sp>
      <p:sp>
        <p:nvSpPr>
          <p:cNvPr id="5" name="Footer Placeholder 4">
            <a:extLst>
              <a:ext uri="{FF2B5EF4-FFF2-40B4-BE49-F238E27FC236}">
                <a16:creationId xmlns:a16="http://schemas.microsoft.com/office/drawing/2014/main" id="{5221A3C8-74A7-4E5E-B9FE-AAB85C5C8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A923C4-E6DA-4B39-AB93-1DA4429B0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C2E1-1EBF-425D-996E-B7B68472E5C1}" type="slidenum">
              <a:rPr lang="en-US" smtClean="0"/>
              <a:t>‹#›</a:t>
            </a:fld>
            <a:endParaRPr lang="en-US" dirty="0"/>
          </a:p>
        </p:txBody>
      </p:sp>
    </p:spTree>
    <p:extLst>
      <p:ext uri="{BB962C8B-B14F-4D97-AF65-F5344CB8AC3E}">
        <p14:creationId xmlns:p14="http://schemas.microsoft.com/office/powerpoint/2010/main" val="1228047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DB68E90-D098-43C5-BC30-BC0B31DDCF15}"/>
              </a:ext>
            </a:extLst>
          </p:cNvPr>
          <p:cNvSpPr txBox="1"/>
          <p:nvPr/>
        </p:nvSpPr>
        <p:spPr>
          <a:xfrm>
            <a:off x="2664516" y="1732468"/>
            <a:ext cx="6859656" cy="3046988"/>
          </a:xfrm>
          <a:prstGeom prst="rect">
            <a:avLst/>
          </a:prstGeom>
          <a:noFill/>
        </p:spPr>
        <p:txBody>
          <a:bodyPr wrap="square" rtlCol="0">
            <a:spAutoFit/>
          </a:bodyPr>
          <a:lstStyle/>
          <a:p>
            <a:r>
              <a:rPr lang="en-US" sz="9600" dirty="0">
                <a:solidFill>
                  <a:schemeClr val="bg1"/>
                </a:solidFill>
                <a:latin typeface="Abadi" panose="020B0604020104020204" pitchFamily="34" charset="0"/>
                <a:ea typeface="DengXian" panose="020B0503020204020204" pitchFamily="2" charset="-122"/>
              </a:rPr>
              <a:t>Data Science </a:t>
            </a:r>
            <a:r>
              <a:rPr lang="en-US" sz="9600" dirty="0">
                <a:solidFill>
                  <a:schemeClr val="accent4">
                    <a:lumMod val="60000"/>
                    <a:lumOff val="40000"/>
                  </a:schemeClr>
                </a:solidFill>
                <a:latin typeface="Abadi" panose="020B0604020104020204" pitchFamily="34" charset="0"/>
                <a:ea typeface="DengXian" panose="020B0503020204020204" pitchFamily="2" charset="-122"/>
              </a:rPr>
              <a:t>&amp; AI</a:t>
            </a:r>
          </a:p>
        </p:txBody>
      </p:sp>
    </p:spTree>
    <p:extLst>
      <p:ext uri="{BB962C8B-B14F-4D97-AF65-F5344CB8AC3E}">
        <p14:creationId xmlns:p14="http://schemas.microsoft.com/office/powerpoint/2010/main" val="215318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053D0-9F9E-441A-937C-53B368749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74961"/>
          </a:xfrm>
          <a:prstGeom prst="rect">
            <a:avLst/>
          </a:prstGeom>
        </p:spPr>
      </p:pic>
    </p:spTree>
    <p:extLst>
      <p:ext uri="{BB962C8B-B14F-4D97-AF65-F5344CB8AC3E}">
        <p14:creationId xmlns:p14="http://schemas.microsoft.com/office/powerpoint/2010/main" val="397603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1504BF-74A7-4567-90AA-32F351E79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16405" cy="6858000"/>
          </a:xfrm>
          <a:prstGeom prst="rect">
            <a:avLst/>
          </a:prstGeom>
        </p:spPr>
      </p:pic>
    </p:spTree>
    <p:extLst>
      <p:ext uri="{BB962C8B-B14F-4D97-AF65-F5344CB8AC3E}">
        <p14:creationId xmlns:p14="http://schemas.microsoft.com/office/powerpoint/2010/main" val="114895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A7287-3634-4B90-9A74-0F9799BF12BB}"/>
              </a:ext>
            </a:extLst>
          </p:cNvPr>
          <p:cNvSpPr/>
          <p:nvPr/>
        </p:nvSpPr>
        <p:spPr>
          <a:xfrm>
            <a:off x="0" y="1"/>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2C1258-629C-49BB-8B35-425898E39874}"/>
              </a:ext>
            </a:extLst>
          </p:cNvPr>
          <p:cNvSpPr txBox="1"/>
          <p:nvPr/>
        </p:nvSpPr>
        <p:spPr>
          <a:xfrm>
            <a:off x="2664516" y="1732468"/>
            <a:ext cx="7532780" cy="2554545"/>
          </a:xfrm>
          <a:prstGeom prst="rect">
            <a:avLst/>
          </a:prstGeom>
          <a:noFill/>
        </p:spPr>
        <p:txBody>
          <a:bodyPr wrap="square" rtlCol="0">
            <a:spAutoFit/>
          </a:bodyPr>
          <a:lstStyle/>
          <a:p>
            <a:r>
              <a:rPr lang="en-US" sz="8000" dirty="0" err="1">
                <a:solidFill>
                  <a:schemeClr val="bg1"/>
                </a:solidFill>
                <a:latin typeface="Abadi" panose="020B0604020104020204" pitchFamily="34" charset="0"/>
                <a:ea typeface="DengXian" panose="020B0503020204020204" pitchFamily="2" charset="-122"/>
              </a:rPr>
              <a:t>Shtatga</a:t>
            </a:r>
            <a:r>
              <a:rPr lang="en-US" sz="8000" dirty="0">
                <a:solidFill>
                  <a:schemeClr val="bg1"/>
                </a:solidFill>
                <a:latin typeface="Abadi" panose="020B0604020104020204" pitchFamily="34" charset="0"/>
                <a:ea typeface="DengXian" panose="020B0503020204020204" pitchFamily="2" charset="-122"/>
              </a:rPr>
              <a:t> </a:t>
            </a:r>
            <a:r>
              <a:rPr lang="en-US" sz="8000" dirty="0" err="1">
                <a:solidFill>
                  <a:schemeClr val="accent4">
                    <a:lumMod val="60000"/>
                    <a:lumOff val="40000"/>
                  </a:schemeClr>
                </a:solidFill>
                <a:latin typeface="Abadi" panose="020B0604020104020204" pitchFamily="34" charset="0"/>
                <a:ea typeface="DengXian" panose="020B0503020204020204" pitchFamily="2" charset="-122"/>
              </a:rPr>
              <a:t>kamera</a:t>
            </a:r>
            <a:r>
              <a:rPr lang="en-US" sz="8000" dirty="0">
                <a:solidFill>
                  <a:schemeClr val="bg1"/>
                </a:solidFill>
                <a:latin typeface="Abadi" panose="020B0604020104020204" pitchFamily="34" charset="0"/>
                <a:ea typeface="DengXian" panose="020B0503020204020204" pitchFamily="2" charset="-122"/>
              </a:rPr>
              <a:t> </a:t>
            </a:r>
            <a:r>
              <a:rPr lang="en-US" sz="8000" dirty="0" err="1">
                <a:solidFill>
                  <a:schemeClr val="bg1"/>
                </a:solidFill>
                <a:latin typeface="Abadi" panose="020B0604020104020204" pitchFamily="34" charset="0"/>
                <a:ea typeface="DengXian" panose="020B0503020204020204" pitchFamily="2" charset="-122"/>
              </a:rPr>
              <a:t>o’rnatish</a:t>
            </a:r>
            <a:endParaRPr lang="en-US" sz="8000" dirty="0">
              <a:solidFill>
                <a:schemeClr val="accent4">
                  <a:lumMod val="60000"/>
                  <a:lumOff val="40000"/>
                </a:schemeClr>
              </a:solidFill>
              <a:latin typeface="Abadi" panose="020B0604020104020204" pitchFamily="34" charset="0"/>
              <a:ea typeface="DengXian" panose="020B0503020204020204" pitchFamily="2" charset="-122"/>
            </a:endParaRPr>
          </a:p>
        </p:txBody>
      </p:sp>
    </p:spTree>
    <p:extLst>
      <p:ext uri="{BB962C8B-B14F-4D97-AF65-F5344CB8AC3E}">
        <p14:creationId xmlns:p14="http://schemas.microsoft.com/office/powerpoint/2010/main" val="63125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eat map generator: Visualize data with precision | eSpatial">
            <a:extLst>
              <a:ext uri="{FF2B5EF4-FFF2-40B4-BE49-F238E27FC236}">
                <a16:creationId xmlns:a16="http://schemas.microsoft.com/office/drawing/2014/main" id="{F535FD5A-3F8A-4AE3-B03F-3B8E0451A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8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1.7. Data Science — Welcome To CS">
            <a:extLst>
              <a:ext uri="{FF2B5EF4-FFF2-40B4-BE49-F238E27FC236}">
                <a16:creationId xmlns:a16="http://schemas.microsoft.com/office/drawing/2014/main" id="{988D43E0-7E79-499E-B415-77323C4D2DC3}"/>
              </a:ext>
            </a:extLst>
          </p:cNvPr>
          <p:cNvSpPr>
            <a:spLocks noChangeAspect="1" noChangeArrowheads="1"/>
          </p:cNvSpPr>
          <p:nvPr/>
        </p:nvSpPr>
        <p:spPr bwMode="auto">
          <a:xfrm>
            <a:off x="5943600" y="3276600"/>
            <a:ext cx="3038354" cy="30383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CM Data Science">
            <a:extLst>
              <a:ext uri="{FF2B5EF4-FFF2-40B4-BE49-F238E27FC236}">
                <a16:creationId xmlns:a16="http://schemas.microsoft.com/office/drawing/2014/main" id="{0A1F9475-E5D9-4F6E-BB45-E43550337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7" y="438150"/>
            <a:ext cx="7439025"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7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25B5E4-FBAE-458B-B3C3-AAFC2E055EA1}"/>
              </a:ext>
            </a:extLst>
          </p:cNvPr>
          <p:cNvSpPr txBox="1"/>
          <p:nvPr/>
        </p:nvSpPr>
        <p:spPr>
          <a:xfrm>
            <a:off x="706507" y="768943"/>
            <a:ext cx="817493" cy="707886"/>
          </a:xfrm>
          <a:prstGeom prst="rect">
            <a:avLst/>
          </a:prstGeom>
          <a:noFill/>
        </p:spPr>
        <p:txBody>
          <a:bodyPr wrap="square" rtlCol="0">
            <a:spAutoFit/>
          </a:bodyPr>
          <a:lstStyle/>
          <a:p>
            <a:r>
              <a:rPr lang="en-US" sz="4000" dirty="0">
                <a:solidFill>
                  <a:schemeClr val="bg1"/>
                </a:solidFill>
                <a:latin typeface="Abadi" panose="020B0604020104020204" pitchFamily="34" charset="0"/>
                <a:ea typeface="DengXian" panose="020B0503020204020204" pitchFamily="2" charset="-122"/>
              </a:rPr>
              <a:t>AI:</a:t>
            </a:r>
          </a:p>
        </p:txBody>
      </p:sp>
      <p:sp>
        <p:nvSpPr>
          <p:cNvPr id="6" name="TextBox 5">
            <a:extLst>
              <a:ext uri="{FF2B5EF4-FFF2-40B4-BE49-F238E27FC236}">
                <a16:creationId xmlns:a16="http://schemas.microsoft.com/office/drawing/2014/main" id="{DBBA8232-6FAC-490D-93D4-04450CCA9489}"/>
              </a:ext>
            </a:extLst>
          </p:cNvPr>
          <p:cNvSpPr txBox="1"/>
          <p:nvPr/>
        </p:nvSpPr>
        <p:spPr>
          <a:xfrm>
            <a:off x="1524000" y="773696"/>
            <a:ext cx="7620000" cy="707886"/>
          </a:xfrm>
          <a:prstGeom prst="rect">
            <a:avLst/>
          </a:prstGeom>
          <a:noFill/>
        </p:spPr>
        <p:txBody>
          <a:bodyPr wrap="square" rtlCol="0">
            <a:spAutoFit/>
          </a:bodyPr>
          <a:lstStyle/>
          <a:p>
            <a:r>
              <a:rPr lang="en-US" sz="4000" dirty="0">
                <a:solidFill>
                  <a:schemeClr val="accent4">
                    <a:lumMod val="60000"/>
                    <a:lumOff val="40000"/>
                  </a:schemeClr>
                </a:solidFill>
                <a:latin typeface="Abadi" panose="020B0604020104020204" pitchFamily="34" charset="0"/>
                <a:ea typeface="DengXian" panose="020B0503020204020204" pitchFamily="2" charset="-122"/>
              </a:rPr>
              <a:t>A</a:t>
            </a:r>
            <a:r>
              <a:rPr lang="en-US" sz="4000" dirty="0">
                <a:solidFill>
                  <a:schemeClr val="bg1"/>
                </a:solidFill>
                <a:latin typeface="Abadi" panose="020B0604020104020204" pitchFamily="34" charset="0"/>
                <a:ea typeface="DengXian" panose="020B0503020204020204" pitchFamily="2" charset="-122"/>
              </a:rPr>
              <a:t>rtificial + </a:t>
            </a:r>
            <a:r>
              <a:rPr lang="en-US" sz="4000" dirty="0">
                <a:solidFill>
                  <a:schemeClr val="accent4">
                    <a:lumMod val="60000"/>
                    <a:lumOff val="40000"/>
                  </a:schemeClr>
                </a:solidFill>
                <a:latin typeface="Abadi" panose="020B0604020104020204" pitchFamily="34" charset="0"/>
                <a:ea typeface="DengXian" panose="020B0503020204020204" pitchFamily="2" charset="-122"/>
              </a:rPr>
              <a:t>I</a:t>
            </a:r>
            <a:r>
              <a:rPr lang="en-US" sz="4000" dirty="0">
                <a:solidFill>
                  <a:schemeClr val="bg1"/>
                </a:solidFill>
                <a:latin typeface="Abadi" panose="020B0604020104020204" pitchFamily="34" charset="0"/>
                <a:ea typeface="DengXian" panose="020B0503020204020204" pitchFamily="2" charset="-122"/>
              </a:rPr>
              <a:t>ntelligence</a:t>
            </a:r>
          </a:p>
        </p:txBody>
      </p:sp>
      <p:sp>
        <p:nvSpPr>
          <p:cNvPr id="7" name="TextBox 6">
            <a:extLst>
              <a:ext uri="{FF2B5EF4-FFF2-40B4-BE49-F238E27FC236}">
                <a16:creationId xmlns:a16="http://schemas.microsoft.com/office/drawing/2014/main" id="{10015BEF-1C85-4B35-9809-710F1A5AC64D}"/>
              </a:ext>
            </a:extLst>
          </p:cNvPr>
          <p:cNvSpPr txBox="1"/>
          <p:nvPr/>
        </p:nvSpPr>
        <p:spPr>
          <a:xfrm>
            <a:off x="706506" y="2062380"/>
            <a:ext cx="9961493" cy="954107"/>
          </a:xfrm>
          <a:prstGeom prst="rect">
            <a:avLst/>
          </a:prstGeom>
          <a:noFill/>
        </p:spPr>
        <p:txBody>
          <a:bodyPr wrap="square" rtlCol="0">
            <a:spAutoFit/>
          </a:bodyPr>
          <a:lstStyle/>
          <a:p>
            <a:r>
              <a:rPr lang="en-US" sz="2800" dirty="0">
                <a:solidFill>
                  <a:schemeClr val="bg1"/>
                </a:solidFill>
                <a:latin typeface="Montserrat SemiBold" panose="00000700000000000000" pitchFamily="2" charset="0"/>
              </a:rPr>
              <a:t>Inson </a:t>
            </a:r>
            <a:r>
              <a:rPr lang="uz-Latn-UZ" sz="2800" dirty="0">
                <a:solidFill>
                  <a:schemeClr val="bg1"/>
                </a:solidFill>
                <a:latin typeface="Montserrat SemiBold" panose="00000700000000000000" pitchFamily="2" charset="0"/>
              </a:rPr>
              <a:t>aqli</a:t>
            </a:r>
            <a:r>
              <a:rPr lang="en-US" sz="2800" dirty="0">
                <a:solidFill>
                  <a:schemeClr val="bg1"/>
                </a:solidFill>
                <a:latin typeface="Montserrat SemiBold" panose="00000700000000000000" pitchFamily="2" charset="0"/>
              </a:rPr>
              <a:t> va muammolarni hal qilish qobiliyatiga taqlid qiluvchi texnologiya</a:t>
            </a:r>
            <a:endParaRPr lang="en-US" sz="4400" dirty="0">
              <a:solidFill>
                <a:schemeClr val="bg1"/>
              </a:solidFill>
              <a:latin typeface="Montserrat SemiBold" panose="00000700000000000000" pitchFamily="2" charset="0"/>
              <a:ea typeface="DengXian" panose="020B0503020204020204" pitchFamily="2" charset="-122"/>
            </a:endParaRPr>
          </a:p>
        </p:txBody>
      </p:sp>
      <p:sp>
        <p:nvSpPr>
          <p:cNvPr id="8" name="TextBox 7">
            <a:extLst>
              <a:ext uri="{FF2B5EF4-FFF2-40B4-BE49-F238E27FC236}">
                <a16:creationId xmlns:a16="http://schemas.microsoft.com/office/drawing/2014/main" id="{3FF8CF5D-C475-48D3-BC57-147206AEE519}"/>
              </a:ext>
            </a:extLst>
          </p:cNvPr>
          <p:cNvSpPr txBox="1"/>
          <p:nvPr/>
        </p:nvSpPr>
        <p:spPr>
          <a:xfrm>
            <a:off x="706507" y="3655840"/>
            <a:ext cx="9961493" cy="584775"/>
          </a:xfrm>
          <a:prstGeom prst="rect">
            <a:avLst/>
          </a:prstGeom>
          <a:noFill/>
        </p:spPr>
        <p:txBody>
          <a:bodyPr wrap="square" rtlCol="0">
            <a:spAutoFit/>
          </a:bodyPr>
          <a:lstStyle/>
          <a:p>
            <a:r>
              <a:rPr lang="en-US" sz="3200" dirty="0">
                <a:solidFill>
                  <a:schemeClr val="accent4">
                    <a:lumMod val="60000"/>
                    <a:lumOff val="40000"/>
                  </a:schemeClr>
                </a:solidFill>
                <a:latin typeface="Abadi" panose="020B0604020104020204" pitchFamily="34" charset="0"/>
                <a:ea typeface="DengXian" panose="020B0503020204020204" pitchFamily="2" charset="-122"/>
              </a:rPr>
              <a:t>Insonlardek o’ylaydigan mashinalar</a:t>
            </a:r>
          </a:p>
        </p:txBody>
      </p:sp>
    </p:spTree>
    <p:extLst>
      <p:ext uri="{BB962C8B-B14F-4D97-AF65-F5344CB8AC3E}">
        <p14:creationId xmlns:p14="http://schemas.microsoft.com/office/powerpoint/2010/main" val="6918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1415"/>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F107CA5-88BF-43BC-8371-318E9A991B44}"/>
              </a:ext>
            </a:extLst>
          </p:cNvPr>
          <p:cNvSpPr txBox="1"/>
          <p:nvPr/>
        </p:nvSpPr>
        <p:spPr>
          <a:xfrm>
            <a:off x="802640" y="1755637"/>
            <a:ext cx="9394656" cy="1754326"/>
          </a:xfrm>
          <a:prstGeom prst="rect">
            <a:avLst/>
          </a:prstGeom>
          <a:noFill/>
        </p:spPr>
        <p:txBody>
          <a:bodyPr wrap="square" rtlCol="0">
            <a:spAutoFit/>
          </a:bodyPr>
          <a:lstStyle/>
          <a:p>
            <a:r>
              <a:rPr lang="en-US" sz="5400" dirty="0">
                <a:solidFill>
                  <a:schemeClr val="bg1"/>
                </a:solidFill>
                <a:latin typeface="Abadi" panose="020B0604020104020204" pitchFamily="34" charset="0"/>
                <a:ea typeface="DengXian" panose="020B0503020204020204" pitchFamily="2" charset="-122"/>
              </a:rPr>
              <a:t>Qayerdan </a:t>
            </a:r>
            <a:r>
              <a:rPr lang="en-US" sz="5400" dirty="0">
                <a:solidFill>
                  <a:schemeClr val="accent4">
                    <a:lumMod val="60000"/>
                    <a:lumOff val="40000"/>
                  </a:schemeClr>
                </a:solidFill>
                <a:latin typeface="Abadi" panose="020B0604020104020204" pitchFamily="34" charset="0"/>
                <a:ea typeface="DengXian" panose="020B0503020204020204" pitchFamily="2" charset="-122"/>
              </a:rPr>
              <a:t>muzqaymoq</a:t>
            </a:r>
            <a:r>
              <a:rPr lang="en-US" sz="5400" dirty="0">
                <a:solidFill>
                  <a:schemeClr val="bg1"/>
                </a:solidFill>
                <a:latin typeface="Abadi" panose="020B0604020104020204" pitchFamily="34" charset="0"/>
                <a:ea typeface="DengXian" panose="020B0503020204020204" pitchFamily="2" charset="-122"/>
              </a:rPr>
              <a:t> yeyishni qanday tanlaysiz?</a:t>
            </a:r>
            <a:endParaRPr lang="en-US" sz="5400" dirty="0">
              <a:solidFill>
                <a:schemeClr val="accent4">
                  <a:lumMod val="60000"/>
                  <a:lumOff val="40000"/>
                </a:schemeClr>
              </a:solidFill>
              <a:latin typeface="Abadi" panose="020B0604020104020204" pitchFamily="34" charset="0"/>
              <a:ea typeface="DengXian" panose="020B0503020204020204" pitchFamily="2" charset="-122"/>
            </a:endParaRPr>
          </a:p>
        </p:txBody>
      </p:sp>
    </p:spTree>
    <p:extLst>
      <p:ext uri="{BB962C8B-B14F-4D97-AF65-F5344CB8AC3E}">
        <p14:creationId xmlns:p14="http://schemas.microsoft.com/office/powerpoint/2010/main" val="100510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Brain Png Images – Browse 109,291 Stock Photos, Vectors, and Video | Adobe  Stock">
            <a:extLst>
              <a:ext uri="{FF2B5EF4-FFF2-40B4-BE49-F238E27FC236}">
                <a16:creationId xmlns:a16="http://schemas.microsoft.com/office/drawing/2014/main" id="{945DE464-B485-41B7-B62A-AA8269F6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292" y="4899258"/>
            <a:ext cx="1419860" cy="141986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E8AFEE92-DC3A-4FF8-9C3A-AE270B6B3EE6}"/>
              </a:ext>
            </a:extLst>
          </p:cNvPr>
          <p:cNvSpPr/>
          <p:nvPr/>
        </p:nvSpPr>
        <p:spPr>
          <a:xfrm>
            <a:off x="2014010" y="4120744"/>
            <a:ext cx="1178560" cy="9220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Creamy Eggless Vanilla Ice Cream">
            <a:extLst>
              <a:ext uri="{FF2B5EF4-FFF2-40B4-BE49-F238E27FC236}">
                <a16:creationId xmlns:a16="http://schemas.microsoft.com/office/drawing/2014/main" id="{20C21B9B-B94A-430A-B1FB-19B1C61A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964" y="4111428"/>
            <a:ext cx="940652" cy="9406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7DC061B-AD0A-44D8-8A61-6E2BD2AFE334}"/>
              </a:ext>
            </a:extLst>
          </p:cNvPr>
          <p:cNvSpPr txBox="1"/>
          <p:nvPr/>
        </p:nvSpPr>
        <p:spPr>
          <a:xfrm>
            <a:off x="3073616" y="4956651"/>
            <a:ext cx="2004075" cy="1200329"/>
          </a:xfrm>
          <a:prstGeom prst="rect">
            <a:avLst/>
          </a:prstGeom>
          <a:noFill/>
        </p:spPr>
        <p:txBody>
          <a:bodyPr wrap="none" rtlCol="0">
            <a:spAutoFit/>
          </a:bodyPr>
          <a:lstStyle/>
          <a:p>
            <a:pPr marL="342900" indent="-342900">
              <a:buAutoNum type="arabicParenR"/>
            </a:pPr>
            <a:r>
              <a:rPr lang="en-US" dirty="0" err="1">
                <a:latin typeface="Montserrat SemiBold" panose="00000700000000000000" pitchFamily="2" charset="0"/>
              </a:rPr>
              <a:t>Quyma</a:t>
            </a:r>
            <a:endParaRPr lang="en-US" dirty="0">
              <a:latin typeface="Montserrat SemiBold" panose="00000700000000000000" pitchFamily="2" charset="0"/>
            </a:endParaRPr>
          </a:p>
          <a:p>
            <a:pPr marL="342900" indent="-342900">
              <a:buAutoNum type="arabicParenR"/>
            </a:pPr>
            <a:r>
              <a:rPr lang="en-US" dirty="0" err="1">
                <a:latin typeface="Montserrat SemiBold" panose="00000700000000000000" pitchFamily="2" charset="0"/>
              </a:rPr>
              <a:t>Bananli</a:t>
            </a:r>
            <a:endParaRPr lang="en-US" dirty="0">
              <a:latin typeface="Montserrat SemiBold" panose="00000700000000000000" pitchFamily="2" charset="0"/>
            </a:endParaRPr>
          </a:p>
          <a:p>
            <a:pPr marL="342900" indent="-342900">
              <a:buAutoNum type="arabicParenR"/>
            </a:pPr>
            <a:r>
              <a:rPr lang="en-US" dirty="0">
                <a:latin typeface="Montserrat SemiBold" panose="00000700000000000000" pitchFamily="2" charset="0"/>
              </a:rPr>
              <a:t>Joy </a:t>
            </a:r>
            <a:r>
              <a:rPr lang="en-US" dirty="0" err="1">
                <a:latin typeface="Montserrat SemiBold" panose="00000700000000000000" pitchFamily="2" charset="0"/>
              </a:rPr>
              <a:t>bor</a:t>
            </a:r>
            <a:endParaRPr lang="en-US" dirty="0">
              <a:latin typeface="Montserrat SemiBold" panose="00000700000000000000" pitchFamily="2" charset="0"/>
            </a:endParaRPr>
          </a:p>
          <a:p>
            <a:pPr marL="342900" indent="-342900">
              <a:buAutoNum type="arabicParenR"/>
            </a:pPr>
            <a:r>
              <a:rPr lang="en-US" dirty="0" err="1">
                <a:latin typeface="Montserrat SemiBold" panose="00000700000000000000" pitchFamily="2" charset="0"/>
              </a:rPr>
              <a:t>O’rta</a:t>
            </a:r>
            <a:r>
              <a:rPr lang="en-US" dirty="0">
                <a:latin typeface="Montserrat SemiBold" panose="00000700000000000000" pitchFamily="2" charset="0"/>
              </a:rPr>
              <a:t> </a:t>
            </a:r>
            <a:r>
              <a:rPr lang="en-US" dirty="0" err="1">
                <a:latin typeface="Montserrat SemiBold" panose="00000700000000000000" pitchFamily="2" charset="0"/>
              </a:rPr>
              <a:t>narxda</a:t>
            </a:r>
            <a:endParaRPr lang="en-US" dirty="0">
              <a:latin typeface="Montserrat SemiBold" panose="00000700000000000000" pitchFamily="2" charset="0"/>
            </a:endParaRPr>
          </a:p>
        </p:txBody>
      </p:sp>
      <p:pic>
        <p:nvPicPr>
          <p:cNvPr id="6154" name="Picture 10" descr="Vector Icon Market Store Ice Cream Stock Vector (Royalty Free) 362304854 |  Shutterstock">
            <a:extLst>
              <a:ext uri="{FF2B5EF4-FFF2-40B4-BE49-F238E27FC236}">
                <a16:creationId xmlns:a16="http://schemas.microsoft.com/office/drawing/2014/main" id="{9F95A969-1136-47CC-8FFE-4E4DE73F07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274"/>
          <a:stretch/>
        </p:blipFill>
        <p:spPr bwMode="auto">
          <a:xfrm>
            <a:off x="1130702" y="787561"/>
            <a:ext cx="860143" cy="86818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ce cream shop - Free architecture and city icons">
            <a:extLst>
              <a:ext uri="{FF2B5EF4-FFF2-40B4-BE49-F238E27FC236}">
                <a16:creationId xmlns:a16="http://schemas.microsoft.com/office/drawing/2014/main" id="{CE105394-3574-425E-897C-B625AAB2B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7924" y="787561"/>
            <a:ext cx="860143" cy="86014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Ice cream detailed flat design cafe icon Stock Vector by ©Kannaa 109180388">
            <a:extLst>
              <a:ext uri="{FF2B5EF4-FFF2-40B4-BE49-F238E27FC236}">
                <a16:creationId xmlns:a16="http://schemas.microsoft.com/office/drawing/2014/main" id="{77BC23C1-FC0C-40FC-8297-CFEF32594B9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07" t="21941" r="11294" b="7185"/>
          <a:stretch/>
        </p:blipFill>
        <p:spPr bwMode="auto">
          <a:xfrm>
            <a:off x="4419183" y="634562"/>
            <a:ext cx="1104997" cy="1013142"/>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Cart, cartoon, cream, dessert, ice, market, sweet icon - Download on  Iconfinder">
            <a:extLst>
              <a:ext uri="{FF2B5EF4-FFF2-40B4-BE49-F238E27FC236}">
                <a16:creationId xmlns:a16="http://schemas.microsoft.com/office/drawing/2014/main" id="{222DF9EA-FA55-432E-90F8-18C137D205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296" y="634562"/>
            <a:ext cx="1115992" cy="1115992"/>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ce cream shop - Free food icons">
            <a:extLst>
              <a:ext uri="{FF2B5EF4-FFF2-40B4-BE49-F238E27FC236}">
                <a16:creationId xmlns:a16="http://schemas.microsoft.com/office/drawing/2014/main" id="{25A81946-BFDA-4E35-AEA8-F3505BF06F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2518" y="539753"/>
            <a:ext cx="1115992" cy="1115992"/>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Ice cream shop - Free food icons">
            <a:extLst>
              <a:ext uri="{FF2B5EF4-FFF2-40B4-BE49-F238E27FC236}">
                <a16:creationId xmlns:a16="http://schemas.microsoft.com/office/drawing/2014/main" id="{64CA4097-174B-46E4-A182-DA67125DF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8631" y="553540"/>
            <a:ext cx="1115992" cy="1115992"/>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Ice cream ice cart vector dessert illustration food. Business kiosk shop  market design delicious sweet cone icon. Summer stand stall frozen wheel  store. Vintage trolley sundae equipment cafe 10903708 Vector Art at">
            <a:extLst>
              <a:ext uri="{FF2B5EF4-FFF2-40B4-BE49-F238E27FC236}">
                <a16:creationId xmlns:a16="http://schemas.microsoft.com/office/drawing/2014/main" id="{F45E53A4-60BF-4074-9FCA-573A952B62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1809" y="2291787"/>
            <a:ext cx="989635" cy="989635"/>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Ice cream building icon isometric style Royalty Free Vector">
            <a:extLst>
              <a:ext uri="{FF2B5EF4-FFF2-40B4-BE49-F238E27FC236}">
                <a16:creationId xmlns:a16="http://schemas.microsoft.com/office/drawing/2014/main" id="{4A00DF4C-0441-4B48-A090-C7E12B5789B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6150" t="3038" r="5463" b="9253"/>
          <a:stretch/>
        </p:blipFill>
        <p:spPr bwMode="auto">
          <a:xfrm>
            <a:off x="9838631" y="3903677"/>
            <a:ext cx="1115992" cy="1196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85AFB2-5F88-4DFF-991C-6DED50181A94}"/>
              </a:ext>
            </a:extLst>
          </p:cNvPr>
          <p:cNvSpPr txBox="1"/>
          <p:nvPr/>
        </p:nvSpPr>
        <p:spPr>
          <a:xfrm>
            <a:off x="1149329" y="474562"/>
            <a:ext cx="817718" cy="369332"/>
          </a:xfrm>
          <a:prstGeom prst="rect">
            <a:avLst/>
          </a:prstGeom>
          <a:noFill/>
        </p:spPr>
        <p:txBody>
          <a:bodyPr wrap="square" rtlCol="0">
            <a:spAutoFit/>
          </a:bodyPr>
          <a:lstStyle/>
          <a:p>
            <a:r>
              <a:rPr lang="en-US" dirty="0"/>
              <a:t>Ganga</a:t>
            </a:r>
          </a:p>
        </p:txBody>
      </p:sp>
      <p:sp>
        <p:nvSpPr>
          <p:cNvPr id="25" name="TextBox 24">
            <a:extLst>
              <a:ext uri="{FF2B5EF4-FFF2-40B4-BE49-F238E27FC236}">
                <a16:creationId xmlns:a16="http://schemas.microsoft.com/office/drawing/2014/main" id="{223EF028-47EE-4205-AAF9-A008EA814F4E}"/>
              </a:ext>
            </a:extLst>
          </p:cNvPr>
          <p:cNvSpPr txBox="1"/>
          <p:nvPr/>
        </p:nvSpPr>
        <p:spPr>
          <a:xfrm>
            <a:off x="2863443" y="474562"/>
            <a:ext cx="694137" cy="369332"/>
          </a:xfrm>
          <a:prstGeom prst="rect">
            <a:avLst/>
          </a:prstGeom>
          <a:noFill/>
        </p:spPr>
        <p:txBody>
          <a:bodyPr wrap="square" rtlCol="0">
            <a:spAutoFit/>
          </a:bodyPr>
          <a:lstStyle/>
          <a:p>
            <a:r>
              <a:rPr lang="en-US" dirty="0"/>
              <a:t>M&amp;B</a:t>
            </a:r>
          </a:p>
        </p:txBody>
      </p:sp>
      <p:sp>
        <p:nvSpPr>
          <p:cNvPr id="26" name="TextBox 25">
            <a:extLst>
              <a:ext uri="{FF2B5EF4-FFF2-40B4-BE49-F238E27FC236}">
                <a16:creationId xmlns:a16="http://schemas.microsoft.com/office/drawing/2014/main" id="{0AE9C453-1AA2-4AA4-B10A-3A77A772167B}"/>
              </a:ext>
            </a:extLst>
          </p:cNvPr>
          <p:cNvSpPr txBox="1"/>
          <p:nvPr/>
        </p:nvSpPr>
        <p:spPr>
          <a:xfrm>
            <a:off x="6416236" y="355087"/>
            <a:ext cx="685354" cy="369332"/>
          </a:xfrm>
          <a:prstGeom prst="rect">
            <a:avLst/>
          </a:prstGeom>
          <a:noFill/>
        </p:spPr>
        <p:txBody>
          <a:bodyPr wrap="square" rtlCol="0">
            <a:spAutoFit/>
          </a:bodyPr>
          <a:lstStyle/>
          <a:p>
            <a:r>
              <a:rPr lang="en-US" dirty="0"/>
              <a:t>Piggy</a:t>
            </a:r>
          </a:p>
        </p:txBody>
      </p:sp>
      <p:sp>
        <p:nvSpPr>
          <p:cNvPr id="27" name="TextBox 26">
            <a:extLst>
              <a:ext uri="{FF2B5EF4-FFF2-40B4-BE49-F238E27FC236}">
                <a16:creationId xmlns:a16="http://schemas.microsoft.com/office/drawing/2014/main" id="{323D859B-2CD9-4D65-820F-90B83915BB45}"/>
              </a:ext>
            </a:extLst>
          </p:cNvPr>
          <p:cNvSpPr txBox="1"/>
          <p:nvPr/>
        </p:nvSpPr>
        <p:spPr>
          <a:xfrm>
            <a:off x="4665333" y="368874"/>
            <a:ext cx="817718" cy="369332"/>
          </a:xfrm>
          <a:prstGeom prst="rect">
            <a:avLst/>
          </a:prstGeom>
          <a:noFill/>
        </p:spPr>
        <p:txBody>
          <a:bodyPr wrap="square" rtlCol="0">
            <a:spAutoFit/>
          </a:bodyPr>
          <a:lstStyle/>
          <a:p>
            <a:r>
              <a:rPr lang="en-US" dirty="0"/>
              <a:t>Muzzy</a:t>
            </a:r>
          </a:p>
        </p:txBody>
      </p:sp>
      <p:sp>
        <p:nvSpPr>
          <p:cNvPr id="28" name="TextBox 27">
            <a:extLst>
              <a:ext uri="{FF2B5EF4-FFF2-40B4-BE49-F238E27FC236}">
                <a16:creationId xmlns:a16="http://schemas.microsoft.com/office/drawing/2014/main" id="{441B39BA-E7F9-45BF-A5CF-AA9367F42744}"/>
              </a:ext>
            </a:extLst>
          </p:cNvPr>
          <p:cNvSpPr txBox="1"/>
          <p:nvPr/>
        </p:nvSpPr>
        <p:spPr>
          <a:xfrm>
            <a:off x="8167836" y="184394"/>
            <a:ext cx="739943" cy="369332"/>
          </a:xfrm>
          <a:prstGeom prst="rect">
            <a:avLst/>
          </a:prstGeom>
          <a:noFill/>
        </p:spPr>
        <p:txBody>
          <a:bodyPr wrap="square" rtlCol="0">
            <a:spAutoFit/>
          </a:bodyPr>
          <a:lstStyle/>
          <a:p>
            <a:r>
              <a:rPr lang="en-US" dirty="0"/>
              <a:t>Diggy</a:t>
            </a:r>
          </a:p>
        </p:txBody>
      </p:sp>
      <p:sp>
        <p:nvSpPr>
          <p:cNvPr id="29" name="TextBox 28">
            <a:extLst>
              <a:ext uri="{FF2B5EF4-FFF2-40B4-BE49-F238E27FC236}">
                <a16:creationId xmlns:a16="http://schemas.microsoft.com/office/drawing/2014/main" id="{1BA85FD2-7913-4579-A8E1-8411161433EA}"/>
              </a:ext>
            </a:extLst>
          </p:cNvPr>
          <p:cNvSpPr txBox="1"/>
          <p:nvPr/>
        </p:nvSpPr>
        <p:spPr>
          <a:xfrm>
            <a:off x="10026654" y="265230"/>
            <a:ext cx="739943" cy="369332"/>
          </a:xfrm>
          <a:prstGeom prst="rect">
            <a:avLst/>
          </a:prstGeom>
          <a:noFill/>
        </p:spPr>
        <p:txBody>
          <a:bodyPr wrap="square" rtlCol="0">
            <a:spAutoFit/>
          </a:bodyPr>
          <a:lstStyle/>
          <a:p>
            <a:r>
              <a:rPr lang="en-US" dirty="0" err="1"/>
              <a:t>Giggy</a:t>
            </a:r>
            <a:endParaRPr lang="en-US" dirty="0"/>
          </a:p>
        </p:txBody>
      </p:sp>
      <p:sp>
        <p:nvSpPr>
          <p:cNvPr id="30" name="TextBox 29">
            <a:extLst>
              <a:ext uri="{FF2B5EF4-FFF2-40B4-BE49-F238E27FC236}">
                <a16:creationId xmlns:a16="http://schemas.microsoft.com/office/drawing/2014/main" id="{D207EE77-8C33-44CB-8C64-528694BFA3C7}"/>
              </a:ext>
            </a:extLst>
          </p:cNvPr>
          <p:cNvSpPr txBox="1"/>
          <p:nvPr/>
        </p:nvSpPr>
        <p:spPr>
          <a:xfrm>
            <a:off x="10087382" y="1957842"/>
            <a:ext cx="618486" cy="369332"/>
          </a:xfrm>
          <a:prstGeom prst="rect">
            <a:avLst/>
          </a:prstGeom>
          <a:noFill/>
        </p:spPr>
        <p:txBody>
          <a:bodyPr wrap="square" rtlCol="0">
            <a:spAutoFit/>
          </a:bodyPr>
          <a:lstStyle/>
          <a:p>
            <a:r>
              <a:rPr lang="en-US" dirty="0" err="1"/>
              <a:t>Jippi</a:t>
            </a:r>
            <a:endParaRPr lang="en-US" dirty="0"/>
          </a:p>
        </p:txBody>
      </p:sp>
      <p:sp>
        <p:nvSpPr>
          <p:cNvPr id="31" name="TextBox 30">
            <a:extLst>
              <a:ext uri="{FF2B5EF4-FFF2-40B4-BE49-F238E27FC236}">
                <a16:creationId xmlns:a16="http://schemas.microsoft.com/office/drawing/2014/main" id="{5D435F2C-1728-4F69-8CB6-574BB6AC3945}"/>
              </a:ext>
            </a:extLst>
          </p:cNvPr>
          <p:cNvSpPr txBox="1"/>
          <p:nvPr/>
        </p:nvSpPr>
        <p:spPr>
          <a:xfrm>
            <a:off x="10109610" y="3534345"/>
            <a:ext cx="726029" cy="369332"/>
          </a:xfrm>
          <a:prstGeom prst="rect">
            <a:avLst/>
          </a:prstGeom>
          <a:noFill/>
        </p:spPr>
        <p:txBody>
          <a:bodyPr wrap="square" rtlCol="0">
            <a:spAutoFit/>
          </a:bodyPr>
          <a:lstStyle/>
          <a:p>
            <a:r>
              <a:rPr lang="en-US" dirty="0" err="1"/>
              <a:t>Gipro</a:t>
            </a:r>
            <a:endParaRPr lang="en-US" dirty="0"/>
          </a:p>
        </p:txBody>
      </p:sp>
      <p:sp>
        <p:nvSpPr>
          <p:cNvPr id="32" name="TextBox 31">
            <a:extLst>
              <a:ext uri="{FF2B5EF4-FFF2-40B4-BE49-F238E27FC236}">
                <a16:creationId xmlns:a16="http://schemas.microsoft.com/office/drawing/2014/main" id="{92792B30-80E0-483A-8AFA-B41E067E8F8D}"/>
              </a:ext>
            </a:extLst>
          </p:cNvPr>
          <p:cNvSpPr txBox="1"/>
          <p:nvPr/>
        </p:nvSpPr>
        <p:spPr>
          <a:xfrm>
            <a:off x="1130702" y="1750554"/>
            <a:ext cx="1307698" cy="830997"/>
          </a:xfrm>
          <a:prstGeom prst="rect">
            <a:avLst/>
          </a:prstGeom>
          <a:noFill/>
        </p:spPr>
        <p:txBody>
          <a:bodyPr wrap="square" rtlCol="0">
            <a:spAutoFit/>
          </a:bodyPr>
          <a:lstStyle/>
          <a:p>
            <a:r>
              <a:rPr lang="en-US" sz="1200" dirty="0" err="1">
                <a:latin typeface="Montserrat SemiBold" panose="00000700000000000000" pitchFamily="2" charset="0"/>
              </a:rPr>
              <a:t>Quyma</a:t>
            </a:r>
            <a:endParaRPr lang="en-US" sz="1200" dirty="0">
              <a:latin typeface="Montserrat SemiBold" panose="00000700000000000000" pitchFamily="2" charset="0"/>
            </a:endParaRPr>
          </a:p>
          <a:p>
            <a:r>
              <a:rPr lang="en-US" sz="1200" dirty="0" err="1">
                <a:latin typeface="Montserrat SemiBold" panose="00000700000000000000" pitchFamily="2" charset="0"/>
              </a:rPr>
              <a:t>Bananli</a:t>
            </a:r>
            <a:r>
              <a:rPr lang="en-US" sz="1200" dirty="0">
                <a:latin typeface="Montserrat SemiBold" panose="00000700000000000000" pitchFamily="2" charset="0"/>
              </a:rPr>
              <a:t>, </a:t>
            </a:r>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yo’q</a:t>
            </a:r>
            <a:endParaRPr lang="en-US" sz="1200" dirty="0">
              <a:latin typeface="Montserrat SemiBold" panose="00000700000000000000" pitchFamily="2" charset="0"/>
            </a:endParaRPr>
          </a:p>
          <a:p>
            <a:r>
              <a:rPr lang="en-US" sz="1200" dirty="0">
                <a:latin typeface="Montserrat SemiBold" panose="00000700000000000000" pitchFamily="2" charset="0"/>
              </a:rPr>
              <a:t>[3; 10]</a:t>
            </a:r>
          </a:p>
        </p:txBody>
      </p:sp>
      <p:sp>
        <p:nvSpPr>
          <p:cNvPr id="33" name="TextBox 32">
            <a:extLst>
              <a:ext uri="{FF2B5EF4-FFF2-40B4-BE49-F238E27FC236}">
                <a16:creationId xmlns:a16="http://schemas.microsoft.com/office/drawing/2014/main" id="{78E2FAF2-230C-42F7-B422-46EB7CD34714}"/>
              </a:ext>
            </a:extLst>
          </p:cNvPr>
          <p:cNvSpPr txBox="1"/>
          <p:nvPr/>
        </p:nvSpPr>
        <p:spPr>
          <a:xfrm>
            <a:off x="2777924" y="1788156"/>
            <a:ext cx="1178561" cy="830997"/>
          </a:xfrm>
          <a:prstGeom prst="rect">
            <a:avLst/>
          </a:prstGeom>
          <a:noFill/>
        </p:spPr>
        <p:txBody>
          <a:bodyPr wrap="square" rtlCol="0">
            <a:spAutoFit/>
          </a:bodyPr>
          <a:lstStyle/>
          <a:p>
            <a:r>
              <a:rPr lang="en-US" sz="1200" dirty="0">
                <a:latin typeface="Montserrat SemiBold" panose="00000700000000000000" pitchFamily="2" charset="0"/>
              </a:rPr>
              <a:t>Dona</a:t>
            </a:r>
          </a:p>
          <a:p>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bor</a:t>
            </a:r>
            <a:endParaRPr lang="en-US" sz="1200" dirty="0">
              <a:latin typeface="Montserrat SemiBold" panose="00000700000000000000" pitchFamily="2" charset="0"/>
            </a:endParaRPr>
          </a:p>
          <a:p>
            <a:r>
              <a:rPr lang="en-US" sz="1200" dirty="0">
                <a:latin typeface="Montserrat SemiBold" panose="00000700000000000000" pitchFamily="2" charset="0"/>
              </a:rPr>
              <a:t>[100; 120]</a:t>
            </a:r>
          </a:p>
        </p:txBody>
      </p:sp>
      <p:sp>
        <p:nvSpPr>
          <p:cNvPr id="34" name="TextBox 33">
            <a:extLst>
              <a:ext uri="{FF2B5EF4-FFF2-40B4-BE49-F238E27FC236}">
                <a16:creationId xmlns:a16="http://schemas.microsoft.com/office/drawing/2014/main" id="{A48D2C92-8B22-48FD-8DD1-088D4F4D683E}"/>
              </a:ext>
            </a:extLst>
          </p:cNvPr>
          <p:cNvSpPr txBox="1"/>
          <p:nvPr/>
        </p:nvSpPr>
        <p:spPr>
          <a:xfrm>
            <a:off x="4599381" y="1788156"/>
            <a:ext cx="1269578" cy="830997"/>
          </a:xfrm>
          <a:prstGeom prst="rect">
            <a:avLst/>
          </a:prstGeom>
          <a:noFill/>
        </p:spPr>
        <p:txBody>
          <a:bodyPr wrap="square" rtlCol="0">
            <a:spAutoFit/>
          </a:bodyPr>
          <a:lstStyle/>
          <a:p>
            <a:r>
              <a:rPr lang="en-US" sz="1200" dirty="0" err="1">
                <a:latin typeface="Montserrat SemiBold" panose="00000700000000000000" pitchFamily="2" charset="0"/>
              </a:rPr>
              <a:t>Quyma</a:t>
            </a:r>
            <a:endParaRPr lang="en-US" sz="1200" dirty="0">
              <a:latin typeface="Montserrat SemiBold" panose="00000700000000000000" pitchFamily="2" charset="0"/>
            </a:endParaRPr>
          </a:p>
          <a:p>
            <a:r>
              <a:rPr lang="en-US" sz="1200" dirty="0" err="1">
                <a:latin typeface="Montserrat SemiBold" panose="00000700000000000000" pitchFamily="2" charset="0"/>
              </a:rPr>
              <a:t>Bananli</a:t>
            </a:r>
            <a:r>
              <a:rPr lang="en-US" sz="1200" dirty="0">
                <a:latin typeface="Montserrat SemiBold" panose="00000700000000000000" pitchFamily="2" charset="0"/>
              </a:rPr>
              <a:t>, </a:t>
            </a:r>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bor</a:t>
            </a:r>
            <a:endParaRPr lang="en-US" sz="1200" dirty="0">
              <a:latin typeface="Montserrat SemiBold" panose="00000700000000000000" pitchFamily="2" charset="0"/>
            </a:endParaRPr>
          </a:p>
          <a:p>
            <a:r>
              <a:rPr lang="en-US" sz="1200" dirty="0">
                <a:latin typeface="Montserrat SemiBold" panose="00000700000000000000" pitchFamily="2" charset="0"/>
              </a:rPr>
              <a:t>[3; 30]</a:t>
            </a:r>
          </a:p>
        </p:txBody>
      </p:sp>
      <p:sp>
        <p:nvSpPr>
          <p:cNvPr id="35" name="TextBox 34">
            <a:extLst>
              <a:ext uri="{FF2B5EF4-FFF2-40B4-BE49-F238E27FC236}">
                <a16:creationId xmlns:a16="http://schemas.microsoft.com/office/drawing/2014/main" id="{CE6227F5-614C-45C6-BB57-37EAC4DA68C0}"/>
              </a:ext>
            </a:extLst>
          </p:cNvPr>
          <p:cNvSpPr txBox="1"/>
          <p:nvPr/>
        </p:nvSpPr>
        <p:spPr>
          <a:xfrm>
            <a:off x="6355549" y="1753866"/>
            <a:ext cx="1178561" cy="830997"/>
          </a:xfrm>
          <a:prstGeom prst="rect">
            <a:avLst/>
          </a:prstGeom>
          <a:noFill/>
        </p:spPr>
        <p:txBody>
          <a:bodyPr wrap="square" rtlCol="0">
            <a:spAutoFit/>
          </a:bodyPr>
          <a:lstStyle/>
          <a:p>
            <a:r>
              <a:rPr lang="en-US" sz="1200" dirty="0" err="1">
                <a:latin typeface="Montserrat SemiBold" panose="00000700000000000000" pitchFamily="2" charset="0"/>
              </a:rPr>
              <a:t>Quyma</a:t>
            </a:r>
            <a:endParaRPr lang="en-US" sz="1200" dirty="0">
              <a:latin typeface="Montserrat SemiBold" panose="00000700000000000000" pitchFamily="2" charset="0"/>
            </a:endParaRPr>
          </a:p>
          <a:p>
            <a:r>
              <a:rPr lang="en-US" sz="1200" dirty="0" err="1">
                <a:latin typeface="Montserrat SemiBold" panose="00000700000000000000" pitchFamily="2" charset="0"/>
              </a:rPr>
              <a:t>Bananli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yo’q</a:t>
            </a:r>
            <a:endParaRPr lang="en-US" sz="1200" dirty="0">
              <a:latin typeface="Montserrat SemiBold" panose="00000700000000000000" pitchFamily="2" charset="0"/>
            </a:endParaRPr>
          </a:p>
          <a:p>
            <a:r>
              <a:rPr lang="en-US" sz="1200" dirty="0">
                <a:latin typeface="Montserrat SemiBold" panose="00000700000000000000" pitchFamily="2" charset="0"/>
              </a:rPr>
              <a:t>[5, 20]</a:t>
            </a:r>
          </a:p>
        </p:txBody>
      </p:sp>
      <p:sp>
        <p:nvSpPr>
          <p:cNvPr id="36" name="TextBox 35">
            <a:extLst>
              <a:ext uri="{FF2B5EF4-FFF2-40B4-BE49-F238E27FC236}">
                <a16:creationId xmlns:a16="http://schemas.microsoft.com/office/drawing/2014/main" id="{7ED2E2A1-B56D-4AEC-AB08-E149157FF6E7}"/>
              </a:ext>
            </a:extLst>
          </p:cNvPr>
          <p:cNvSpPr txBox="1"/>
          <p:nvPr/>
        </p:nvSpPr>
        <p:spPr>
          <a:xfrm>
            <a:off x="7923117" y="1750553"/>
            <a:ext cx="1307698" cy="830997"/>
          </a:xfrm>
          <a:prstGeom prst="rect">
            <a:avLst/>
          </a:prstGeom>
          <a:noFill/>
        </p:spPr>
        <p:txBody>
          <a:bodyPr wrap="square" rtlCol="0">
            <a:spAutoFit/>
          </a:bodyPr>
          <a:lstStyle/>
          <a:p>
            <a:r>
              <a:rPr lang="en-US" sz="1200" dirty="0" err="1">
                <a:latin typeface="Montserrat SemiBold" panose="00000700000000000000" pitchFamily="2" charset="0"/>
              </a:rPr>
              <a:t>Quyma</a:t>
            </a:r>
            <a:r>
              <a:rPr lang="en-US" sz="1200" dirty="0">
                <a:latin typeface="Montserrat SemiBold" panose="00000700000000000000" pitchFamily="2" charset="0"/>
              </a:rPr>
              <a:t>, Dona</a:t>
            </a:r>
          </a:p>
          <a:p>
            <a:r>
              <a:rPr lang="en-US" sz="1200" dirty="0" err="1">
                <a:latin typeface="Montserrat SemiBold" panose="00000700000000000000" pitchFamily="2" charset="0"/>
              </a:rPr>
              <a:t>Bananli</a:t>
            </a:r>
            <a:r>
              <a:rPr lang="en-US" sz="1200" dirty="0">
                <a:latin typeface="Montserrat SemiBold" panose="00000700000000000000" pitchFamily="2" charset="0"/>
              </a:rPr>
              <a:t>, </a:t>
            </a:r>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bor</a:t>
            </a:r>
            <a:endParaRPr lang="en-US" sz="1200" dirty="0">
              <a:latin typeface="Montserrat SemiBold" panose="00000700000000000000" pitchFamily="2" charset="0"/>
            </a:endParaRPr>
          </a:p>
          <a:p>
            <a:r>
              <a:rPr lang="en-US" sz="1200" dirty="0">
                <a:latin typeface="Montserrat SemiBold" panose="00000700000000000000" pitchFamily="2" charset="0"/>
              </a:rPr>
              <a:t>[50; 90]</a:t>
            </a:r>
          </a:p>
        </p:txBody>
      </p:sp>
      <p:sp>
        <p:nvSpPr>
          <p:cNvPr id="37" name="TextBox 36">
            <a:extLst>
              <a:ext uri="{FF2B5EF4-FFF2-40B4-BE49-F238E27FC236}">
                <a16:creationId xmlns:a16="http://schemas.microsoft.com/office/drawing/2014/main" id="{30A6C847-9E6C-4333-8BE0-C4582A298430}"/>
              </a:ext>
            </a:extLst>
          </p:cNvPr>
          <p:cNvSpPr txBox="1"/>
          <p:nvPr/>
        </p:nvSpPr>
        <p:spPr>
          <a:xfrm>
            <a:off x="10859710" y="2411750"/>
            <a:ext cx="1178561" cy="830997"/>
          </a:xfrm>
          <a:prstGeom prst="rect">
            <a:avLst/>
          </a:prstGeom>
          <a:noFill/>
        </p:spPr>
        <p:txBody>
          <a:bodyPr wrap="square" rtlCol="0">
            <a:spAutoFit/>
          </a:bodyPr>
          <a:lstStyle/>
          <a:p>
            <a:r>
              <a:rPr lang="en-US" sz="1200" dirty="0" err="1">
                <a:latin typeface="Montserrat SemiBold" panose="00000700000000000000" pitchFamily="2" charset="0"/>
              </a:rPr>
              <a:t>Quyma</a:t>
            </a:r>
            <a:endParaRPr lang="en-US" sz="1200" dirty="0">
              <a:latin typeface="Montserrat SemiBold" panose="00000700000000000000" pitchFamily="2" charset="0"/>
            </a:endParaRPr>
          </a:p>
          <a:p>
            <a:r>
              <a:rPr lang="en-US" sz="1200" dirty="0" err="1">
                <a:latin typeface="Montserrat SemiBold" panose="00000700000000000000" pitchFamily="2" charset="0"/>
              </a:rPr>
              <a:t>Bananli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yo’q</a:t>
            </a:r>
            <a:endParaRPr lang="en-US" sz="1200" dirty="0">
              <a:latin typeface="Montserrat SemiBold" panose="00000700000000000000" pitchFamily="2" charset="0"/>
            </a:endParaRPr>
          </a:p>
          <a:p>
            <a:r>
              <a:rPr lang="en-US" sz="1200" dirty="0">
                <a:latin typeface="Montserrat SemiBold" panose="00000700000000000000" pitchFamily="2" charset="0"/>
              </a:rPr>
              <a:t>[5, 20]</a:t>
            </a:r>
          </a:p>
        </p:txBody>
      </p:sp>
      <p:sp>
        <p:nvSpPr>
          <p:cNvPr id="38" name="TextBox 37">
            <a:extLst>
              <a:ext uri="{FF2B5EF4-FFF2-40B4-BE49-F238E27FC236}">
                <a16:creationId xmlns:a16="http://schemas.microsoft.com/office/drawing/2014/main" id="{9984865E-38F7-4714-9458-E7D6288893D3}"/>
              </a:ext>
            </a:extLst>
          </p:cNvPr>
          <p:cNvSpPr txBox="1"/>
          <p:nvPr/>
        </p:nvSpPr>
        <p:spPr>
          <a:xfrm>
            <a:off x="10969092" y="4211767"/>
            <a:ext cx="1178561" cy="830997"/>
          </a:xfrm>
          <a:prstGeom prst="rect">
            <a:avLst/>
          </a:prstGeom>
          <a:noFill/>
        </p:spPr>
        <p:txBody>
          <a:bodyPr wrap="square" rtlCol="0">
            <a:spAutoFit/>
          </a:bodyPr>
          <a:lstStyle/>
          <a:p>
            <a:r>
              <a:rPr lang="en-US" sz="1200" dirty="0">
                <a:latin typeface="Montserrat SemiBold" panose="00000700000000000000" pitchFamily="2" charset="0"/>
              </a:rPr>
              <a:t>Dona</a:t>
            </a:r>
          </a:p>
          <a:p>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bor</a:t>
            </a:r>
            <a:endParaRPr lang="en-US" sz="1200" dirty="0">
              <a:latin typeface="Montserrat SemiBold" panose="00000700000000000000" pitchFamily="2" charset="0"/>
            </a:endParaRPr>
          </a:p>
          <a:p>
            <a:r>
              <a:rPr lang="en-US" sz="1200" dirty="0">
                <a:latin typeface="Montserrat SemiBold" panose="00000700000000000000" pitchFamily="2" charset="0"/>
              </a:rPr>
              <a:t>[100; 120]</a:t>
            </a:r>
          </a:p>
        </p:txBody>
      </p:sp>
      <p:sp>
        <p:nvSpPr>
          <p:cNvPr id="39" name="TextBox 38">
            <a:extLst>
              <a:ext uri="{FF2B5EF4-FFF2-40B4-BE49-F238E27FC236}">
                <a16:creationId xmlns:a16="http://schemas.microsoft.com/office/drawing/2014/main" id="{9AAD9FCD-6C73-445D-8856-E975E31B93B1}"/>
              </a:ext>
            </a:extLst>
          </p:cNvPr>
          <p:cNvSpPr txBox="1"/>
          <p:nvPr/>
        </p:nvSpPr>
        <p:spPr>
          <a:xfrm>
            <a:off x="10859710" y="824748"/>
            <a:ext cx="1178561" cy="1015663"/>
          </a:xfrm>
          <a:prstGeom prst="rect">
            <a:avLst/>
          </a:prstGeom>
          <a:noFill/>
        </p:spPr>
        <p:txBody>
          <a:bodyPr wrap="square" rtlCol="0">
            <a:spAutoFit/>
          </a:bodyPr>
          <a:lstStyle/>
          <a:p>
            <a:r>
              <a:rPr lang="en-US" sz="1200" dirty="0" err="1">
                <a:latin typeface="Montserrat SemiBold" panose="00000700000000000000" pitchFamily="2" charset="0"/>
              </a:rPr>
              <a:t>Quyma</a:t>
            </a:r>
            <a:endParaRPr lang="en-US" sz="1200" dirty="0">
              <a:latin typeface="Montserrat SemiBold" panose="00000700000000000000" pitchFamily="2" charset="0"/>
            </a:endParaRPr>
          </a:p>
          <a:p>
            <a:r>
              <a:rPr lang="en-US" sz="1200" dirty="0" err="1">
                <a:latin typeface="Montserrat SemiBold" panose="00000700000000000000" pitchFamily="2" charset="0"/>
              </a:rPr>
              <a:t>Bananli</a:t>
            </a:r>
            <a:r>
              <a:rPr lang="en-US" sz="1200" dirty="0">
                <a:latin typeface="Montserrat SemiBold" panose="00000700000000000000" pitchFamily="2" charset="0"/>
              </a:rPr>
              <a:t>, </a:t>
            </a:r>
            <a:r>
              <a:rPr lang="en-US" sz="1200" dirty="0" err="1">
                <a:latin typeface="Montserrat SemiBold" panose="00000700000000000000" pitchFamily="2" charset="0"/>
              </a:rPr>
              <a:t>Kivili</a:t>
            </a:r>
            <a:endParaRPr lang="en-US" sz="1200" dirty="0">
              <a:latin typeface="Montserrat SemiBold" panose="00000700000000000000" pitchFamily="2" charset="0"/>
            </a:endParaRPr>
          </a:p>
          <a:p>
            <a:r>
              <a:rPr lang="en-US" sz="1200" dirty="0">
                <a:latin typeface="Montserrat SemiBold" panose="00000700000000000000" pitchFamily="2" charset="0"/>
              </a:rPr>
              <a:t>Joy </a:t>
            </a:r>
            <a:r>
              <a:rPr lang="en-US" sz="1200" dirty="0" err="1">
                <a:latin typeface="Montserrat SemiBold" panose="00000700000000000000" pitchFamily="2" charset="0"/>
              </a:rPr>
              <a:t>bor</a:t>
            </a:r>
            <a:endParaRPr lang="en-US" sz="1200" dirty="0">
              <a:latin typeface="Montserrat SemiBold" panose="00000700000000000000" pitchFamily="2" charset="0"/>
            </a:endParaRPr>
          </a:p>
          <a:p>
            <a:r>
              <a:rPr lang="en-US" sz="1200" dirty="0">
                <a:latin typeface="Montserrat SemiBold" panose="00000700000000000000" pitchFamily="2" charset="0"/>
              </a:rPr>
              <a:t>[5; 30]</a:t>
            </a:r>
          </a:p>
        </p:txBody>
      </p:sp>
    </p:spTree>
    <p:extLst>
      <p:ext uri="{BB962C8B-B14F-4D97-AF65-F5344CB8AC3E}">
        <p14:creationId xmlns:p14="http://schemas.microsoft.com/office/powerpoint/2010/main" val="17431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54"/>
                                        </p:tgtEl>
                                        <p:attrNameLst>
                                          <p:attrName>style.visibility</p:attrName>
                                        </p:attrNameLst>
                                      </p:cBhvr>
                                      <p:to>
                                        <p:strVal val="visible"/>
                                      </p:to>
                                    </p:set>
                                  </p:childTnLst>
                                </p:cTn>
                              </p:par>
                              <p:par>
                                <p:cTn id="12" presetID="10" presetClass="entr" presetSubtype="0" fill="hold" nodeType="withEffect">
                                  <p:stCondLst>
                                    <p:cond delay="100"/>
                                  </p:stCondLst>
                                  <p:childTnLst>
                                    <p:set>
                                      <p:cBhvr>
                                        <p:cTn id="13" dur="1" fill="hold">
                                          <p:stCondLst>
                                            <p:cond delay="0"/>
                                          </p:stCondLst>
                                        </p:cTn>
                                        <p:tgtEl>
                                          <p:spTgt spid="6156"/>
                                        </p:tgtEl>
                                        <p:attrNameLst>
                                          <p:attrName>style.visibility</p:attrName>
                                        </p:attrNameLst>
                                      </p:cBhvr>
                                      <p:to>
                                        <p:strVal val="visible"/>
                                      </p:to>
                                    </p:set>
                                    <p:animEffect transition="in" filter="fade">
                                      <p:cBhvr>
                                        <p:cTn id="14" dur="500"/>
                                        <p:tgtEl>
                                          <p:spTgt spid="6156"/>
                                        </p:tgtEl>
                                      </p:cBhvr>
                                    </p:animEffect>
                                  </p:childTnLst>
                                </p:cTn>
                              </p:par>
                              <p:par>
                                <p:cTn id="15" presetID="10" presetClass="entr" presetSubtype="0" fill="hold" nodeType="withEffect">
                                  <p:stCondLst>
                                    <p:cond delay="200"/>
                                  </p:stCondLst>
                                  <p:childTnLst>
                                    <p:set>
                                      <p:cBhvr>
                                        <p:cTn id="16" dur="1" fill="hold">
                                          <p:stCondLst>
                                            <p:cond delay="0"/>
                                          </p:stCondLst>
                                        </p:cTn>
                                        <p:tgtEl>
                                          <p:spTgt spid="6158"/>
                                        </p:tgtEl>
                                        <p:attrNameLst>
                                          <p:attrName>style.visibility</p:attrName>
                                        </p:attrNameLst>
                                      </p:cBhvr>
                                      <p:to>
                                        <p:strVal val="visible"/>
                                      </p:to>
                                    </p:set>
                                    <p:animEffect transition="in" filter="fade">
                                      <p:cBhvr>
                                        <p:cTn id="17" dur="500"/>
                                        <p:tgtEl>
                                          <p:spTgt spid="6158"/>
                                        </p:tgtEl>
                                      </p:cBhvr>
                                    </p:animEffect>
                                  </p:childTnLst>
                                </p:cTn>
                              </p:par>
                              <p:par>
                                <p:cTn id="18" presetID="10" presetClass="entr" presetSubtype="0" fill="hold" nodeType="withEffect">
                                  <p:stCondLst>
                                    <p:cond delay="300"/>
                                  </p:stCondLst>
                                  <p:childTnLst>
                                    <p:set>
                                      <p:cBhvr>
                                        <p:cTn id="19" dur="1" fill="hold">
                                          <p:stCondLst>
                                            <p:cond delay="0"/>
                                          </p:stCondLst>
                                        </p:cTn>
                                        <p:tgtEl>
                                          <p:spTgt spid="6160"/>
                                        </p:tgtEl>
                                        <p:attrNameLst>
                                          <p:attrName>style.visibility</p:attrName>
                                        </p:attrNameLst>
                                      </p:cBhvr>
                                      <p:to>
                                        <p:strVal val="visible"/>
                                      </p:to>
                                    </p:set>
                                    <p:animEffect transition="in" filter="fade">
                                      <p:cBhvr>
                                        <p:cTn id="20" dur="500"/>
                                        <p:tgtEl>
                                          <p:spTgt spid="6160"/>
                                        </p:tgtEl>
                                      </p:cBhvr>
                                    </p:animEffect>
                                  </p:childTnLst>
                                </p:cTn>
                              </p:par>
                              <p:par>
                                <p:cTn id="21" presetID="10" presetClass="entr" presetSubtype="0" fill="hold" nodeType="withEffect">
                                  <p:stCondLst>
                                    <p:cond delay="400"/>
                                  </p:stCondLst>
                                  <p:childTnLst>
                                    <p:set>
                                      <p:cBhvr>
                                        <p:cTn id="22" dur="1" fill="hold">
                                          <p:stCondLst>
                                            <p:cond delay="0"/>
                                          </p:stCondLst>
                                        </p:cTn>
                                        <p:tgtEl>
                                          <p:spTgt spid="6164"/>
                                        </p:tgtEl>
                                        <p:attrNameLst>
                                          <p:attrName>style.visibility</p:attrName>
                                        </p:attrNameLst>
                                      </p:cBhvr>
                                      <p:to>
                                        <p:strVal val="visible"/>
                                      </p:to>
                                    </p:set>
                                    <p:animEffect transition="in" filter="fade">
                                      <p:cBhvr>
                                        <p:cTn id="23" dur="500"/>
                                        <p:tgtEl>
                                          <p:spTgt spid="6164"/>
                                        </p:tgtEl>
                                      </p:cBhvr>
                                    </p:animEffect>
                                  </p:childTnLst>
                                </p:cTn>
                              </p:par>
                              <p:par>
                                <p:cTn id="24" presetID="10" presetClass="entr" presetSubtype="0" fill="hold" nodeType="withEffect">
                                  <p:stCondLst>
                                    <p:cond delay="500"/>
                                  </p:stCondLst>
                                  <p:childTnLst>
                                    <p:set>
                                      <p:cBhvr>
                                        <p:cTn id="25" dur="1" fill="hold">
                                          <p:stCondLst>
                                            <p:cond delay="0"/>
                                          </p:stCondLst>
                                        </p:cTn>
                                        <p:tgtEl>
                                          <p:spTgt spid="6168"/>
                                        </p:tgtEl>
                                        <p:attrNameLst>
                                          <p:attrName>style.visibility</p:attrName>
                                        </p:attrNameLst>
                                      </p:cBhvr>
                                      <p:to>
                                        <p:strVal val="visible"/>
                                      </p:to>
                                    </p:set>
                                    <p:animEffect transition="in" filter="fade">
                                      <p:cBhvr>
                                        <p:cTn id="26" dur="500"/>
                                        <p:tgtEl>
                                          <p:spTgt spid="6168"/>
                                        </p:tgtEl>
                                      </p:cBhvr>
                                    </p:animEffect>
                                  </p:childTnLst>
                                </p:cTn>
                              </p:par>
                              <p:par>
                                <p:cTn id="27" presetID="10" presetClass="entr" presetSubtype="0" fill="hold" nodeType="withEffect">
                                  <p:stCondLst>
                                    <p:cond delay="600"/>
                                  </p:stCondLst>
                                  <p:childTnLst>
                                    <p:set>
                                      <p:cBhvr>
                                        <p:cTn id="28" dur="1" fill="hold">
                                          <p:stCondLst>
                                            <p:cond delay="0"/>
                                          </p:stCondLst>
                                        </p:cTn>
                                        <p:tgtEl>
                                          <p:spTgt spid="6170"/>
                                        </p:tgtEl>
                                        <p:attrNameLst>
                                          <p:attrName>style.visibility</p:attrName>
                                        </p:attrNameLst>
                                      </p:cBhvr>
                                      <p:to>
                                        <p:strVal val="visible"/>
                                      </p:to>
                                    </p:set>
                                    <p:animEffect transition="in" filter="fade">
                                      <p:cBhvr>
                                        <p:cTn id="29" dur="500"/>
                                        <p:tgtEl>
                                          <p:spTgt spid="6170"/>
                                        </p:tgtEl>
                                      </p:cBhvr>
                                    </p:animEffect>
                                  </p:childTnLst>
                                </p:cTn>
                              </p:par>
                              <p:par>
                                <p:cTn id="30" presetID="10" presetClass="entr" presetSubtype="0" fill="hold" nodeType="withEffect">
                                  <p:stCondLst>
                                    <p:cond delay="1000"/>
                                  </p:stCondLst>
                                  <p:childTnLst>
                                    <p:set>
                                      <p:cBhvr>
                                        <p:cTn id="31" dur="1" fill="hold">
                                          <p:stCondLst>
                                            <p:cond delay="0"/>
                                          </p:stCondLst>
                                        </p:cTn>
                                        <p:tgtEl>
                                          <p:spTgt spid="6172"/>
                                        </p:tgtEl>
                                        <p:attrNameLst>
                                          <p:attrName>style.visibility</p:attrName>
                                        </p:attrNameLst>
                                      </p:cBhvr>
                                      <p:to>
                                        <p:strVal val="visible"/>
                                      </p:to>
                                    </p:set>
                                    <p:animEffect transition="in" filter="fade">
                                      <p:cBhvr>
                                        <p:cTn id="32" dur="500"/>
                                        <p:tgtEl>
                                          <p:spTgt spid="6172"/>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grpId="0" nodeType="withEffect">
                                  <p:stCondLst>
                                    <p:cond delay="10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9A92A-E35F-4598-8391-2A1755A5C6A6}"/>
              </a:ext>
            </a:extLst>
          </p:cNvPr>
          <p:cNvSpPr txBox="1"/>
          <p:nvPr/>
        </p:nvSpPr>
        <p:spPr>
          <a:xfrm>
            <a:off x="3761376" y="2586375"/>
            <a:ext cx="4669248" cy="1015663"/>
          </a:xfrm>
          <a:prstGeom prst="rect">
            <a:avLst/>
          </a:prstGeom>
          <a:noFill/>
        </p:spPr>
        <p:txBody>
          <a:bodyPr wrap="square" rtlCol="0">
            <a:spAutoFit/>
          </a:bodyPr>
          <a:lstStyle/>
          <a:p>
            <a:r>
              <a:rPr lang="en-US" sz="6000" dirty="0">
                <a:solidFill>
                  <a:schemeClr val="bg1"/>
                </a:solidFill>
                <a:latin typeface="Abadi" panose="020B0604020104020204" pitchFamily="34" charset="0"/>
                <a:ea typeface="DengXian" panose="020B0503020204020204" pitchFamily="2" charset="-122"/>
              </a:rPr>
              <a:t>Data - </a:t>
            </a:r>
            <a:r>
              <a:rPr lang="en-US" sz="6000" dirty="0" err="1">
                <a:solidFill>
                  <a:schemeClr val="bg1"/>
                </a:solidFill>
                <a:latin typeface="Abadi" panose="020B0604020104020204" pitchFamily="34" charset="0"/>
                <a:ea typeface="DengXian" panose="020B0503020204020204" pitchFamily="2" charset="-122"/>
              </a:rPr>
              <a:t>Ozuqa</a:t>
            </a:r>
            <a:endParaRPr lang="en-US" sz="6000" dirty="0">
              <a:solidFill>
                <a:schemeClr val="bg1"/>
              </a:solidFill>
              <a:latin typeface="Abadi" panose="020B0604020104020204" pitchFamily="34" charset="0"/>
              <a:ea typeface="DengXian" panose="020B0503020204020204" pitchFamily="2" charset="-122"/>
            </a:endParaRPr>
          </a:p>
        </p:txBody>
      </p:sp>
      <p:sp>
        <p:nvSpPr>
          <p:cNvPr id="6" name="TextBox 5">
            <a:extLst>
              <a:ext uri="{FF2B5EF4-FFF2-40B4-BE49-F238E27FC236}">
                <a16:creationId xmlns:a16="http://schemas.microsoft.com/office/drawing/2014/main" id="{8B9AD48C-4B4B-4E51-BF1D-F91C4FD3C6D1}"/>
              </a:ext>
            </a:extLst>
          </p:cNvPr>
          <p:cNvSpPr txBox="1"/>
          <p:nvPr/>
        </p:nvSpPr>
        <p:spPr>
          <a:xfrm>
            <a:off x="3453170" y="1624245"/>
            <a:ext cx="2642830" cy="1015663"/>
          </a:xfrm>
          <a:prstGeom prst="rect">
            <a:avLst/>
          </a:prstGeom>
          <a:noFill/>
        </p:spPr>
        <p:txBody>
          <a:bodyPr wrap="square" rtlCol="0">
            <a:spAutoFit/>
          </a:bodyPr>
          <a:lstStyle/>
          <a:p>
            <a:r>
              <a:rPr lang="en-US" sz="6000" dirty="0" err="1">
                <a:solidFill>
                  <a:schemeClr val="accent4">
                    <a:lumMod val="60000"/>
                    <a:lumOff val="40000"/>
                  </a:schemeClr>
                </a:solidFill>
                <a:latin typeface="Abadi" panose="020B0604020104020204" pitchFamily="34" charset="0"/>
                <a:ea typeface="DengXian" panose="020B0503020204020204" pitchFamily="2" charset="-122"/>
              </a:rPr>
              <a:t>Yaroqli</a:t>
            </a:r>
            <a:endParaRPr lang="en-US" sz="6000" dirty="0">
              <a:solidFill>
                <a:schemeClr val="bg1"/>
              </a:solidFill>
              <a:latin typeface="Abadi" panose="020B0604020104020204" pitchFamily="34" charset="0"/>
              <a:ea typeface="DengXian" panose="020B0503020204020204" pitchFamily="2" charset="-122"/>
            </a:endParaRPr>
          </a:p>
        </p:txBody>
      </p:sp>
    </p:spTree>
    <p:extLst>
      <p:ext uri="{BB962C8B-B14F-4D97-AF65-F5344CB8AC3E}">
        <p14:creationId xmlns:p14="http://schemas.microsoft.com/office/powerpoint/2010/main" val="30176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1415"/>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26" name="Picture 2" descr="Steps followed to build an AI model. | Download Scientific Diagram">
            <a:extLst>
              <a:ext uri="{FF2B5EF4-FFF2-40B4-BE49-F238E27FC236}">
                <a16:creationId xmlns:a16="http://schemas.microsoft.com/office/drawing/2014/main" id="{43EE5BCE-EDC0-4E12-966C-9328B5C88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6864"/>
            <a:ext cx="12192000" cy="460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7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25B5E4-FBAE-458B-B3C3-AAFC2E055EA1}"/>
              </a:ext>
            </a:extLst>
          </p:cNvPr>
          <p:cNvSpPr txBox="1"/>
          <p:nvPr/>
        </p:nvSpPr>
        <p:spPr>
          <a:xfrm>
            <a:off x="706507" y="768943"/>
            <a:ext cx="3129998" cy="707886"/>
          </a:xfrm>
          <a:prstGeom prst="rect">
            <a:avLst/>
          </a:prstGeom>
          <a:noFill/>
        </p:spPr>
        <p:txBody>
          <a:bodyPr wrap="square" rtlCol="0">
            <a:spAutoFit/>
          </a:bodyPr>
          <a:lstStyle/>
          <a:p>
            <a:r>
              <a:rPr lang="en-US" sz="4000" dirty="0">
                <a:solidFill>
                  <a:schemeClr val="bg1"/>
                </a:solidFill>
                <a:latin typeface="Abadi" panose="020B0604020104020204" pitchFamily="34" charset="0"/>
                <a:ea typeface="DengXian" panose="020B0503020204020204" pitchFamily="2" charset="-122"/>
              </a:rPr>
              <a:t>Data Science:</a:t>
            </a:r>
          </a:p>
        </p:txBody>
      </p:sp>
      <p:sp>
        <p:nvSpPr>
          <p:cNvPr id="6" name="TextBox 5">
            <a:extLst>
              <a:ext uri="{FF2B5EF4-FFF2-40B4-BE49-F238E27FC236}">
                <a16:creationId xmlns:a16="http://schemas.microsoft.com/office/drawing/2014/main" id="{DBBA8232-6FAC-490D-93D4-04450CCA9489}"/>
              </a:ext>
            </a:extLst>
          </p:cNvPr>
          <p:cNvSpPr txBox="1"/>
          <p:nvPr/>
        </p:nvSpPr>
        <p:spPr>
          <a:xfrm>
            <a:off x="3836504" y="768943"/>
            <a:ext cx="3518453" cy="707886"/>
          </a:xfrm>
          <a:prstGeom prst="rect">
            <a:avLst/>
          </a:prstGeom>
          <a:noFill/>
        </p:spPr>
        <p:txBody>
          <a:bodyPr wrap="square" rtlCol="0">
            <a:spAutoFit/>
          </a:bodyPr>
          <a:lstStyle/>
          <a:p>
            <a:r>
              <a:rPr lang="en-US" sz="4000" dirty="0">
                <a:solidFill>
                  <a:schemeClr val="accent4">
                    <a:lumMod val="60000"/>
                    <a:lumOff val="40000"/>
                  </a:schemeClr>
                </a:solidFill>
                <a:latin typeface="Abadi" panose="020B0604020104020204" pitchFamily="34" charset="0"/>
                <a:ea typeface="DengXian" panose="020B0503020204020204" pitchFamily="2" charset="-122"/>
              </a:rPr>
              <a:t>Data</a:t>
            </a:r>
            <a:r>
              <a:rPr lang="en-US" sz="4000" dirty="0">
                <a:solidFill>
                  <a:schemeClr val="bg1"/>
                </a:solidFill>
                <a:latin typeface="Abadi" panose="020B0604020104020204" pitchFamily="34" charset="0"/>
                <a:ea typeface="DengXian" panose="020B0503020204020204" pitchFamily="2" charset="-122"/>
              </a:rPr>
              <a:t> + Science</a:t>
            </a:r>
          </a:p>
        </p:txBody>
      </p:sp>
      <p:sp>
        <p:nvSpPr>
          <p:cNvPr id="7" name="TextBox 6">
            <a:extLst>
              <a:ext uri="{FF2B5EF4-FFF2-40B4-BE49-F238E27FC236}">
                <a16:creationId xmlns:a16="http://schemas.microsoft.com/office/drawing/2014/main" id="{10015BEF-1C85-4B35-9809-710F1A5AC64D}"/>
              </a:ext>
            </a:extLst>
          </p:cNvPr>
          <p:cNvSpPr txBox="1"/>
          <p:nvPr/>
        </p:nvSpPr>
        <p:spPr>
          <a:xfrm>
            <a:off x="706507" y="1814444"/>
            <a:ext cx="9961493" cy="1077218"/>
          </a:xfrm>
          <a:prstGeom prst="rect">
            <a:avLst/>
          </a:prstGeom>
          <a:noFill/>
        </p:spPr>
        <p:txBody>
          <a:bodyPr wrap="square" rtlCol="0">
            <a:spAutoFit/>
          </a:bodyPr>
          <a:lstStyle/>
          <a:p>
            <a:r>
              <a:rPr lang="en-US" sz="3200" dirty="0">
                <a:solidFill>
                  <a:schemeClr val="bg1"/>
                </a:solidFill>
                <a:latin typeface="Abadi" panose="020B0604020104020204" pitchFamily="34" charset="0"/>
                <a:ea typeface="DengXian" panose="020B0503020204020204" pitchFamily="2" charset="-122"/>
              </a:rPr>
              <a:t>Ma’lumotlar ortida yashiringan tushunchalarni, ma’nolarni, mazmunlarni (</a:t>
            </a:r>
            <a:r>
              <a:rPr lang="en-US" sz="3200" dirty="0">
                <a:solidFill>
                  <a:schemeClr val="accent4">
                    <a:lumMod val="60000"/>
                    <a:lumOff val="40000"/>
                  </a:schemeClr>
                </a:solidFill>
                <a:latin typeface="Abadi" panose="020B0604020104020204" pitchFamily="34" charset="0"/>
                <a:ea typeface="DengXian" panose="020B0503020204020204" pitchFamily="2" charset="-122"/>
              </a:rPr>
              <a:t>insight</a:t>
            </a:r>
            <a:r>
              <a:rPr lang="en-US" sz="3200" dirty="0">
                <a:solidFill>
                  <a:schemeClr val="bg1"/>
                </a:solidFill>
                <a:latin typeface="Abadi" panose="020B0604020104020204" pitchFamily="34" charset="0"/>
                <a:ea typeface="DengXian" panose="020B0503020204020204" pitchFamily="2" charset="-122"/>
              </a:rPr>
              <a:t>) aniqlash</a:t>
            </a:r>
          </a:p>
        </p:txBody>
      </p:sp>
      <p:sp>
        <p:nvSpPr>
          <p:cNvPr id="8" name="TextBox 7">
            <a:extLst>
              <a:ext uri="{FF2B5EF4-FFF2-40B4-BE49-F238E27FC236}">
                <a16:creationId xmlns:a16="http://schemas.microsoft.com/office/drawing/2014/main" id="{3FF8CF5D-C475-48D3-BC57-147206AEE519}"/>
              </a:ext>
            </a:extLst>
          </p:cNvPr>
          <p:cNvSpPr txBox="1"/>
          <p:nvPr/>
        </p:nvSpPr>
        <p:spPr>
          <a:xfrm>
            <a:off x="706506" y="3813547"/>
            <a:ext cx="9961493" cy="584775"/>
          </a:xfrm>
          <a:prstGeom prst="rect">
            <a:avLst/>
          </a:prstGeom>
          <a:noFill/>
        </p:spPr>
        <p:txBody>
          <a:bodyPr wrap="square" rtlCol="0">
            <a:spAutoFit/>
          </a:bodyPr>
          <a:lstStyle/>
          <a:p>
            <a:r>
              <a:rPr lang="en-US" sz="3200" dirty="0">
                <a:solidFill>
                  <a:schemeClr val="accent4">
                    <a:lumMod val="60000"/>
                    <a:lumOff val="40000"/>
                  </a:schemeClr>
                </a:solidFill>
                <a:latin typeface="Abadi" panose="020B0604020104020204" pitchFamily="34" charset="0"/>
                <a:ea typeface="DengXian" panose="020B0503020204020204" pitchFamily="2" charset="-122"/>
              </a:rPr>
              <a:t>Ma’lumotlar nima deyayotganini tushunish</a:t>
            </a:r>
          </a:p>
        </p:txBody>
      </p:sp>
    </p:spTree>
    <p:extLst>
      <p:ext uri="{BB962C8B-B14F-4D97-AF65-F5344CB8AC3E}">
        <p14:creationId xmlns:p14="http://schemas.microsoft.com/office/powerpoint/2010/main" val="10754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1016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041EC5B-BD98-4024-851C-6F6A4FCD5F04}"/>
              </a:ext>
            </a:extLst>
          </p:cNvPr>
          <p:cNvSpPr txBox="1"/>
          <p:nvPr/>
        </p:nvSpPr>
        <p:spPr>
          <a:xfrm>
            <a:off x="4653611" y="2495510"/>
            <a:ext cx="2884777" cy="923330"/>
          </a:xfrm>
          <a:prstGeom prst="rect">
            <a:avLst/>
          </a:prstGeom>
          <a:noFill/>
        </p:spPr>
        <p:txBody>
          <a:bodyPr wrap="square" rtlCol="0">
            <a:spAutoFit/>
          </a:bodyPr>
          <a:lstStyle/>
          <a:p>
            <a:r>
              <a:rPr lang="en-US" sz="5400" dirty="0">
                <a:solidFill>
                  <a:schemeClr val="bg1"/>
                </a:solidFill>
                <a:latin typeface="Abadi" panose="020B0604020104020204" pitchFamily="34" charset="0"/>
                <a:ea typeface="DengXian" panose="020B0503020204020204" pitchFamily="2" charset="-122"/>
              </a:rPr>
              <a:t>That’s </a:t>
            </a:r>
            <a:r>
              <a:rPr lang="en-US" sz="5400" dirty="0">
                <a:solidFill>
                  <a:schemeClr val="accent4">
                    <a:lumMod val="60000"/>
                    <a:lumOff val="40000"/>
                  </a:schemeClr>
                </a:solidFill>
                <a:latin typeface="Abadi" panose="020B0604020104020204" pitchFamily="34" charset="0"/>
                <a:ea typeface="DengXian" panose="020B0503020204020204" pitchFamily="2" charset="-122"/>
              </a:rPr>
              <a:t>all</a:t>
            </a:r>
          </a:p>
        </p:txBody>
      </p:sp>
    </p:spTree>
    <p:extLst>
      <p:ext uri="{BB962C8B-B14F-4D97-AF65-F5344CB8AC3E}">
        <p14:creationId xmlns:p14="http://schemas.microsoft.com/office/powerpoint/2010/main" val="318996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26" name="Picture 2" descr="Types of Fridges &amp; Top Brands - Best for Your Home">
            <a:extLst>
              <a:ext uri="{FF2B5EF4-FFF2-40B4-BE49-F238E27FC236}">
                <a16:creationId xmlns:a16="http://schemas.microsoft.com/office/drawing/2014/main" id="{7E1F8313-3F22-41FB-9CEB-E33D64C703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95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4FE8C303-226A-41FF-96F9-BB5DF452F1E2}"/>
              </a:ext>
            </a:extLst>
          </p:cNvPr>
          <p:cNvGraphicFramePr>
            <a:graphicFrameLocks noGrp="1"/>
          </p:cNvGraphicFramePr>
          <p:nvPr>
            <p:extLst>
              <p:ext uri="{D42A27DB-BD31-4B8C-83A1-F6EECF244321}">
                <p14:modId xmlns:p14="http://schemas.microsoft.com/office/powerpoint/2010/main" val="2200941844"/>
              </p:ext>
            </p:extLst>
          </p:nvPr>
        </p:nvGraphicFramePr>
        <p:xfrm>
          <a:off x="0" y="0"/>
          <a:ext cx="12225129" cy="6860839"/>
        </p:xfrm>
        <a:graphic>
          <a:graphicData uri="http://schemas.openxmlformats.org/drawingml/2006/table">
            <a:tbl>
              <a:tblPr firstRow="1" bandRow="1">
                <a:tableStyleId>{5C22544A-7EE6-4342-B048-85BDC9FD1C3A}</a:tableStyleId>
              </a:tblPr>
              <a:tblGrid>
                <a:gridCol w="2867601">
                  <a:extLst>
                    <a:ext uri="{9D8B030D-6E8A-4147-A177-3AD203B41FA5}">
                      <a16:colId xmlns:a16="http://schemas.microsoft.com/office/drawing/2014/main" val="2876534227"/>
                    </a:ext>
                  </a:extLst>
                </a:gridCol>
                <a:gridCol w="922177">
                  <a:extLst>
                    <a:ext uri="{9D8B030D-6E8A-4147-A177-3AD203B41FA5}">
                      <a16:colId xmlns:a16="http://schemas.microsoft.com/office/drawing/2014/main" val="184121255"/>
                    </a:ext>
                  </a:extLst>
                </a:gridCol>
                <a:gridCol w="943330">
                  <a:extLst>
                    <a:ext uri="{9D8B030D-6E8A-4147-A177-3AD203B41FA5}">
                      <a16:colId xmlns:a16="http://schemas.microsoft.com/office/drawing/2014/main" val="842877243"/>
                    </a:ext>
                  </a:extLst>
                </a:gridCol>
                <a:gridCol w="888401">
                  <a:extLst>
                    <a:ext uri="{9D8B030D-6E8A-4147-A177-3AD203B41FA5}">
                      <a16:colId xmlns:a16="http://schemas.microsoft.com/office/drawing/2014/main" val="660518487"/>
                    </a:ext>
                  </a:extLst>
                </a:gridCol>
                <a:gridCol w="972710">
                  <a:extLst>
                    <a:ext uri="{9D8B030D-6E8A-4147-A177-3AD203B41FA5}">
                      <a16:colId xmlns:a16="http://schemas.microsoft.com/office/drawing/2014/main" val="1328153757"/>
                    </a:ext>
                  </a:extLst>
                </a:gridCol>
                <a:gridCol w="972710">
                  <a:extLst>
                    <a:ext uri="{9D8B030D-6E8A-4147-A177-3AD203B41FA5}">
                      <a16:colId xmlns:a16="http://schemas.microsoft.com/office/drawing/2014/main" val="3953591665"/>
                    </a:ext>
                  </a:extLst>
                </a:gridCol>
                <a:gridCol w="1174832">
                  <a:extLst>
                    <a:ext uri="{9D8B030D-6E8A-4147-A177-3AD203B41FA5}">
                      <a16:colId xmlns:a16="http://schemas.microsoft.com/office/drawing/2014/main" val="1543354227"/>
                    </a:ext>
                  </a:extLst>
                </a:gridCol>
                <a:gridCol w="1149568">
                  <a:extLst>
                    <a:ext uri="{9D8B030D-6E8A-4147-A177-3AD203B41FA5}">
                      <a16:colId xmlns:a16="http://schemas.microsoft.com/office/drawing/2014/main" val="286122300"/>
                    </a:ext>
                  </a:extLst>
                </a:gridCol>
                <a:gridCol w="1166900">
                  <a:extLst>
                    <a:ext uri="{9D8B030D-6E8A-4147-A177-3AD203B41FA5}">
                      <a16:colId xmlns:a16="http://schemas.microsoft.com/office/drawing/2014/main" val="3434431714"/>
                    </a:ext>
                  </a:extLst>
                </a:gridCol>
                <a:gridCol w="1166900">
                  <a:extLst>
                    <a:ext uri="{9D8B030D-6E8A-4147-A177-3AD203B41FA5}">
                      <a16:colId xmlns:a16="http://schemas.microsoft.com/office/drawing/2014/main" val="286617837"/>
                    </a:ext>
                  </a:extLst>
                </a:gridCol>
              </a:tblGrid>
              <a:tr h="979714">
                <a:tc>
                  <a:txBody>
                    <a:bodyPr/>
                    <a:lstStyle/>
                    <a:p>
                      <a:pPr algn="ctr"/>
                      <a:r>
                        <a:rPr lang="en-US" sz="2400" dirty="0"/>
                        <a:t>O`quvchi</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Yakuniy</a:t>
                      </a:r>
                    </a:p>
                  </a:txBody>
                  <a:tcPr/>
                </a:tc>
                <a:extLst>
                  <a:ext uri="{0D108BD9-81ED-4DB2-BD59-A6C34878D82A}">
                    <a16:rowId xmlns:a16="http://schemas.microsoft.com/office/drawing/2014/main" val="4165978481"/>
                  </a:ext>
                </a:extLst>
              </a:tr>
              <a:tr h="979714">
                <a:tc>
                  <a:txBody>
                    <a:bodyPr/>
                    <a:lstStyle/>
                    <a:p>
                      <a:pPr algn="ctr"/>
                      <a:r>
                        <a:rPr lang="en-US" sz="2400" dirty="0"/>
                        <a:t>Anvar</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309389712"/>
                  </a:ext>
                </a:extLst>
              </a:tr>
              <a:tr h="982555">
                <a:tc>
                  <a:txBody>
                    <a:bodyPr/>
                    <a:lstStyle/>
                    <a:p>
                      <a:pPr algn="ctr"/>
                      <a:r>
                        <a:rPr lang="en-US" sz="2400" dirty="0"/>
                        <a:t>Rustam</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357769840"/>
                  </a:ext>
                </a:extLst>
              </a:tr>
              <a:tr h="979714">
                <a:tc>
                  <a:txBody>
                    <a:bodyPr/>
                    <a:lstStyle/>
                    <a:p>
                      <a:pPr algn="ctr"/>
                      <a:r>
                        <a:rPr lang="en-US" sz="2400" dirty="0"/>
                        <a:t>Shahnoza</a:t>
                      </a:r>
                    </a:p>
                  </a:txBody>
                  <a:tcPr/>
                </a:tc>
                <a:tc>
                  <a:txBody>
                    <a:bodyPr/>
                    <a:lstStyle/>
                    <a:p>
                      <a:pPr algn="ctr"/>
                      <a:r>
                        <a:rPr lang="en-US" dirty="0"/>
                        <a:t> 4</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387281980"/>
                  </a:ext>
                </a:extLst>
              </a:tr>
              <a:tr h="979714">
                <a:tc>
                  <a:txBody>
                    <a:bodyPr/>
                    <a:lstStyle/>
                    <a:p>
                      <a:pPr algn="ctr"/>
                      <a:r>
                        <a:rPr lang="en-US" sz="2400" dirty="0"/>
                        <a:t>Akobir</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97262003"/>
                  </a:ext>
                </a:extLst>
              </a:tr>
              <a:tr h="979714">
                <a:tc>
                  <a:txBody>
                    <a:bodyPr/>
                    <a:lstStyle/>
                    <a:p>
                      <a:pPr algn="ctr"/>
                      <a:r>
                        <a:rPr lang="en-US" sz="2400" dirty="0"/>
                        <a:t>Charos</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722183912"/>
                  </a:ext>
                </a:extLst>
              </a:tr>
              <a:tr h="979714">
                <a:tc>
                  <a:txBody>
                    <a:bodyPr/>
                    <a:lstStyle/>
                    <a:p>
                      <a:pPr algn="ctr"/>
                      <a:r>
                        <a:rPr lang="en-US" sz="2400" dirty="0"/>
                        <a:t>Komila</a:t>
                      </a:r>
                    </a:p>
                  </a:txBody>
                  <a:tcPr/>
                </a:tc>
                <a:tc>
                  <a:txBody>
                    <a:bodyPr/>
                    <a:lstStyle/>
                    <a:p>
                      <a:pPr algn="ctr"/>
                      <a:r>
                        <a:rPr lang="en-US" dirty="0"/>
                        <a:t>3 </a:t>
                      </a:r>
                    </a:p>
                  </a:txBody>
                  <a:tcPr/>
                </a:tc>
                <a:tc>
                  <a:txBody>
                    <a:bodyPr/>
                    <a:lstStyle/>
                    <a:p>
                      <a:pPr algn="ctr"/>
                      <a:r>
                        <a:rPr lang="en-US" dirty="0"/>
                        <a:t>4 </a:t>
                      </a:r>
                    </a:p>
                  </a:txBody>
                  <a:tcPr/>
                </a:tc>
                <a:tc>
                  <a:txBody>
                    <a:bodyPr/>
                    <a:lstStyle/>
                    <a:p>
                      <a:pPr algn="ctr"/>
                      <a:r>
                        <a:rPr lang="en-US" dirty="0"/>
                        <a:t>4 </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459480713"/>
                  </a:ext>
                </a:extLst>
              </a:tr>
            </a:tbl>
          </a:graphicData>
        </a:graphic>
      </p:graphicFrame>
    </p:spTree>
    <p:extLst>
      <p:ext uri="{BB962C8B-B14F-4D97-AF65-F5344CB8AC3E}">
        <p14:creationId xmlns:p14="http://schemas.microsoft.com/office/powerpoint/2010/main" val="159552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324091"/>
            <a:ext cx="12192000" cy="71820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D09C76B-9E83-4121-AEDC-8B5F07CD3F4C}"/>
              </a:ext>
            </a:extLst>
          </p:cNvPr>
          <p:cNvSpPr txBox="1"/>
          <p:nvPr/>
        </p:nvSpPr>
        <p:spPr>
          <a:xfrm>
            <a:off x="718082" y="676345"/>
            <a:ext cx="4606273" cy="707886"/>
          </a:xfrm>
          <a:prstGeom prst="rect">
            <a:avLst/>
          </a:prstGeom>
          <a:noFill/>
        </p:spPr>
        <p:txBody>
          <a:bodyPr wrap="square" rtlCol="0">
            <a:spAutoFit/>
          </a:bodyPr>
          <a:lstStyle/>
          <a:p>
            <a:r>
              <a:rPr lang="en-US" sz="4000" dirty="0">
                <a:solidFill>
                  <a:schemeClr val="bg1"/>
                </a:solidFill>
                <a:latin typeface="Abadi" panose="020B0604020104020204" pitchFamily="34" charset="0"/>
                <a:ea typeface="DengXian" panose="020B0503020204020204" pitchFamily="2" charset="-122"/>
              </a:rPr>
              <a:t>Umumiy xulosalar:</a:t>
            </a:r>
          </a:p>
        </p:txBody>
      </p:sp>
      <p:sp>
        <p:nvSpPr>
          <p:cNvPr id="6" name="TextBox 5">
            <a:extLst>
              <a:ext uri="{FF2B5EF4-FFF2-40B4-BE49-F238E27FC236}">
                <a16:creationId xmlns:a16="http://schemas.microsoft.com/office/drawing/2014/main" id="{C384787D-D930-4793-90D3-01EC3C31C096}"/>
              </a:ext>
            </a:extLst>
          </p:cNvPr>
          <p:cNvSpPr txBox="1"/>
          <p:nvPr/>
        </p:nvSpPr>
        <p:spPr>
          <a:xfrm>
            <a:off x="718082" y="1878564"/>
            <a:ext cx="10891326" cy="523220"/>
          </a:xfrm>
          <a:prstGeom prst="rect">
            <a:avLst/>
          </a:prstGeom>
          <a:noFill/>
        </p:spPr>
        <p:txBody>
          <a:bodyPr wrap="square" rtlCol="0">
            <a:spAutoFit/>
          </a:bodyPr>
          <a:lstStyle/>
          <a:p>
            <a:r>
              <a:rPr lang="en-US" sz="2800" dirty="0">
                <a:solidFill>
                  <a:schemeClr val="bg1"/>
                </a:solidFill>
                <a:latin typeface="Abadi" panose="020B0604020104020204" pitchFamily="34" charset="0"/>
                <a:ea typeface="DengXian" panose="020B0503020204020204" pitchFamily="2" charset="-122"/>
              </a:rPr>
              <a:t>1)  5-kundan boshlab o’quvchilar baholarida yaxshilanish kuzatilgan</a:t>
            </a:r>
          </a:p>
        </p:txBody>
      </p:sp>
      <p:sp>
        <p:nvSpPr>
          <p:cNvPr id="7" name="TextBox 6">
            <a:extLst>
              <a:ext uri="{FF2B5EF4-FFF2-40B4-BE49-F238E27FC236}">
                <a16:creationId xmlns:a16="http://schemas.microsoft.com/office/drawing/2014/main" id="{C35871BE-7AA7-4DD5-B857-BFEC45CF2EC7}"/>
              </a:ext>
            </a:extLst>
          </p:cNvPr>
          <p:cNvSpPr txBox="1"/>
          <p:nvPr/>
        </p:nvSpPr>
        <p:spPr>
          <a:xfrm>
            <a:off x="718082" y="2493859"/>
            <a:ext cx="10891326" cy="523220"/>
          </a:xfrm>
          <a:prstGeom prst="rect">
            <a:avLst/>
          </a:prstGeom>
          <a:noFill/>
        </p:spPr>
        <p:txBody>
          <a:bodyPr wrap="square" rtlCol="0">
            <a:spAutoFit/>
          </a:bodyPr>
          <a:lstStyle/>
          <a:p>
            <a:r>
              <a:rPr lang="en-US" sz="2800" dirty="0">
                <a:solidFill>
                  <a:schemeClr val="bg1"/>
                </a:solidFill>
                <a:latin typeface="Abadi" panose="020B0604020104020204" pitchFamily="34" charset="0"/>
                <a:ea typeface="DengXian" panose="020B0503020204020204" pitchFamily="2" charset="-122"/>
              </a:rPr>
              <a:t>2)  Qiz bolalar o’g’il bolalarga nisbatan yaxshiroq o’qishgan</a:t>
            </a:r>
          </a:p>
        </p:txBody>
      </p:sp>
      <p:sp>
        <p:nvSpPr>
          <p:cNvPr id="8" name="TextBox 7">
            <a:extLst>
              <a:ext uri="{FF2B5EF4-FFF2-40B4-BE49-F238E27FC236}">
                <a16:creationId xmlns:a16="http://schemas.microsoft.com/office/drawing/2014/main" id="{C79C794E-CB43-4DC8-BC1B-C1CC495282D2}"/>
              </a:ext>
            </a:extLst>
          </p:cNvPr>
          <p:cNvSpPr txBox="1"/>
          <p:nvPr/>
        </p:nvSpPr>
        <p:spPr>
          <a:xfrm>
            <a:off x="718082" y="3167390"/>
            <a:ext cx="10891326" cy="1384995"/>
          </a:xfrm>
          <a:prstGeom prst="rect">
            <a:avLst/>
          </a:prstGeom>
          <a:noFill/>
        </p:spPr>
        <p:txBody>
          <a:bodyPr wrap="square" rtlCol="0">
            <a:spAutoFit/>
          </a:bodyPr>
          <a:lstStyle/>
          <a:p>
            <a:pPr marL="514350" indent="-514350">
              <a:buAutoNum type="arabicParenR" startAt="3"/>
            </a:pPr>
            <a:r>
              <a:rPr lang="en-US" sz="2800" dirty="0">
                <a:solidFill>
                  <a:schemeClr val="bg1"/>
                </a:solidFill>
                <a:latin typeface="Abadi" panose="020B0604020104020204" pitchFamily="34" charset="0"/>
                <a:ea typeface="DengXian" panose="020B0503020204020204" pitchFamily="2" charset="-122"/>
              </a:rPr>
              <a:t>Barcha o’quvchilarning yakuniy ballari a’lo darajada</a:t>
            </a:r>
          </a:p>
          <a:p>
            <a:pPr marL="514350" indent="-514350">
              <a:buAutoNum type="arabicParenR" startAt="3"/>
            </a:pPr>
            <a:endParaRPr lang="en-US" sz="2800" dirty="0">
              <a:solidFill>
                <a:schemeClr val="bg1"/>
              </a:solidFill>
              <a:latin typeface="Abadi" panose="020B0604020104020204" pitchFamily="34" charset="0"/>
              <a:ea typeface="DengXian" panose="020B0503020204020204" pitchFamily="2" charset="-122"/>
            </a:endParaRPr>
          </a:p>
          <a:p>
            <a:r>
              <a:rPr lang="en-US" sz="2800" dirty="0">
                <a:solidFill>
                  <a:schemeClr val="bg1"/>
                </a:solidFill>
                <a:latin typeface="Abadi" panose="020B0604020104020204" pitchFamily="34" charset="0"/>
                <a:ea typeface="DengXian" panose="020B0503020204020204" pitchFamily="2" charset="-122"/>
              </a:rPr>
              <a:t>….. </a:t>
            </a:r>
          </a:p>
        </p:txBody>
      </p:sp>
    </p:spTree>
    <p:extLst>
      <p:ext uri="{BB962C8B-B14F-4D97-AF65-F5344CB8AC3E}">
        <p14:creationId xmlns:p14="http://schemas.microsoft.com/office/powerpoint/2010/main" val="27965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7E46-B8C4-450B-A325-7AA45FC7B50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F32EBC-0DA8-413C-A7B8-236608D3BFC4}"/>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8BFA7287-3634-4B90-9A74-0F9799BF12BB}"/>
              </a:ext>
            </a:extLst>
          </p:cNvPr>
          <p:cNvSpPr/>
          <p:nvPr/>
        </p:nvSpPr>
        <p:spPr>
          <a:xfrm>
            <a:off x="0" y="1727"/>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F2A64AB-7E5C-4285-8676-FF30A93F343C}"/>
              </a:ext>
            </a:extLst>
          </p:cNvPr>
          <p:cNvSpPr txBox="1"/>
          <p:nvPr/>
        </p:nvSpPr>
        <p:spPr>
          <a:xfrm>
            <a:off x="718082" y="676345"/>
            <a:ext cx="4606273" cy="707886"/>
          </a:xfrm>
          <a:prstGeom prst="rect">
            <a:avLst/>
          </a:prstGeom>
          <a:noFill/>
        </p:spPr>
        <p:txBody>
          <a:bodyPr wrap="square" rtlCol="0">
            <a:spAutoFit/>
          </a:bodyPr>
          <a:lstStyle/>
          <a:p>
            <a:r>
              <a:rPr lang="en-US" sz="4000" dirty="0">
                <a:solidFill>
                  <a:schemeClr val="bg1"/>
                </a:solidFill>
                <a:latin typeface="Abadi" panose="020B0604020104020204" pitchFamily="34" charset="0"/>
                <a:ea typeface="DengXian" panose="020B0503020204020204" pitchFamily="2" charset="-122"/>
              </a:rPr>
              <a:t>Individual:</a:t>
            </a:r>
          </a:p>
        </p:txBody>
      </p:sp>
      <p:sp>
        <p:nvSpPr>
          <p:cNvPr id="6" name="TextBox 5">
            <a:extLst>
              <a:ext uri="{FF2B5EF4-FFF2-40B4-BE49-F238E27FC236}">
                <a16:creationId xmlns:a16="http://schemas.microsoft.com/office/drawing/2014/main" id="{3724835A-AA3F-4A12-928A-5692B5F6D51D}"/>
              </a:ext>
            </a:extLst>
          </p:cNvPr>
          <p:cNvSpPr txBox="1"/>
          <p:nvPr/>
        </p:nvSpPr>
        <p:spPr>
          <a:xfrm>
            <a:off x="718082" y="1864451"/>
            <a:ext cx="10891326" cy="954107"/>
          </a:xfrm>
          <a:prstGeom prst="rect">
            <a:avLst/>
          </a:prstGeom>
          <a:noFill/>
        </p:spPr>
        <p:txBody>
          <a:bodyPr wrap="square" rtlCol="0">
            <a:spAutoFit/>
          </a:bodyPr>
          <a:lstStyle/>
          <a:p>
            <a:r>
              <a:rPr lang="en-US" sz="2800" dirty="0">
                <a:solidFill>
                  <a:schemeClr val="bg1"/>
                </a:solidFill>
                <a:latin typeface="Abadi" panose="020B0604020104020204" pitchFamily="34" charset="0"/>
                <a:ea typeface="DengXian" panose="020B0503020204020204" pitchFamily="2" charset="-122"/>
              </a:rPr>
              <a:t>1)  Anvar, Rustam, Charos va Komilada 5-kundan boshlab yaxshilanish      kuzatilgan</a:t>
            </a:r>
          </a:p>
        </p:txBody>
      </p:sp>
      <p:sp>
        <p:nvSpPr>
          <p:cNvPr id="7" name="TextBox 6">
            <a:extLst>
              <a:ext uri="{FF2B5EF4-FFF2-40B4-BE49-F238E27FC236}">
                <a16:creationId xmlns:a16="http://schemas.microsoft.com/office/drawing/2014/main" id="{980DCFDB-077B-4332-8F16-6E0CE5B0EE8F}"/>
              </a:ext>
            </a:extLst>
          </p:cNvPr>
          <p:cNvSpPr txBox="1"/>
          <p:nvPr/>
        </p:nvSpPr>
        <p:spPr>
          <a:xfrm>
            <a:off x="718082" y="3268677"/>
            <a:ext cx="10891326" cy="954107"/>
          </a:xfrm>
          <a:prstGeom prst="rect">
            <a:avLst/>
          </a:prstGeom>
          <a:noFill/>
        </p:spPr>
        <p:txBody>
          <a:bodyPr wrap="square" rtlCol="0">
            <a:spAutoFit/>
          </a:bodyPr>
          <a:lstStyle/>
          <a:p>
            <a:r>
              <a:rPr lang="en-US" sz="2800" dirty="0">
                <a:solidFill>
                  <a:schemeClr val="bg1"/>
                </a:solidFill>
                <a:latin typeface="Abadi" panose="020B0604020104020204" pitchFamily="34" charset="0"/>
                <a:ea typeface="DengXian" panose="020B0503020204020204" pitchFamily="2" charset="-122"/>
              </a:rPr>
              <a:t>2) Akobirning natijalarida 5-kundan boshlab sezilarli pasayish </a:t>
            </a:r>
            <a:r>
              <a:rPr lang="en-US" sz="2800" noProof="1">
                <a:solidFill>
                  <a:schemeClr val="bg1"/>
                </a:solidFill>
                <a:latin typeface="Abadi" panose="020B0604020104020204" pitchFamily="34" charset="0"/>
                <a:ea typeface="DengXian" panose="020B0503020204020204" pitchFamily="2" charset="-122"/>
              </a:rPr>
              <a:t>qayd</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etilgan</a:t>
            </a:r>
            <a:endParaRPr lang="en-US" sz="2800" dirty="0">
              <a:solidFill>
                <a:schemeClr val="bg1"/>
              </a:solidFill>
              <a:latin typeface="Abadi" panose="020B0604020104020204" pitchFamily="34" charset="0"/>
              <a:ea typeface="DengXian" panose="020B0503020204020204" pitchFamily="2" charset="-122"/>
            </a:endParaRPr>
          </a:p>
        </p:txBody>
      </p:sp>
      <p:sp>
        <p:nvSpPr>
          <p:cNvPr id="8" name="TextBox 7">
            <a:extLst>
              <a:ext uri="{FF2B5EF4-FFF2-40B4-BE49-F238E27FC236}">
                <a16:creationId xmlns:a16="http://schemas.microsoft.com/office/drawing/2014/main" id="{B319A77C-7F2A-413F-9BC1-B40E9522F657}"/>
              </a:ext>
            </a:extLst>
          </p:cNvPr>
          <p:cNvSpPr txBox="1"/>
          <p:nvPr/>
        </p:nvSpPr>
        <p:spPr>
          <a:xfrm>
            <a:off x="718082" y="4672904"/>
            <a:ext cx="10891326" cy="1384995"/>
          </a:xfrm>
          <a:prstGeom prst="rect">
            <a:avLst/>
          </a:prstGeom>
          <a:noFill/>
        </p:spPr>
        <p:txBody>
          <a:bodyPr wrap="square" rtlCol="0">
            <a:spAutoFit/>
          </a:bodyPr>
          <a:lstStyle/>
          <a:p>
            <a:r>
              <a:rPr lang="en-US" sz="2800" dirty="0">
                <a:solidFill>
                  <a:schemeClr val="bg1"/>
                </a:solidFill>
                <a:latin typeface="Abadi" panose="020B0604020104020204" pitchFamily="34" charset="0"/>
                <a:ea typeface="DengXian" panose="020B0503020204020204" pitchFamily="2" charset="-122"/>
              </a:rPr>
              <a:t>3) </a:t>
            </a:r>
            <a:r>
              <a:rPr lang="en-US" sz="2800" dirty="0" err="1">
                <a:solidFill>
                  <a:schemeClr val="bg1"/>
                </a:solidFill>
                <a:latin typeface="Abadi" panose="020B0604020104020204" pitchFamily="34" charset="0"/>
                <a:ea typeface="DengXian" panose="020B0503020204020204" pitchFamily="2" charset="-122"/>
              </a:rPr>
              <a:t>Shahnozaning</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natijalari</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esa</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kuzatish</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davomida</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stabil</a:t>
            </a:r>
            <a:r>
              <a:rPr lang="en-US" sz="2800" dirty="0">
                <a:solidFill>
                  <a:schemeClr val="bg1"/>
                </a:solidFill>
                <a:latin typeface="Abadi" panose="020B0604020104020204" pitchFamily="34" charset="0"/>
                <a:ea typeface="DengXian" panose="020B0503020204020204" pitchFamily="2" charset="-122"/>
              </a:rPr>
              <a:t> </a:t>
            </a:r>
            <a:r>
              <a:rPr lang="en-US" sz="2800" dirty="0" err="1">
                <a:solidFill>
                  <a:schemeClr val="bg1"/>
                </a:solidFill>
                <a:latin typeface="Abadi" panose="020B0604020104020204" pitchFamily="34" charset="0"/>
                <a:ea typeface="DengXian" panose="020B0503020204020204" pitchFamily="2" charset="-122"/>
              </a:rPr>
              <a:t>bo’lgan</a:t>
            </a:r>
            <a:endParaRPr lang="en-US" sz="2800" dirty="0">
              <a:solidFill>
                <a:schemeClr val="bg1"/>
              </a:solidFill>
              <a:latin typeface="Abadi" panose="020B0604020104020204" pitchFamily="34" charset="0"/>
              <a:ea typeface="DengXian" panose="020B0503020204020204" pitchFamily="2" charset="-122"/>
            </a:endParaRPr>
          </a:p>
          <a:p>
            <a:endParaRPr lang="en-US" sz="2800" dirty="0">
              <a:solidFill>
                <a:schemeClr val="bg1"/>
              </a:solidFill>
              <a:latin typeface="Abadi" panose="020B0604020104020204" pitchFamily="34" charset="0"/>
              <a:ea typeface="DengXian" panose="020B0503020204020204" pitchFamily="2" charset="-122"/>
            </a:endParaRPr>
          </a:p>
          <a:p>
            <a:r>
              <a:rPr lang="en-US" sz="2800" dirty="0">
                <a:solidFill>
                  <a:schemeClr val="bg1"/>
                </a:solidFill>
                <a:latin typeface="Abadi" panose="020B0604020104020204" pitchFamily="34" charset="0"/>
                <a:ea typeface="DengXian" panose="020B0503020204020204" pitchFamily="2" charset="-122"/>
              </a:rPr>
              <a:t>……</a:t>
            </a:r>
          </a:p>
        </p:txBody>
      </p:sp>
    </p:spTree>
    <p:extLst>
      <p:ext uri="{BB962C8B-B14F-4D97-AF65-F5344CB8AC3E}">
        <p14:creationId xmlns:p14="http://schemas.microsoft.com/office/powerpoint/2010/main" val="229631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1A4E63-867F-41F3-974D-007618591326}"/>
              </a:ext>
            </a:extLst>
          </p:cNvPr>
          <p:cNvSpPr txBox="1"/>
          <p:nvPr/>
        </p:nvSpPr>
        <p:spPr>
          <a:xfrm>
            <a:off x="2664516" y="1732468"/>
            <a:ext cx="5113671" cy="3046988"/>
          </a:xfrm>
          <a:prstGeom prst="rect">
            <a:avLst/>
          </a:prstGeom>
          <a:noFill/>
        </p:spPr>
        <p:txBody>
          <a:bodyPr wrap="square" rtlCol="0">
            <a:spAutoFit/>
          </a:bodyPr>
          <a:lstStyle/>
          <a:p>
            <a:r>
              <a:rPr lang="en-US" sz="9600" dirty="0">
                <a:solidFill>
                  <a:schemeClr val="bg1"/>
                </a:solidFill>
                <a:latin typeface="Abadi" panose="020B0604020104020204" pitchFamily="34" charset="0"/>
                <a:ea typeface="DengXian" panose="020B0503020204020204" pitchFamily="2" charset="-122"/>
              </a:rPr>
              <a:t>real</a:t>
            </a:r>
          </a:p>
          <a:p>
            <a:r>
              <a:rPr lang="en-US" sz="9600" dirty="0" err="1">
                <a:solidFill>
                  <a:schemeClr val="accent4">
                    <a:lumMod val="60000"/>
                    <a:lumOff val="40000"/>
                  </a:schemeClr>
                </a:solidFill>
                <a:latin typeface="Abadi" panose="020B0604020104020204" pitchFamily="34" charset="0"/>
                <a:ea typeface="DengXian" panose="020B0503020204020204" pitchFamily="2" charset="-122"/>
              </a:rPr>
              <a:t>loyihalar</a:t>
            </a:r>
            <a:endParaRPr lang="en-US" sz="9600" dirty="0">
              <a:solidFill>
                <a:schemeClr val="accent4">
                  <a:lumMod val="60000"/>
                  <a:lumOff val="40000"/>
                </a:schemeClr>
              </a:solidFill>
              <a:latin typeface="Abadi" panose="020B0604020104020204" pitchFamily="34" charset="0"/>
              <a:ea typeface="DengXian" panose="020B0503020204020204" pitchFamily="2" charset="-122"/>
            </a:endParaRPr>
          </a:p>
        </p:txBody>
      </p:sp>
    </p:spTree>
    <p:extLst>
      <p:ext uri="{BB962C8B-B14F-4D97-AF65-F5344CB8AC3E}">
        <p14:creationId xmlns:p14="http://schemas.microsoft.com/office/powerpoint/2010/main" val="39026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A7287-3634-4B90-9A74-0F9799BF12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1A4E63-867F-41F3-974D-007618591326}"/>
              </a:ext>
            </a:extLst>
          </p:cNvPr>
          <p:cNvSpPr txBox="1"/>
          <p:nvPr/>
        </p:nvSpPr>
        <p:spPr>
          <a:xfrm>
            <a:off x="2664516" y="1732468"/>
            <a:ext cx="7532780" cy="3046988"/>
          </a:xfrm>
          <a:prstGeom prst="rect">
            <a:avLst/>
          </a:prstGeom>
          <a:noFill/>
        </p:spPr>
        <p:txBody>
          <a:bodyPr wrap="square" rtlCol="0">
            <a:spAutoFit/>
          </a:bodyPr>
          <a:lstStyle/>
          <a:p>
            <a:r>
              <a:rPr lang="en-US" sz="9600" dirty="0" err="1">
                <a:solidFill>
                  <a:schemeClr val="bg1"/>
                </a:solidFill>
                <a:latin typeface="Abadi" panose="020B0604020104020204" pitchFamily="34" charset="0"/>
                <a:ea typeface="DengXian" panose="020B0503020204020204" pitchFamily="2" charset="-122"/>
              </a:rPr>
              <a:t>Filiallar</a:t>
            </a:r>
            <a:r>
              <a:rPr lang="en-US" sz="9600" dirty="0">
                <a:solidFill>
                  <a:schemeClr val="bg1"/>
                </a:solidFill>
                <a:latin typeface="Abadi" panose="020B0604020104020204" pitchFamily="34" charset="0"/>
                <a:ea typeface="DengXian" panose="020B0503020204020204" pitchFamily="2" charset="-122"/>
              </a:rPr>
              <a:t> </a:t>
            </a:r>
            <a:r>
              <a:rPr lang="en-US" sz="9600" dirty="0" err="1">
                <a:solidFill>
                  <a:schemeClr val="bg1"/>
                </a:solidFill>
                <a:latin typeface="Abadi" panose="020B0604020104020204" pitchFamily="34" charset="0"/>
                <a:ea typeface="DengXian" panose="020B0503020204020204" pitchFamily="2" charset="-122"/>
              </a:rPr>
              <a:t>ishini</a:t>
            </a:r>
            <a:r>
              <a:rPr lang="en-US" sz="9600" dirty="0">
                <a:solidFill>
                  <a:schemeClr val="bg1"/>
                </a:solidFill>
                <a:latin typeface="Abadi" panose="020B0604020104020204" pitchFamily="34" charset="0"/>
                <a:ea typeface="DengXian" panose="020B0503020204020204" pitchFamily="2" charset="-122"/>
              </a:rPr>
              <a:t> </a:t>
            </a:r>
            <a:r>
              <a:rPr lang="en-US" sz="9600" dirty="0" err="1">
                <a:solidFill>
                  <a:schemeClr val="accent4">
                    <a:lumMod val="60000"/>
                    <a:lumOff val="40000"/>
                  </a:schemeClr>
                </a:solidFill>
                <a:latin typeface="Abadi" panose="020B0604020104020204" pitchFamily="34" charset="0"/>
                <a:ea typeface="DengXian" panose="020B0503020204020204" pitchFamily="2" charset="-122"/>
              </a:rPr>
              <a:t>baholash</a:t>
            </a:r>
            <a:endParaRPr lang="en-US" sz="9600" dirty="0">
              <a:solidFill>
                <a:schemeClr val="accent4">
                  <a:lumMod val="60000"/>
                  <a:lumOff val="40000"/>
                </a:schemeClr>
              </a:solidFill>
              <a:latin typeface="Abadi" panose="020B0604020104020204" pitchFamily="34" charset="0"/>
              <a:ea typeface="DengXian" panose="020B0503020204020204" pitchFamily="2" charset="-122"/>
            </a:endParaRPr>
          </a:p>
        </p:txBody>
      </p:sp>
    </p:spTree>
    <p:extLst>
      <p:ext uri="{BB962C8B-B14F-4D97-AF65-F5344CB8AC3E}">
        <p14:creationId xmlns:p14="http://schemas.microsoft.com/office/powerpoint/2010/main" val="222302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A7287-3634-4B90-9A74-0F9799BF12BB}"/>
              </a:ext>
            </a:extLst>
          </p:cNvPr>
          <p:cNvSpPr/>
          <p:nvPr/>
        </p:nvSpPr>
        <p:spPr>
          <a:xfrm>
            <a:off x="0" y="1"/>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9BA40A6-58BD-4EA5-832D-64962E2ADB16}"/>
              </a:ext>
            </a:extLst>
          </p:cNvPr>
          <p:cNvPicPr>
            <a:picLocks noChangeAspect="1"/>
          </p:cNvPicPr>
          <p:nvPr/>
        </p:nvPicPr>
        <p:blipFill>
          <a:blip r:embed="rId2"/>
          <a:stretch>
            <a:fillRect/>
          </a:stretch>
        </p:blipFill>
        <p:spPr>
          <a:xfrm>
            <a:off x="2778343" y="764915"/>
            <a:ext cx="6635313" cy="5235572"/>
          </a:xfrm>
          <a:prstGeom prst="rect">
            <a:avLst/>
          </a:prstGeom>
        </p:spPr>
      </p:pic>
    </p:spTree>
    <p:extLst>
      <p:ext uri="{BB962C8B-B14F-4D97-AF65-F5344CB8AC3E}">
        <p14:creationId xmlns:p14="http://schemas.microsoft.com/office/powerpoint/2010/main" val="263137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297</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Calibri Light</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Sodiqov Ravshan</dc:creator>
  <cp:lastModifiedBy>Sodiqov Ravshan</cp:lastModifiedBy>
  <cp:revision>32</cp:revision>
  <dcterms:created xsi:type="dcterms:W3CDTF">2024-04-30T07:02:52Z</dcterms:created>
  <dcterms:modified xsi:type="dcterms:W3CDTF">2024-05-02T17:45:01Z</dcterms:modified>
</cp:coreProperties>
</file>