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2915-25B5-4320-B789-04D448F7581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778D-B426-463F-967A-07CE9B57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7778D-B426-463F-967A-07CE9B57D4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FD59-924C-4291-990E-128DFA17679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9734-47FE-4673-B232-559F37AF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1FA0FA-CCDC-460B-88EE-B8E14F3F631B}"/>
              </a:ext>
            </a:extLst>
          </p:cNvPr>
          <p:cNvSpPr txBox="1"/>
          <p:nvPr/>
        </p:nvSpPr>
        <p:spPr>
          <a:xfrm>
            <a:off x="2664516" y="1732468"/>
            <a:ext cx="685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  <a:ea typeface="DengXian" panose="020B0503020204020204" pitchFamily="2" charset="-122"/>
              </a:rPr>
              <a:t>Data Science </a:t>
            </a:r>
            <a:r>
              <a:rPr lang="en-US" sz="7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  <a:ea typeface="DengXian" panose="020B0503020204020204" pitchFamily="2" charset="-122"/>
              </a:rPr>
              <a:t>metodologiyasi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  <a:latin typeface="Abadi" panose="020B0604020104020204" pitchFamily="34" charset="0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08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485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4.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yig’ish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10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Kaggle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va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boshqa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ochiq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manbalar</a:t>
            </a:r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485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7.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Modellash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10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RNN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r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ecurrent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eural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etwork) –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25582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485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8.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Modelni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10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25107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8B9826-849E-441D-A9AF-05AF0A358505}"/>
              </a:ext>
            </a:extLst>
          </p:cNvPr>
          <p:cNvSpPr txBox="1"/>
          <p:nvPr/>
        </p:nvSpPr>
        <p:spPr>
          <a:xfrm>
            <a:off x="928314" y="991689"/>
            <a:ext cx="685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  <a:ea typeface="DengXian" panose="020B0503020204020204" pitchFamily="2" charset="-122"/>
              </a:rPr>
              <a:t>Metodologiya</a:t>
            </a:r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  <a:ea typeface="DengXian" panose="020B0503020204020204" pitchFamily="2" charset="-122"/>
              </a:rPr>
              <a:t>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0C34D-747F-4D0A-9CC1-DF38207DE552}"/>
              </a:ext>
            </a:extLst>
          </p:cNvPr>
          <p:cNvSpPr txBox="1"/>
          <p:nvPr/>
        </p:nvSpPr>
        <p:spPr>
          <a:xfrm>
            <a:off x="928314" y="2620893"/>
            <a:ext cx="917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</a:rPr>
              <a:t>inson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faoliyatining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biror-bir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sohasida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qoʻllaniladigan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metod</a:t>
            </a:r>
            <a:r>
              <a:rPr lang="en-US" sz="3200" dirty="0">
                <a:latin typeface="Montserrat SemiBold" panose="00000700000000000000" pitchFamily="2" charset="0"/>
              </a:rPr>
              <a:t>, </a:t>
            </a:r>
            <a:r>
              <a:rPr lang="en-US" sz="3200" dirty="0" err="1">
                <a:latin typeface="Montserrat SemiBold" panose="00000700000000000000" pitchFamily="2" charset="0"/>
              </a:rPr>
              <a:t>usullar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majmuasi</a:t>
            </a:r>
            <a:r>
              <a:rPr lang="en-US" sz="3200" dirty="0">
                <a:latin typeface="Montserrat SemiBold" panose="00000700000000000000" pitchFamily="2" charset="0"/>
              </a:rPr>
              <a:t>.</a:t>
            </a:r>
            <a:endParaRPr lang="en-US" sz="60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54EF-D118-4893-BD5B-87DA5FE8EF1B}"/>
              </a:ext>
            </a:extLst>
          </p:cNvPr>
          <p:cNvSpPr txBox="1"/>
          <p:nvPr/>
        </p:nvSpPr>
        <p:spPr>
          <a:xfrm>
            <a:off x="928313" y="4274301"/>
            <a:ext cx="917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loyihaning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boshidan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oxirigacha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bajariladigan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amallar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jamlanmasi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1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2B1221-9A6B-4DD7-A748-240080339FF5}"/>
              </a:ext>
            </a:extLst>
          </p:cNvPr>
          <p:cNvSpPr txBox="1"/>
          <p:nvPr/>
        </p:nvSpPr>
        <p:spPr>
          <a:xfrm>
            <a:off x="576470" y="536713"/>
            <a:ext cx="587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Bir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necha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metodologiyalar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:</a:t>
            </a:r>
          </a:p>
        </p:txBody>
      </p:sp>
      <p:pic>
        <p:nvPicPr>
          <p:cNvPr id="1026" name="Picture 2" descr="Waterfall Methodology. Waterfall Methodology | by Chathmini Jayathilaka |  Medium">
            <a:extLst>
              <a:ext uri="{FF2B5EF4-FFF2-40B4-BE49-F238E27FC236}">
                <a16:creationId xmlns:a16="http://schemas.microsoft.com/office/drawing/2014/main" id="{E7070DFA-F725-45B4-90AF-333F6929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6" y="1524000"/>
            <a:ext cx="2765562" cy="2212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gile Methodology. Agile Methodology | by Chathmini Jayathilaka | Medium">
            <a:extLst>
              <a:ext uri="{FF2B5EF4-FFF2-40B4-BE49-F238E27FC236}">
                <a16:creationId xmlns:a16="http://schemas.microsoft.com/office/drawing/2014/main" id="{98B3774A-D954-4E46-BA71-082047D67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r="18444"/>
          <a:stretch/>
        </p:blipFill>
        <p:spPr bwMode="auto">
          <a:xfrm>
            <a:off x="4397333" y="1524000"/>
            <a:ext cx="2788658" cy="2212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6" name="Picture 12" descr="Introduction of SEMMA in Data Mining using SAS Enterprise Miner.Sample  Nodes.">
            <a:extLst>
              <a:ext uri="{FF2B5EF4-FFF2-40B4-BE49-F238E27FC236}">
                <a16:creationId xmlns:a16="http://schemas.microsoft.com/office/drawing/2014/main" id="{89B7A301-BD0E-4F8C-BD38-2AB1E867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66" y="1548718"/>
            <a:ext cx="2931738" cy="21877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366B77-3CAD-459E-B87C-81FD6868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18" y="4194313"/>
            <a:ext cx="2835965" cy="21269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8" name="Picture 14" descr="Kdd process | PPT">
            <a:extLst>
              <a:ext uri="{FF2B5EF4-FFF2-40B4-BE49-F238E27FC236}">
                <a16:creationId xmlns:a16="http://schemas.microsoft.com/office/drawing/2014/main" id="{DAF4C825-A98D-466E-9251-71D34B53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62" y="4114800"/>
            <a:ext cx="3048000" cy="228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40" name="Picture 16" descr="10 Ways to Manage a Data Science Project - Part IV: Emerging Approaches -  Data Science Process Alliance">
            <a:extLst>
              <a:ext uri="{FF2B5EF4-FFF2-40B4-BE49-F238E27FC236}">
                <a16:creationId xmlns:a16="http://schemas.microsoft.com/office/drawing/2014/main" id="{9C6104FC-169D-4B0C-81BD-A9280BD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50" y="4102246"/>
            <a:ext cx="2674150" cy="22190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141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5AE1C-6077-4CB1-B345-1BB2F23CCFCB}"/>
              </a:ext>
            </a:extLst>
          </p:cNvPr>
          <p:cNvSpPr txBox="1"/>
          <p:nvPr/>
        </p:nvSpPr>
        <p:spPr>
          <a:xfrm>
            <a:off x="576470" y="536713"/>
            <a:ext cx="587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CRISP-DM: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B2D68-FF0B-4E62-9E0C-A74BF9D60842}"/>
              </a:ext>
            </a:extLst>
          </p:cNvPr>
          <p:cNvSpPr txBox="1"/>
          <p:nvPr/>
        </p:nvSpPr>
        <p:spPr>
          <a:xfrm>
            <a:off x="576470" y="1355899"/>
            <a:ext cx="8082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Cr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oss-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I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ndustry 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S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tandard 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P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rocess for 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D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ata 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M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Montserrat SemiBold" panose="00000700000000000000" pitchFamily="2" charset="0"/>
              </a:rPr>
              <a:t>ining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pic>
        <p:nvPicPr>
          <p:cNvPr id="2050" name="Picture 2" descr="Data Science Methodology 101. How can a Data Scientist organize his… | by  Nunzio Logallo | Towards Data Science">
            <a:extLst>
              <a:ext uri="{FF2B5EF4-FFF2-40B4-BE49-F238E27FC236}">
                <a16:creationId xmlns:a16="http://schemas.microsoft.com/office/drawing/2014/main" id="{44FB09AE-693F-4E71-B5D5-5E117239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32" y="2095491"/>
            <a:ext cx="7009735" cy="42257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B1BD5-5525-41C7-AA86-B7DDCFD75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E07E0-0041-4194-821C-8E94CAE1E9F6}"/>
              </a:ext>
            </a:extLst>
          </p:cNvPr>
          <p:cNvSpPr txBox="1"/>
          <p:nvPr/>
        </p:nvSpPr>
        <p:spPr>
          <a:xfrm>
            <a:off x="4915728" y="3136612"/>
            <a:ext cx="236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DengXian" panose="020B0503020204020204" pitchFamily="2" charset="-122"/>
              </a:rPr>
              <a:t>CRISP-DM</a:t>
            </a:r>
          </a:p>
        </p:txBody>
      </p:sp>
    </p:spTree>
    <p:extLst>
      <p:ext uri="{BB962C8B-B14F-4D97-AF65-F5344CB8AC3E}">
        <p14:creationId xmlns:p14="http://schemas.microsoft.com/office/powerpoint/2010/main" val="420258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1C876-EEC8-401A-A76A-9B4014378BBD}"/>
              </a:ext>
            </a:extLst>
          </p:cNvPr>
          <p:cNvSpPr txBox="1"/>
          <p:nvPr/>
        </p:nvSpPr>
        <p:spPr>
          <a:xfrm>
            <a:off x="2664516" y="1732468"/>
            <a:ext cx="685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Abadi" panose="020B0604020104020204" pitchFamily="34" charset="0"/>
                <a:ea typeface="DengXian" panose="020B0503020204020204" pitchFamily="2" charset="-122"/>
              </a:rPr>
              <a:t>Loyiha</a:t>
            </a:r>
            <a:endParaRPr lang="en-US" sz="7200" dirty="0">
              <a:latin typeface="Abadi" panose="020B0604020104020204" pitchFamily="34" charset="0"/>
              <a:ea typeface="DengXian" panose="020B0503020204020204" pitchFamily="2" charset="-122"/>
            </a:endParaRPr>
          </a:p>
          <a:p>
            <a:r>
              <a:rPr lang="en-US" sz="7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  <a:ea typeface="DengXian" panose="020B0503020204020204" pitchFamily="2" charset="-122"/>
              </a:rPr>
              <a:t>misolida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  <a:latin typeface="Abadi" panose="020B0604020104020204" pitchFamily="34" charset="0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2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38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1.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Jarayonni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tushunish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7947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0"/>
              </a:rPr>
              <a:t>Ostoeartrit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kasalligi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nima</a:t>
            </a:r>
            <a:r>
              <a:rPr lang="en-US" sz="2400" dirty="0">
                <a:latin typeface="Montserrat SemiBold" panose="00000700000000000000" pitchFamily="2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U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qanday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baholanadi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Kelgren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-Laurens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shkalasi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parametrlari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qanday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90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38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2.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Analitik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yondashuv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1058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Bemorlar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tizzalarining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rentgen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tasvirlari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va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bir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qancha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xususiyatlariga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ko’ra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darajasini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Kellgren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-Laurens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shkalasida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o’lchash</a:t>
            </a:r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  <a:p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5 ta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darajadan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biriga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sinflash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uchun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klassifikatsiya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modeli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qurish</a:t>
            </a:r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3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277-BED5-4411-8B75-2009ED4ED557}"/>
              </a:ext>
            </a:extLst>
          </p:cNvPr>
          <p:cNvSpPr txBox="1"/>
          <p:nvPr/>
        </p:nvSpPr>
        <p:spPr>
          <a:xfrm>
            <a:off x="576471" y="536713"/>
            <a:ext cx="67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kasalligini</a:t>
            </a:r>
            <a:r>
              <a:rPr lang="en-US" sz="32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baholash</a:t>
            </a:r>
            <a:endParaRPr lang="en-US" sz="32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9D55-ECA4-4991-802D-AAA43F5C4484}"/>
              </a:ext>
            </a:extLst>
          </p:cNvPr>
          <p:cNvSpPr txBox="1"/>
          <p:nvPr/>
        </p:nvSpPr>
        <p:spPr>
          <a:xfrm>
            <a:off x="576471" y="1467955"/>
            <a:ext cx="485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3.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talablari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  <a:ea typeface="DengXian" panose="020B0503020204020204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42B1-60AC-4140-BF5E-DF81FEC085B8}"/>
              </a:ext>
            </a:extLst>
          </p:cNvPr>
          <p:cNvSpPr txBox="1"/>
          <p:nvPr/>
        </p:nvSpPr>
        <p:spPr>
          <a:xfrm>
            <a:off x="576471" y="2412172"/>
            <a:ext cx="1058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Bemorlarning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rentgen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tasvirlari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va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turli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darajada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osteoartrit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bilan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og’rigan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bemorlar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ma’lumotlarini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yig’ish</a:t>
            </a:r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  <a:p>
            <a:endParaRPr lang="en-US" sz="2400" dirty="0">
              <a:latin typeface="Montserrat SemiBold" panose="00000700000000000000" pitchFamily="2" charset="0"/>
              <a:ea typeface="DengXian" panose="020B0503020204020204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Yoshi,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orttirilgan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yoki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tug’ma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jarohat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mavjudligi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,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kasbiy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faoliyatning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qiyinlik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darajasi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, </a:t>
            </a:r>
            <a:r>
              <a:rPr lang="en-US" sz="2400" dirty="0" err="1">
                <a:latin typeface="Montserrat SemiBold" panose="00000700000000000000" pitchFamily="2" charset="0"/>
                <a:ea typeface="DengXian" panose="020B0503020204020204" pitchFamily="2" charset="-122"/>
              </a:rPr>
              <a:t>jinsi</a:t>
            </a:r>
            <a:r>
              <a:rPr lang="en-US" sz="2400" dirty="0">
                <a:latin typeface="Montserrat SemiBold" panose="00000700000000000000" pitchFamily="2" charset="0"/>
                <a:ea typeface="DengXian" panose="020B0503020204020204" pitchFamily="2" charset="-122"/>
              </a:rPr>
              <a:t>, ……</a:t>
            </a:r>
          </a:p>
        </p:txBody>
      </p:sp>
    </p:spTree>
    <p:extLst>
      <p:ext uri="{BB962C8B-B14F-4D97-AF65-F5344CB8AC3E}">
        <p14:creationId xmlns:p14="http://schemas.microsoft.com/office/powerpoint/2010/main" val="10226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162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13</cp:revision>
  <dcterms:created xsi:type="dcterms:W3CDTF">2024-04-30T12:38:31Z</dcterms:created>
  <dcterms:modified xsi:type="dcterms:W3CDTF">2024-05-04T06:06:01Z</dcterms:modified>
</cp:coreProperties>
</file>