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E3C-DF0D-4B4E-90AA-00A982B2B41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7EB2-6BCB-480E-982B-1864E8DB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mpy/nump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F97BF-2B8F-4BA4-80F4-3759B129F3C7}"/>
              </a:ext>
            </a:extLst>
          </p:cNvPr>
          <p:cNvSpPr txBox="1"/>
          <p:nvPr/>
        </p:nvSpPr>
        <p:spPr>
          <a:xfrm>
            <a:off x="3553239" y="2564295"/>
            <a:ext cx="5085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36246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75F34-DA88-4982-B4C0-58015DB881F3}"/>
              </a:ext>
            </a:extLst>
          </p:cNvPr>
          <p:cNvSpPr txBox="1"/>
          <p:nvPr/>
        </p:nvSpPr>
        <p:spPr>
          <a:xfrm>
            <a:off x="1038641" y="914400"/>
            <a:ext cx="189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NUMPY: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90209-5DA2-42EC-AEC8-F7D3B912374B}"/>
              </a:ext>
            </a:extLst>
          </p:cNvPr>
          <p:cNvSpPr txBox="1"/>
          <p:nvPr/>
        </p:nvSpPr>
        <p:spPr>
          <a:xfrm>
            <a:off x="2932043" y="897835"/>
            <a:ext cx="439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Num</a:t>
            </a:r>
            <a:r>
              <a:rPr lang="en-US" sz="3200" dirty="0">
                <a:latin typeface="Montserrat SemiBold" panose="00000700000000000000" pitchFamily="2" charset="0"/>
              </a:rPr>
              <a:t>erical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+ Py</a:t>
            </a:r>
            <a:r>
              <a:rPr lang="en-US" sz="3200" dirty="0">
                <a:latin typeface="Montserrat SemiBold" panose="00000700000000000000" pitchFamily="2" charset="0"/>
              </a:rPr>
              <a:t>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B51BC-7D4A-489C-A7C5-CE8FABA206DA}"/>
              </a:ext>
            </a:extLst>
          </p:cNvPr>
          <p:cNvSpPr txBox="1"/>
          <p:nvPr/>
        </p:nvSpPr>
        <p:spPr>
          <a:xfrm>
            <a:off x="1038640" y="1845366"/>
            <a:ext cx="101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Ilmiy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hisoblashlar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latin typeface="Montserrat SemiBold" panose="00000700000000000000" pitchFamily="2" charset="0"/>
              </a:rPr>
              <a:t> python </a:t>
            </a:r>
            <a:r>
              <a:rPr lang="en-US" sz="2000" dirty="0" err="1">
                <a:latin typeface="Montserrat SemiBold" panose="00000700000000000000" pitchFamily="2" charset="0"/>
              </a:rPr>
              <a:t>frameworki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08E50-86D1-4651-AC0F-188D3C935AFD}"/>
              </a:ext>
            </a:extLst>
          </p:cNvPr>
          <p:cNvSpPr txBox="1"/>
          <p:nvPr/>
        </p:nvSpPr>
        <p:spPr>
          <a:xfrm>
            <a:off x="1038640" y="2391612"/>
            <a:ext cx="101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2005-yil </a:t>
            </a:r>
            <a:r>
              <a:rPr lang="en-US" sz="2000" dirty="0">
                <a:latin typeface="Montserrat SemiBold" panose="00000700000000000000" pitchFamily="2" charset="0"/>
              </a:rPr>
              <a:t>Travis Oliphant </a:t>
            </a:r>
            <a:r>
              <a:rPr lang="en-US" sz="2000" dirty="0" err="1">
                <a:latin typeface="Montserrat SemiBold" panose="00000700000000000000" pitchFamily="2" charset="0"/>
              </a:rPr>
              <a:t>tomonidan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ishlab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chiqilgan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84E25-22A1-4119-832E-3C18C3D76D99}"/>
              </a:ext>
            </a:extLst>
          </p:cNvPr>
          <p:cNvSpPr txBox="1"/>
          <p:nvPr/>
        </p:nvSpPr>
        <p:spPr>
          <a:xfrm>
            <a:off x="1038640" y="2937858"/>
            <a:ext cx="101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Open source </a:t>
            </a:r>
            <a:r>
              <a:rPr lang="en-US" sz="2000" dirty="0" err="1">
                <a:latin typeface="Montserrat SemiBold" panose="00000700000000000000" pitchFamily="2" charset="0"/>
              </a:rPr>
              <a:t>va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bepul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texnologiya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3FC49-E8F9-4D5A-B460-EEA47C444E82}"/>
              </a:ext>
            </a:extLst>
          </p:cNvPr>
          <p:cNvSpPr txBox="1"/>
          <p:nvPr/>
        </p:nvSpPr>
        <p:spPr>
          <a:xfrm>
            <a:off x="1038640" y="914400"/>
            <a:ext cx="929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Ko’proq</a:t>
            </a:r>
            <a:r>
              <a:rPr lang="en-US" sz="3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 </a:t>
            </a:r>
            <a:r>
              <a:rPr lang="en-US" sz="32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o’rganing</a:t>
            </a:r>
            <a:r>
              <a:rPr lang="en-US" sz="3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1FEE7-9297-400C-8CD0-3D36EA28B93F}"/>
              </a:ext>
            </a:extLst>
          </p:cNvPr>
          <p:cNvSpPr txBox="1"/>
          <p:nvPr/>
        </p:nvSpPr>
        <p:spPr>
          <a:xfrm>
            <a:off x="1038640" y="2054087"/>
            <a:ext cx="599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https://github.com/numpy/numpy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2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EDA5C-76D1-496E-8EA7-F4F48855F1A5}"/>
              </a:ext>
            </a:extLst>
          </p:cNvPr>
          <p:cNvSpPr txBox="1"/>
          <p:nvPr/>
        </p:nvSpPr>
        <p:spPr>
          <a:xfrm>
            <a:off x="1038640" y="914400"/>
            <a:ext cx="929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Nega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NumPy`dan</a:t>
            </a:r>
            <a:r>
              <a:rPr lang="en-US" sz="3200" dirty="0">
                <a:latin typeface="Montserrat SemiBold" panose="00000700000000000000" pitchFamily="2" charset="0"/>
              </a:rPr>
              <a:t> </a:t>
            </a:r>
            <a:r>
              <a:rPr lang="en-US" sz="3200" dirty="0" err="1">
                <a:latin typeface="Montserrat SemiBold" panose="00000700000000000000" pitchFamily="2" charset="0"/>
              </a:rPr>
              <a:t>foydalaniladi</a:t>
            </a:r>
            <a:r>
              <a:rPr lang="en-US" sz="3200" dirty="0"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F4A4E-5BF1-41A7-AEE7-1CC36BEDE94C}"/>
              </a:ext>
            </a:extLst>
          </p:cNvPr>
          <p:cNvSpPr txBox="1"/>
          <p:nvPr/>
        </p:nvSpPr>
        <p:spPr>
          <a:xfrm>
            <a:off x="1038640" y="1845366"/>
            <a:ext cx="10182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NumPy </a:t>
            </a:r>
            <a:r>
              <a:rPr lang="en-US" sz="2000" dirty="0" err="1">
                <a:latin typeface="Montserrat SemiBold" panose="00000700000000000000" pitchFamily="2" charset="0"/>
              </a:rPr>
              <a:t>odatiy</a:t>
            </a:r>
            <a:r>
              <a:rPr lang="en-US" sz="2000" dirty="0">
                <a:latin typeface="Montserrat SemiBold" panose="00000700000000000000" pitchFamily="2" charset="0"/>
              </a:rPr>
              <a:t> python </a:t>
            </a:r>
            <a:r>
              <a:rPr lang="en-US" sz="2000" dirty="0" err="1">
                <a:latin typeface="Montserrat SemiBold" panose="00000700000000000000" pitchFamily="2" charset="0"/>
              </a:rPr>
              <a:t>ro’yxatlaridan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ko’ra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50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karra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tezroq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massivlarni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taqdim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etadi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2B708-DE91-473A-A506-D166D91BC460}"/>
              </a:ext>
            </a:extLst>
          </p:cNvPr>
          <p:cNvSpPr txBox="1"/>
          <p:nvPr/>
        </p:nvSpPr>
        <p:spPr>
          <a:xfrm>
            <a:off x="1038640" y="2721114"/>
            <a:ext cx="101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 SemiBold" panose="00000700000000000000" pitchFamily="2" charset="0"/>
              </a:rPr>
              <a:t>NumPy`dagi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massiv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obyekti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ndarray</a:t>
            </a:r>
            <a:r>
              <a:rPr lang="en-US" sz="2000" dirty="0">
                <a:latin typeface="Montserrat SemiBold" panose="00000700000000000000" pitchFamily="2" charset="0"/>
              </a:rPr>
              <a:t> deb </a:t>
            </a:r>
            <a:r>
              <a:rPr lang="en-US" sz="2000" dirty="0" err="1">
                <a:latin typeface="Montserrat SemiBold" panose="00000700000000000000" pitchFamily="2" charset="0"/>
              </a:rPr>
              <a:t>nomlanadi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AA244-DB77-409B-B116-CA76EB96120B}"/>
              </a:ext>
            </a:extLst>
          </p:cNvPr>
          <p:cNvSpPr txBox="1"/>
          <p:nvPr/>
        </p:nvSpPr>
        <p:spPr>
          <a:xfrm>
            <a:off x="1038640" y="3429000"/>
            <a:ext cx="10182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Tezlik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xotira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muhim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bo’lgan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sohalar</a:t>
            </a:r>
            <a:r>
              <a:rPr lang="en-US" sz="2000" dirty="0">
                <a:latin typeface="Montserrat SemiBold" panose="00000700000000000000" pitchFamily="2" charset="0"/>
              </a:rPr>
              <a:t>, </a:t>
            </a:r>
            <a:r>
              <a:rPr lang="en-US" sz="2000" dirty="0" err="1">
                <a:latin typeface="Montserrat SemiBold" panose="00000700000000000000" pitchFamily="2" charset="0"/>
              </a:rPr>
              <a:t>masalan</a:t>
            </a:r>
            <a:r>
              <a:rPr lang="en-US" sz="2000" dirty="0">
                <a:latin typeface="Montserrat SemiBold" panose="00000700000000000000" pitchFamily="2" charset="0"/>
              </a:rPr>
              <a:t> data science </a:t>
            </a:r>
            <a:r>
              <a:rPr lang="en-US" sz="2000" dirty="0" err="1">
                <a:latin typeface="Montserrat SemiBold" panose="00000700000000000000" pitchFamily="2" charset="0"/>
              </a:rPr>
              <a:t>sohasida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juda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tez-tez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ishlatiladi</a:t>
            </a:r>
            <a:r>
              <a:rPr lang="en-US" sz="2000" dirty="0">
                <a:latin typeface="Montserrat SemiBold" panose="000007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3FC49-E8F9-4D5A-B460-EEA47C444E82}"/>
              </a:ext>
            </a:extLst>
          </p:cNvPr>
          <p:cNvSpPr txBox="1"/>
          <p:nvPr/>
        </p:nvSpPr>
        <p:spPr>
          <a:xfrm>
            <a:off x="1038640" y="914400"/>
            <a:ext cx="929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 err="1">
                <a:effectLst/>
                <a:latin typeface="Montserrat SemiBold" panose="00000700000000000000" pitchFamily="2" charset="0"/>
              </a:rPr>
              <a:t>Nima</a:t>
            </a:r>
            <a:r>
              <a:rPr lang="en-US" sz="32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3200" b="0" i="0" dirty="0" err="1">
                <a:effectLst/>
                <a:latin typeface="Montserrat SemiBold" panose="00000700000000000000" pitchFamily="2" charset="0"/>
              </a:rPr>
              <a:t>uchun</a:t>
            </a:r>
            <a:r>
              <a:rPr lang="en-US" sz="3200" b="0" i="0" dirty="0">
                <a:effectLst/>
                <a:latin typeface="Montserrat SemiBold" panose="00000700000000000000" pitchFamily="2" charset="0"/>
              </a:rPr>
              <a:t> NumPy </a:t>
            </a:r>
            <a:r>
              <a:rPr lang="en-US" sz="3200" b="0" i="0" dirty="0" err="1">
                <a:effectLst/>
                <a:latin typeface="Montserrat SemiBold" panose="00000700000000000000" pitchFamily="2" charset="0"/>
              </a:rPr>
              <a:t>ro'yxatlardan</a:t>
            </a:r>
            <a:r>
              <a:rPr lang="en-US" sz="32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32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tezroq</a:t>
            </a:r>
            <a:r>
              <a:rPr lang="en-US" sz="3200" b="0" i="0" dirty="0">
                <a:effectLst/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1FEE7-9297-400C-8CD0-3D36EA28B93F}"/>
              </a:ext>
            </a:extLst>
          </p:cNvPr>
          <p:cNvSpPr txBox="1"/>
          <p:nvPr/>
        </p:nvSpPr>
        <p:spPr>
          <a:xfrm>
            <a:off x="1038640" y="1845366"/>
            <a:ext cx="101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 SemiBold" panose="00000700000000000000" pitchFamily="2" charset="0"/>
              </a:rPr>
              <a:t>Qisman</a:t>
            </a:r>
            <a:r>
              <a:rPr lang="en-US" dirty="0">
                <a:latin typeface="Montserrat SemiBold" panose="00000700000000000000" pitchFamily="2" charset="0"/>
              </a:rPr>
              <a:t> Python </a:t>
            </a:r>
            <a:r>
              <a:rPr lang="en-US" dirty="0" err="1">
                <a:latin typeface="Montserrat SemiBold" panose="00000700000000000000" pitchFamily="2" charset="0"/>
              </a:rPr>
              <a:t>tilida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yozilgan</a:t>
            </a:r>
            <a:r>
              <a:rPr lang="en-US" dirty="0">
                <a:latin typeface="Montserrat SemiBold" panose="00000700000000000000" pitchFamily="2" charset="0"/>
              </a:rPr>
              <a:t>, </a:t>
            </a:r>
            <a:r>
              <a:rPr lang="en-US" dirty="0" err="1">
                <a:latin typeface="Montserrat SemiBold" panose="00000700000000000000" pitchFamily="2" charset="0"/>
              </a:rPr>
              <a:t>lekin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tez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hisoblashni</a:t>
            </a:r>
            <a:r>
              <a:rPr lang="en-US" dirty="0">
                <a:latin typeface="Montserrat SemiBold" panose="00000700000000000000" pitchFamily="2" charset="0"/>
              </a:rPr>
              <a:t> talab </a:t>
            </a:r>
            <a:r>
              <a:rPr lang="en-US" dirty="0" err="1">
                <a:latin typeface="Montserrat SemiBold" panose="00000700000000000000" pitchFamily="2" charset="0"/>
              </a:rPr>
              <a:t>qiladigan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qismlarning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aksariyati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yoki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C++ </a:t>
            </a:r>
            <a:r>
              <a:rPr lang="en-US" dirty="0">
                <a:latin typeface="Montserrat SemiBold" panose="00000700000000000000" pitchFamily="2" charset="0"/>
              </a:rPr>
              <a:t>da </a:t>
            </a:r>
            <a:r>
              <a:rPr lang="en-US" dirty="0" err="1">
                <a:latin typeface="Montserrat SemiBold" panose="00000700000000000000" pitchFamily="2" charset="0"/>
              </a:rPr>
              <a:t>yozilgan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8B105-B999-4EDA-B70A-54CAE77B9F9A}"/>
              </a:ext>
            </a:extLst>
          </p:cNvPr>
          <p:cNvSpPr txBox="1"/>
          <p:nvPr/>
        </p:nvSpPr>
        <p:spPr>
          <a:xfrm>
            <a:off x="1038640" y="2782669"/>
            <a:ext cx="101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NumPy </a:t>
            </a:r>
            <a:r>
              <a:rPr lang="en-US" dirty="0" err="1">
                <a:latin typeface="Montserrat SemiBold" panose="00000700000000000000" pitchFamily="2" charset="0"/>
              </a:rPr>
              <a:t>massivlari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ro'yxatlardan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farqli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o'laroq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xotirada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doimiy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ravishda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bitta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joyda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saqlanadi</a:t>
            </a:r>
            <a:r>
              <a:rPr lang="en-US" dirty="0">
                <a:latin typeface="Montserrat SemiBold" panose="00000700000000000000" pitchFamily="2" charset="0"/>
              </a:rPr>
              <a:t>, </a:t>
            </a:r>
            <a:r>
              <a:rPr lang="en-US" dirty="0" err="1">
                <a:latin typeface="Montserrat SemiBold" panose="00000700000000000000" pitchFamily="2" charset="0"/>
              </a:rPr>
              <a:t>shuning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uchun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ularni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juda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samarali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boshqarishi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mumkin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6607D-9C02-4837-B729-53E86C97EDBD}"/>
              </a:ext>
            </a:extLst>
          </p:cNvPr>
          <p:cNvSpPr txBox="1"/>
          <p:nvPr/>
        </p:nvSpPr>
        <p:spPr>
          <a:xfrm>
            <a:off x="1038640" y="3719973"/>
            <a:ext cx="101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 SemiBold" panose="00000700000000000000" pitchFamily="2" charset="0"/>
              </a:rPr>
              <a:t>Shuningdek</a:t>
            </a:r>
            <a:r>
              <a:rPr lang="en-US" dirty="0">
                <a:latin typeface="Montserrat SemiBold" panose="00000700000000000000" pitchFamily="2" charset="0"/>
              </a:rPr>
              <a:t>, u </a:t>
            </a:r>
            <a:r>
              <a:rPr lang="en-US" dirty="0" err="1">
                <a:latin typeface="Montserrat SemiBold" panose="00000700000000000000" pitchFamily="2" charset="0"/>
              </a:rPr>
              <a:t>eng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so'nggi</a:t>
            </a:r>
            <a:r>
              <a:rPr lang="en-US" dirty="0">
                <a:latin typeface="Montserrat SemiBold" panose="00000700000000000000" pitchFamily="2" charset="0"/>
              </a:rPr>
              <a:t> CPU </a:t>
            </a:r>
            <a:r>
              <a:rPr lang="en-US" dirty="0" err="1">
                <a:latin typeface="Montserrat SemiBold" panose="00000700000000000000" pitchFamily="2" charset="0"/>
              </a:rPr>
              <a:t>arxitekturalari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bilan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ishlash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uchun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optimallashtirilgan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81FD3-2F08-40DA-B9C9-2E4426A233D8}"/>
              </a:ext>
            </a:extLst>
          </p:cNvPr>
          <p:cNvSpPr txBox="1"/>
          <p:nvPr/>
        </p:nvSpPr>
        <p:spPr>
          <a:xfrm>
            <a:off x="1038640" y="4706780"/>
            <a:ext cx="10182637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Python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ro’yxatlaridan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farqli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o’laroq</a:t>
            </a:r>
            <a:r>
              <a:rPr lang="en-US" dirty="0">
                <a:latin typeface="Montserrat SemiBold" panose="00000700000000000000" pitchFamily="2" charset="0"/>
              </a:rPr>
              <a:t>, NumPy </a:t>
            </a:r>
            <a:r>
              <a:rPr lang="en-US" dirty="0" err="1">
                <a:latin typeface="Montserrat SemiBold" panose="00000700000000000000" pitchFamily="2" charset="0"/>
              </a:rPr>
              <a:t>massivlari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faqatgina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turdagi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ma’lumotlarni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qabul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qiladi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1AA61-48D6-4E2E-8D6E-21D591835596}"/>
              </a:ext>
            </a:extLst>
          </p:cNvPr>
          <p:cNvSpPr txBox="1"/>
          <p:nvPr/>
        </p:nvSpPr>
        <p:spPr>
          <a:xfrm>
            <a:off x="1038639" y="5923778"/>
            <a:ext cx="101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Vektorlashgan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hisoblashlarni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taqdim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etadi</a:t>
            </a:r>
            <a:r>
              <a:rPr lang="en-US" dirty="0">
                <a:latin typeface="Montserrat SemiBold" panose="000007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8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3FC49-E8F9-4D5A-B460-EEA47C444E82}"/>
              </a:ext>
            </a:extLst>
          </p:cNvPr>
          <p:cNvSpPr txBox="1"/>
          <p:nvPr/>
        </p:nvSpPr>
        <p:spPr>
          <a:xfrm>
            <a:off x="0" y="1689653"/>
            <a:ext cx="12192000" cy="302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0" i="0" dirty="0" err="1">
                <a:effectLst/>
                <a:latin typeface="Montserrat SemiBold" panose="00000700000000000000" pitchFamily="2" charset="0"/>
              </a:rPr>
              <a:t>Vektorlashgan</a:t>
            </a:r>
            <a:r>
              <a:rPr lang="en-US" sz="4400" b="0" i="0" dirty="0">
                <a:effectLst/>
                <a:latin typeface="Montserrat SemiBold" panose="00000700000000000000" pitchFamily="2" charset="0"/>
              </a:rPr>
              <a:t> </a:t>
            </a:r>
            <a:r>
              <a:rPr lang="en-US" sz="4400" b="0" i="0" dirty="0" err="1">
                <a:effectLst/>
                <a:latin typeface="Montserrat SemiBold" panose="00000700000000000000" pitchFamily="2" charset="0"/>
              </a:rPr>
              <a:t>hisoblash</a:t>
            </a:r>
            <a:endParaRPr lang="en-US" sz="4400" b="0" i="0" dirty="0">
              <a:effectLst/>
              <a:latin typeface="Montserrat SemiBold" panose="000007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en-US" sz="4400" b="0" i="0" dirty="0" err="1">
                <a:effectLst/>
                <a:latin typeface="Montserrat SemiBold" panose="00000700000000000000" pitchFamily="2" charset="0"/>
              </a:rPr>
              <a:t>Klassi</a:t>
            </a:r>
            <a:r>
              <a:rPr lang="en-US" sz="4400" dirty="0" err="1">
                <a:latin typeface="Montserrat SemiBold" panose="00000700000000000000" pitchFamily="2" charset="0"/>
              </a:rPr>
              <a:t>k</a:t>
            </a:r>
            <a:r>
              <a:rPr lang="en-US" sz="4400" dirty="0">
                <a:latin typeface="Montserrat SemiBold" panose="00000700000000000000" pitchFamily="2" charset="0"/>
              </a:rPr>
              <a:t> </a:t>
            </a:r>
            <a:r>
              <a:rPr lang="en-US" sz="4400" dirty="0" err="1">
                <a:latin typeface="Montserrat SemiBold" panose="00000700000000000000" pitchFamily="2" charset="0"/>
              </a:rPr>
              <a:t>hisoblash</a:t>
            </a:r>
            <a:endParaRPr lang="en-US" sz="4400" b="0" i="0" dirty="0">
              <a:effectLst/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0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king Python extremely fast with Numba: Advanced Deep Dive (2/3) | by  Manuel Floriano | Medium">
            <a:extLst>
              <a:ext uri="{FF2B5EF4-FFF2-40B4-BE49-F238E27FC236}">
                <a16:creationId xmlns:a16="http://schemas.microsoft.com/office/drawing/2014/main" id="{77758316-2F30-4E4E-9465-375996B5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6" y="498770"/>
            <a:ext cx="11188148" cy="58604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154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10</cp:revision>
  <dcterms:created xsi:type="dcterms:W3CDTF">2024-05-02T13:49:52Z</dcterms:created>
  <dcterms:modified xsi:type="dcterms:W3CDTF">2024-05-15T16:38:28Z</dcterms:modified>
</cp:coreProperties>
</file>