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12DB-1E87-4119-90D6-286B97FCFA4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94D7-E5CD-4663-AFFA-644F4343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1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12DB-1E87-4119-90D6-286B97FCFA4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94D7-E5CD-4663-AFFA-644F4343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6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12DB-1E87-4119-90D6-286B97FCFA4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94D7-E5CD-4663-AFFA-644F4343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12DB-1E87-4119-90D6-286B97FCFA4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94D7-E5CD-4663-AFFA-644F4343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4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12DB-1E87-4119-90D6-286B97FCFA4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94D7-E5CD-4663-AFFA-644F4343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7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12DB-1E87-4119-90D6-286B97FCFA4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94D7-E5CD-4663-AFFA-644F4343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3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12DB-1E87-4119-90D6-286B97FCFA4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94D7-E5CD-4663-AFFA-644F4343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5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12DB-1E87-4119-90D6-286B97FCFA4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94D7-E5CD-4663-AFFA-644F4343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12DB-1E87-4119-90D6-286B97FCFA4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94D7-E5CD-4663-AFFA-644F4343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12DB-1E87-4119-90D6-286B97FCFA4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94D7-E5CD-4663-AFFA-644F4343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0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12DB-1E87-4119-90D6-286B97FCFA4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94D7-E5CD-4663-AFFA-644F4343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0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C12DB-1E87-4119-90D6-286B97FCFA4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294D7-E5CD-4663-AFFA-644F4343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12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1A2D0E-FA4A-4A6C-A3C3-A4910C31AA51}"/>
              </a:ext>
            </a:extLst>
          </p:cNvPr>
          <p:cNvSpPr txBox="1"/>
          <p:nvPr/>
        </p:nvSpPr>
        <p:spPr>
          <a:xfrm>
            <a:off x="2713382" y="1613118"/>
            <a:ext cx="67652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MISSING </a:t>
            </a:r>
            <a:r>
              <a:rPr lang="en-US" sz="11500" b="1" dirty="0">
                <a:latin typeface="Montserrat" panose="00000500000000000000" pitchFamily="2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86169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1A2D0E-FA4A-4A6C-A3C3-A4910C31AA51}"/>
              </a:ext>
            </a:extLst>
          </p:cNvPr>
          <p:cNvSpPr txBox="1"/>
          <p:nvPr/>
        </p:nvSpPr>
        <p:spPr>
          <a:xfrm>
            <a:off x="695739" y="649022"/>
            <a:ext cx="2713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Missing Data: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FC08C-8409-49AE-9CB7-8086DA64052E}"/>
              </a:ext>
            </a:extLst>
          </p:cNvPr>
          <p:cNvSpPr txBox="1"/>
          <p:nvPr/>
        </p:nvSpPr>
        <p:spPr>
          <a:xfrm>
            <a:off x="3521765" y="649022"/>
            <a:ext cx="6536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Montserrat" panose="00000500000000000000" pitchFamily="2" charset="0"/>
              </a:rPr>
              <a:t>Tushirib</a:t>
            </a:r>
            <a:r>
              <a:rPr lang="en-US" sz="2800" dirty="0">
                <a:latin typeface="Montserrat" panose="00000500000000000000" pitchFamily="2" charset="0"/>
              </a:rPr>
              <a:t> </a:t>
            </a:r>
            <a:r>
              <a:rPr lang="en-US" sz="2800" dirty="0" err="1">
                <a:latin typeface="Montserrat" panose="00000500000000000000" pitchFamily="2" charset="0"/>
              </a:rPr>
              <a:t>qoldirilgan</a:t>
            </a:r>
            <a:r>
              <a:rPr lang="en-US" sz="2800" dirty="0">
                <a:latin typeface="Montserrat" panose="00000500000000000000" pitchFamily="2" charset="0"/>
              </a:rPr>
              <a:t> </a:t>
            </a:r>
            <a:r>
              <a:rPr lang="en-US" sz="2800" dirty="0" err="1">
                <a:latin typeface="Montserrat" panose="00000500000000000000" pitchFamily="2" charset="0"/>
              </a:rPr>
              <a:t>ma’lumotlar</a:t>
            </a:r>
            <a:endParaRPr lang="en-US" sz="2800" dirty="0">
              <a:latin typeface="Montserrat" panose="00000500000000000000" pitchFamily="2" charset="0"/>
            </a:endParaRPr>
          </a:p>
        </p:txBody>
      </p:sp>
      <p:pic>
        <p:nvPicPr>
          <p:cNvPr id="1026" name="Picture 2" descr="Setting Missing Values When Importing Data — Analytics Made Accessible">
            <a:extLst>
              <a:ext uri="{FF2B5EF4-FFF2-40B4-BE49-F238E27FC236}">
                <a16:creationId xmlns:a16="http://schemas.microsoft.com/office/drawing/2014/main" id="{90F326E8-2542-4F0F-B085-35E4001E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758" y="1649894"/>
            <a:ext cx="8988303" cy="470120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4386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1A2D0E-FA4A-4A6C-A3C3-A4910C31AA51}"/>
              </a:ext>
            </a:extLst>
          </p:cNvPr>
          <p:cNvSpPr txBox="1"/>
          <p:nvPr/>
        </p:nvSpPr>
        <p:spPr>
          <a:xfrm>
            <a:off x="695738" y="798109"/>
            <a:ext cx="766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Qanday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hal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qilish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mumkin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A4DBAE-BAA1-4D05-B736-A5EC3F08130F}"/>
              </a:ext>
            </a:extLst>
          </p:cNvPr>
          <p:cNvSpPr txBox="1"/>
          <p:nvPr/>
        </p:nvSpPr>
        <p:spPr>
          <a:xfrm>
            <a:off x="695738" y="1884787"/>
            <a:ext cx="10843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1. </a:t>
            </a:r>
            <a:r>
              <a:rPr lang="en-US" sz="2300" dirty="0" err="1">
                <a:latin typeface="Montserrat" panose="00000500000000000000" pitchFamily="2" charset="0"/>
              </a:rPr>
              <a:t>Tushib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qolgan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ma’lumotlar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mavjud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qatorlardan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voz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kechamiz</a:t>
            </a:r>
            <a:endParaRPr lang="en-US" sz="2300" dirty="0"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B9DF5E-4EFD-40F5-80C1-FCBC3F355B5B}"/>
              </a:ext>
            </a:extLst>
          </p:cNvPr>
          <p:cNvSpPr txBox="1"/>
          <p:nvPr/>
        </p:nvSpPr>
        <p:spPr>
          <a:xfrm>
            <a:off x="695738" y="2680038"/>
            <a:ext cx="10843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2. </a:t>
            </a:r>
            <a:r>
              <a:rPr lang="en-US" sz="2300" dirty="0" err="1">
                <a:latin typeface="Montserrat" panose="00000500000000000000" pitchFamily="2" charset="0"/>
              </a:rPr>
              <a:t>Tushib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qolgan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ma’lumotlarni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ma’lum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mantiqqa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asoslanib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to’ldiramiz</a:t>
            </a:r>
            <a:endParaRPr lang="en-US" sz="23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76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1A2D0E-FA4A-4A6C-A3C3-A4910C31AA51}"/>
              </a:ext>
            </a:extLst>
          </p:cNvPr>
          <p:cNvSpPr txBox="1"/>
          <p:nvPr/>
        </p:nvSpPr>
        <p:spPr>
          <a:xfrm>
            <a:off x="695738" y="798109"/>
            <a:ext cx="766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1. 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Qatorlarni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tashlab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yuborish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B9DF5E-4EFD-40F5-80C1-FCBC3F355B5B}"/>
              </a:ext>
            </a:extLst>
          </p:cNvPr>
          <p:cNvSpPr txBox="1"/>
          <p:nvPr/>
        </p:nvSpPr>
        <p:spPr>
          <a:xfrm>
            <a:off x="695738" y="1835212"/>
            <a:ext cx="10843591" cy="162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>
                <a:latin typeface="Montserrat" panose="00000500000000000000" pitchFamily="2" charset="0"/>
              </a:rPr>
              <a:t>Bu </a:t>
            </a:r>
            <a:r>
              <a:rPr lang="en-US" sz="2300" dirty="0" err="1">
                <a:latin typeface="Montserrat" panose="00000500000000000000" pitchFamily="2" charset="0"/>
              </a:rPr>
              <a:t>usul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kichik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hajmdagi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ma’lumotlar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to’plamlari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uchun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tavsiya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etilmaydi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va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modelning</a:t>
            </a:r>
            <a:r>
              <a:rPr lang="en-US" sz="2300" dirty="0">
                <a:latin typeface="Montserrat" panose="00000500000000000000" pitchFamily="2" charset="0"/>
              </a:rPr>
              <a:t> real </a:t>
            </a:r>
            <a:r>
              <a:rPr lang="en-US" sz="2300" dirty="0" err="1">
                <a:latin typeface="Montserrat" panose="00000500000000000000" pitchFamily="2" charset="0"/>
              </a:rPr>
              <a:t>ma’lumotlar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uchun</a:t>
            </a:r>
            <a:r>
              <a:rPr lang="en-US" sz="2300" dirty="0">
                <a:latin typeface="Montserrat" panose="00000500000000000000" pitchFamily="2" charset="0"/>
              </a:rPr>
              <a:t> ham </a:t>
            </a:r>
            <a:r>
              <a:rPr lang="en-US" sz="2300" dirty="0" err="1">
                <a:latin typeface="Montserrat" panose="00000500000000000000" pitchFamily="2" charset="0"/>
              </a:rPr>
              <a:t>yuqori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aniqlikni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taqdim</a:t>
            </a:r>
            <a:r>
              <a:rPr lang="en-US" sz="2300" dirty="0">
                <a:latin typeface="Montserrat" panose="00000500000000000000" pitchFamily="2" charset="0"/>
              </a:rPr>
              <a:t> eta </a:t>
            </a:r>
            <a:r>
              <a:rPr lang="en-US" sz="2300" dirty="0" err="1">
                <a:latin typeface="Montserrat" panose="00000500000000000000" pitchFamily="2" charset="0"/>
              </a:rPr>
              <a:t>olish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imkoniyatini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kamaytirishi</a:t>
            </a:r>
            <a:r>
              <a:rPr lang="en-US" sz="2300" dirty="0">
                <a:latin typeface="Montserrat" panose="00000500000000000000" pitchFamily="2" charset="0"/>
              </a:rPr>
              <a:t> </a:t>
            </a:r>
            <a:r>
              <a:rPr lang="en-US" sz="2300" dirty="0" err="1">
                <a:latin typeface="Montserrat" panose="00000500000000000000" pitchFamily="2" charset="0"/>
              </a:rPr>
              <a:t>mumkin</a:t>
            </a:r>
            <a:endParaRPr lang="en-US" sz="23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60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1A2D0E-FA4A-4A6C-A3C3-A4910C31AA51}"/>
              </a:ext>
            </a:extLst>
          </p:cNvPr>
          <p:cNvSpPr txBox="1"/>
          <p:nvPr/>
        </p:nvSpPr>
        <p:spPr>
          <a:xfrm>
            <a:off x="695738" y="798109"/>
            <a:ext cx="766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2. 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Tushib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qolgan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qiymatlarni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to’ldirish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EEA99-C783-4DE2-BF5C-427EB14AFBEB}"/>
              </a:ext>
            </a:extLst>
          </p:cNvPr>
          <p:cNvSpPr txBox="1"/>
          <p:nvPr/>
        </p:nvSpPr>
        <p:spPr>
          <a:xfrm>
            <a:off x="695737" y="1644651"/>
            <a:ext cx="10843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tserrat" panose="00000500000000000000" pitchFamily="2" charset="0"/>
              </a:rPr>
              <a:t>Ma’lumotlarni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to’ldirishning</a:t>
            </a:r>
            <a:r>
              <a:rPr lang="en-US" sz="2400" dirty="0">
                <a:latin typeface="Montserrat" panose="00000500000000000000" pitchFamily="2" charset="0"/>
              </a:rPr>
              <a:t> ham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bir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necha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usuli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mavjud</a:t>
            </a:r>
            <a:r>
              <a:rPr lang="en-US" sz="2400" dirty="0">
                <a:latin typeface="Montserrat" panose="00000500000000000000" pitchFamily="2" charset="0"/>
              </a:rPr>
              <a:t>:</a:t>
            </a:r>
            <a:endParaRPr lang="en-US" sz="2000" dirty="0"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CC8B3-CC77-4A99-99E3-D1BB38E40F1A}"/>
              </a:ext>
            </a:extLst>
          </p:cNvPr>
          <p:cNvSpPr txBox="1"/>
          <p:nvPr/>
        </p:nvSpPr>
        <p:spPr>
          <a:xfrm>
            <a:off x="695737" y="2429639"/>
            <a:ext cx="10843591" cy="391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Data Imputation </a:t>
            </a:r>
            <a:r>
              <a:rPr lang="en-US" sz="2400" dirty="0">
                <a:latin typeface="Montserrat" panose="00000500000000000000" pitchFamily="2" charset="0"/>
              </a:rPr>
              <a:t>- </a:t>
            </a:r>
            <a:r>
              <a:rPr lang="en-US" sz="2400" dirty="0" err="1">
                <a:latin typeface="Montserrat" panose="00000500000000000000" pitchFamily="2" charset="0"/>
              </a:rPr>
              <a:t>yetishmayotgan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qiymatlarni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ustunning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o'rtacha</a:t>
            </a:r>
            <a:r>
              <a:rPr lang="en-US" sz="2400" dirty="0">
                <a:latin typeface="Montserrat" panose="00000500000000000000" pitchFamily="2" charset="0"/>
              </a:rPr>
              <a:t>, </a:t>
            </a:r>
            <a:r>
              <a:rPr lang="en-US" sz="2400" dirty="0" err="1">
                <a:latin typeface="Montserrat" panose="00000500000000000000" pitchFamily="2" charset="0"/>
              </a:rPr>
              <a:t>medianasi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yoki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modasi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bilan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almashtirish</a:t>
            </a:r>
            <a:r>
              <a:rPr lang="en-US" sz="2400" dirty="0">
                <a:latin typeface="Montserrat" panose="00000500000000000000" pitchFamily="2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Data Augmentation </a:t>
            </a:r>
            <a:r>
              <a:rPr lang="en-US" sz="2400" b="1" dirty="0">
                <a:latin typeface="Montserrat" panose="00000500000000000000" pitchFamily="2" charset="0"/>
              </a:rPr>
              <a:t>- </a:t>
            </a:r>
            <a:r>
              <a:rPr lang="en-US" sz="2400" dirty="0" err="1">
                <a:latin typeface="Montserrat" panose="00000500000000000000" pitchFamily="2" charset="0"/>
              </a:rPr>
              <a:t>yo'qolgan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qiymatlarni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almashtirish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yoki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ma'lumotlar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to'plamini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ko'paytirish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uchun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sintetik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ma'lumotlarni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yaratish</a:t>
            </a:r>
            <a:endParaRPr lang="en-US" sz="2400" dirty="0">
              <a:latin typeface="Montserrat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Indicator Variables </a:t>
            </a:r>
            <a:r>
              <a:rPr lang="en-US" sz="2400" dirty="0">
                <a:latin typeface="Montserrat" panose="00000500000000000000" pitchFamily="2" charset="0"/>
              </a:rPr>
              <a:t>- </a:t>
            </a:r>
            <a:r>
              <a:rPr lang="en-US" sz="2400" dirty="0" err="1">
                <a:latin typeface="Montserrat" panose="00000500000000000000" pitchFamily="2" charset="0"/>
              </a:rPr>
              <a:t>ma'lumotlar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yetishmayotganligini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ko'rsatish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uchun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ikkilik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indikator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o'zgaruvchisini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yaratish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6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1A2D0E-FA4A-4A6C-A3C3-A4910C31AA51}"/>
              </a:ext>
            </a:extLst>
          </p:cNvPr>
          <p:cNvSpPr txBox="1"/>
          <p:nvPr/>
        </p:nvSpPr>
        <p:spPr>
          <a:xfrm>
            <a:off x="695738" y="798109"/>
            <a:ext cx="766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1. Data Imputation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EEA99-C783-4DE2-BF5C-427EB14AFBEB}"/>
              </a:ext>
            </a:extLst>
          </p:cNvPr>
          <p:cNvSpPr txBox="1"/>
          <p:nvPr/>
        </p:nvSpPr>
        <p:spPr>
          <a:xfrm>
            <a:off x="695737" y="1525382"/>
            <a:ext cx="10843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tserrat" panose="00000500000000000000" pitchFamily="2" charset="0"/>
              </a:rPr>
              <a:t>Ustundagi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qolgan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qiymatlarga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asoslanib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to’ldirish</a:t>
            </a:r>
            <a:endParaRPr lang="en-US" sz="2000" dirty="0"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CC8B3-CC77-4A99-99E3-D1BB38E40F1A}"/>
              </a:ext>
            </a:extLst>
          </p:cNvPr>
          <p:cNvSpPr txBox="1"/>
          <p:nvPr/>
        </p:nvSpPr>
        <p:spPr>
          <a:xfrm>
            <a:off x="695737" y="2429639"/>
            <a:ext cx="10843591" cy="58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Moda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bilan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to’ldirish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>
                <a:latin typeface="Montserrat" panose="00000500000000000000" pitchFamily="2" charset="0"/>
              </a:rPr>
              <a:t>– categorical </a:t>
            </a:r>
            <a:r>
              <a:rPr lang="en-US" sz="2400" dirty="0" err="1">
                <a:latin typeface="Montserrat" panose="00000500000000000000" pitchFamily="2" charset="0"/>
              </a:rPr>
              <a:t>va</a:t>
            </a:r>
            <a:r>
              <a:rPr lang="en-US" sz="2400" dirty="0">
                <a:latin typeface="Montserrat" panose="00000500000000000000" pitchFamily="2" charset="0"/>
              </a:rPr>
              <a:t> binary </a:t>
            </a:r>
            <a:r>
              <a:rPr lang="en-US" sz="2400" dirty="0" err="1">
                <a:latin typeface="Montserrat" panose="00000500000000000000" pitchFamily="2" charset="0"/>
              </a:rPr>
              <a:t>qiymatlar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uchun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mos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328-BCA8-4DA3-B8F9-2CAB13BDEA09}"/>
              </a:ext>
            </a:extLst>
          </p:cNvPr>
          <p:cNvSpPr txBox="1"/>
          <p:nvPr/>
        </p:nvSpPr>
        <p:spPr>
          <a:xfrm>
            <a:off x="674204" y="3260606"/>
            <a:ext cx="10843591" cy="58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2.   </a:t>
            </a:r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Mediana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bilan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to’ldirish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>
                <a:latin typeface="Montserrat" panose="00000500000000000000" pitchFamily="2" charset="0"/>
              </a:rPr>
              <a:t>– </a:t>
            </a:r>
            <a:r>
              <a:rPr lang="en-US" sz="2400" dirty="0" err="1">
                <a:latin typeface="Montserrat" panose="00000500000000000000" pitchFamily="2" charset="0"/>
              </a:rPr>
              <a:t>butun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va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haqiqiy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sonlar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uchun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mos</a:t>
            </a:r>
            <a:endParaRPr lang="en-US" sz="2400" dirty="0">
              <a:latin typeface="Montserrat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23AA4-92CB-4933-8D79-71DB105C4414}"/>
              </a:ext>
            </a:extLst>
          </p:cNvPr>
          <p:cNvSpPr txBox="1"/>
          <p:nvPr/>
        </p:nvSpPr>
        <p:spPr>
          <a:xfrm>
            <a:off x="674203" y="4091573"/>
            <a:ext cx="10843591" cy="58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3.   </a:t>
            </a:r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O’rtacha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bilan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to’ldirish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>
                <a:latin typeface="Montserrat" panose="00000500000000000000" pitchFamily="2" charset="0"/>
              </a:rPr>
              <a:t>– </a:t>
            </a:r>
            <a:r>
              <a:rPr lang="en-US" sz="2400" dirty="0" err="1">
                <a:latin typeface="Montserrat" panose="00000500000000000000" pitchFamily="2" charset="0"/>
              </a:rPr>
              <a:t>murakkab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bo'lmagan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munosabatlar</a:t>
            </a:r>
            <a:endParaRPr lang="en-US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97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1127</TotalTime>
  <Words>152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Sodiqov Ravshan</dc:creator>
  <cp:lastModifiedBy>Sodiqov Ravshan</cp:lastModifiedBy>
  <cp:revision>5</cp:revision>
  <dcterms:created xsi:type="dcterms:W3CDTF">2024-06-02T12:41:07Z</dcterms:created>
  <dcterms:modified xsi:type="dcterms:W3CDTF">2024-06-03T08:10:38Z</dcterms:modified>
</cp:coreProperties>
</file>