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86FCE3-17FE-4879-9039-AD94D8CE3488}" type="datetimeFigureOut">
              <a:rPr lang="en-US" smtClean="0"/>
              <a:pPr/>
              <a:t>2019-06-17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94C9C5-44FE-40CA-ABC6-9D3DCE59026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263B2-CDC3-4E9F-BA3C-677856F4238A}" type="datetimeFigureOut">
              <a:rPr lang="en-US" smtClean="0"/>
              <a:pPr/>
              <a:t>2019-06-17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4AE93-D7F0-4E48-BB3B-E77ED22B427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2/5/2019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0FB509-30B1-4DC1-95F4-28BFD52D07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2/5/2019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2/5/2019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FB509-30B1-4DC1-95F4-28BFD52D07B2}"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2/5/2019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2/5/2019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2/5/2019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0FB509-30B1-4DC1-95F4-28BFD52D07B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2/5/2019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0FB509-30B1-4DC1-95F4-28BFD52D07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43050"/>
            <a:ext cx="9144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2800" b="1" dirty="0">
                <a:ln w="1905"/>
                <a:solidFill>
                  <a:schemeClr val="bg1"/>
                </a:solidFill>
                <a:effectLst>
                  <a:glow rad="139700">
                    <a:schemeClr val="accent3">
                      <a:satMod val="175000"/>
                      <a:alpha val="40000"/>
                    </a:schemeClr>
                  </a:glow>
                  <a:innerShdw blurRad="69850" dist="43180" dir="5400000">
                    <a:srgbClr val="000000">
                      <a:alpha val="65000"/>
                    </a:srgbClr>
                  </a:innerShdw>
                </a:effectLst>
              </a:rPr>
              <a:t>University of science and Technology, Meghalaya</a:t>
            </a:r>
          </a:p>
        </p:txBody>
      </p:sp>
      <p:sp>
        <p:nvSpPr>
          <p:cNvPr id="6" name="Rectangle 5"/>
          <p:cNvSpPr/>
          <p:nvPr/>
        </p:nvSpPr>
        <p:spPr>
          <a:xfrm>
            <a:off x="0" y="2357430"/>
            <a:ext cx="91440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a:ln w="0"/>
                <a:solidFill>
                  <a:srgbClr val="FF0000"/>
                </a:solidFill>
                <a:effectLst>
                  <a:reflection blurRad="12700" stA="50000" endPos="50000" dist="5000" dir="5400000" sy="-100000" rotWithShape="0"/>
                </a:effectLst>
              </a:rPr>
              <a:t>Department  of </a:t>
            </a:r>
          </a:p>
          <a:p>
            <a:pPr algn="ctr"/>
            <a:r>
              <a:rPr lang="en-US" sz="2800" b="1" cap="all" dirty="0">
                <a:ln w="0"/>
                <a:solidFill>
                  <a:srgbClr val="FF0000"/>
                </a:solidFill>
                <a:effectLst>
                  <a:reflection blurRad="12700" stA="50000" endPos="50000" dist="5000" dir="5400000" sy="-100000" rotWithShape="0"/>
                </a:effectLst>
              </a:rPr>
              <a:t>Computer  Science  and Electronics </a:t>
            </a:r>
          </a:p>
        </p:txBody>
      </p:sp>
      <p:pic>
        <p:nvPicPr>
          <p:cNvPr id="1026" name="Picture 2" descr="C:\Users\RUPEX\Desktop\download.jpg"/>
          <p:cNvPicPr>
            <a:picLocks noChangeAspect="1" noChangeArrowheads="1"/>
          </p:cNvPicPr>
          <p:nvPr/>
        </p:nvPicPr>
        <p:blipFill>
          <a:blip r:embed="rId3"/>
          <a:srcRect/>
          <a:stretch>
            <a:fillRect/>
          </a:stretch>
        </p:blipFill>
        <p:spPr bwMode="auto">
          <a:xfrm>
            <a:off x="3929058" y="214290"/>
            <a:ext cx="1285884" cy="1285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dk1"/>
          </a:lnRef>
          <a:fillRef idx="2">
            <a:schemeClr val="dk1"/>
          </a:fillRef>
          <a:effectRef idx="1">
            <a:schemeClr val="dk1"/>
          </a:effectRef>
          <a:fontRef idx="minor">
            <a:schemeClr val="dk1"/>
          </a:fontRef>
        </p:style>
      </p:pic>
      <p:sp>
        <p:nvSpPr>
          <p:cNvPr id="9" name="Rectangle 8"/>
          <p:cNvSpPr/>
          <p:nvPr/>
        </p:nvSpPr>
        <p:spPr>
          <a:xfrm>
            <a:off x="0" y="3429000"/>
            <a:ext cx="9188669" cy="646331"/>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3600" dirty="0">
                <a:ln w="19050" cmpd="sng">
                  <a:solidFill>
                    <a:schemeClr val="bg1"/>
                  </a:solidFill>
                  <a:prstDash val="solid"/>
                </a:ln>
                <a:solidFill>
                  <a:srgbClr val="FFFFFF"/>
                </a:solidFill>
                <a:effectLst>
                  <a:outerShdw blurRad="63500" dir="3600000" algn="tl" rotWithShape="0">
                    <a:srgbClr val="000000">
                      <a:alpha val="70000"/>
                    </a:srgbClr>
                  </a:outerShdw>
                </a:effectLst>
                <a:latin typeface="Arial Black" pitchFamily="34" charset="0"/>
              </a:rPr>
              <a:t>Topic – Student Information System</a:t>
            </a:r>
          </a:p>
        </p:txBody>
      </p:sp>
      <p:sp>
        <p:nvSpPr>
          <p:cNvPr id="10" name="Rectangle 9"/>
          <p:cNvSpPr/>
          <p:nvPr/>
        </p:nvSpPr>
        <p:spPr>
          <a:xfrm>
            <a:off x="2000232" y="4286256"/>
            <a:ext cx="5643602" cy="2246769"/>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a:ln w="50800"/>
                <a:solidFill>
                  <a:schemeClr val="bg1">
                    <a:shade val="50000"/>
                  </a:schemeClr>
                </a:solidFill>
              </a:rPr>
              <a:t>Paper code –BCA 404</a:t>
            </a:r>
          </a:p>
          <a:p>
            <a:pPr algn="ctr"/>
            <a:endParaRPr lang="en-US" sz="2800" b="1" dirty="0">
              <a:ln w="50800"/>
              <a:solidFill>
                <a:schemeClr val="bg1">
                  <a:shade val="50000"/>
                </a:schemeClr>
              </a:solidFill>
            </a:endParaRPr>
          </a:p>
          <a:p>
            <a:pPr algn="ctr"/>
            <a:r>
              <a:rPr lang="en-US" sz="2800" b="1" dirty="0">
                <a:ln w="50800"/>
                <a:solidFill>
                  <a:schemeClr val="bg1">
                    <a:shade val="50000"/>
                  </a:schemeClr>
                </a:solidFill>
              </a:rPr>
              <a:t>Presented by-</a:t>
            </a:r>
          </a:p>
          <a:p>
            <a:pPr algn="ctr"/>
            <a:r>
              <a:rPr lang="en-US" sz="2800" b="1" dirty="0">
                <a:ln w="50800"/>
                <a:solidFill>
                  <a:schemeClr val="bg1">
                    <a:shade val="50000"/>
                  </a:schemeClr>
                </a:solidFill>
              </a:rPr>
              <a:t>Gaurab Roy (17/BCA/44)</a:t>
            </a:r>
          </a:p>
          <a:p>
            <a:pPr algn="ctr"/>
            <a:r>
              <a:rPr lang="en-US" sz="2800" b="1" dirty="0" err="1">
                <a:ln w="50800"/>
                <a:solidFill>
                  <a:schemeClr val="bg1">
                    <a:shade val="50000"/>
                  </a:schemeClr>
                </a:solidFill>
              </a:rPr>
              <a:t>Rupanjan</a:t>
            </a:r>
            <a:r>
              <a:rPr lang="en-US" sz="2800" b="1" dirty="0">
                <a:ln w="50800"/>
                <a:solidFill>
                  <a:schemeClr val="bg1">
                    <a:shade val="50000"/>
                  </a:schemeClr>
                </a:solidFill>
              </a:rPr>
              <a:t> </a:t>
            </a:r>
            <a:r>
              <a:rPr lang="en-US" sz="2800" b="1" dirty="0" err="1">
                <a:ln w="50800"/>
                <a:solidFill>
                  <a:schemeClr val="bg1">
                    <a:shade val="50000"/>
                  </a:schemeClr>
                </a:solidFill>
              </a:rPr>
              <a:t>Sarkar</a:t>
            </a:r>
            <a:r>
              <a:rPr lang="en-US" sz="2800" b="1" dirty="0">
                <a:ln w="50800"/>
                <a:solidFill>
                  <a:schemeClr val="bg1">
                    <a:shade val="50000"/>
                  </a:schemeClr>
                </a:solidFill>
              </a:rPr>
              <a:t>(17/BCA/12)</a:t>
            </a:r>
          </a:p>
        </p:txBody>
      </p:sp>
      <p:sp>
        <p:nvSpPr>
          <p:cNvPr id="2" name="Title 1">
            <a:extLst>
              <a:ext uri="{FF2B5EF4-FFF2-40B4-BE49-F238E27FC236}">
                <a16:creationId xmlns:a16="http://schemas.microsoft.com/office/drawing/2014/main" xmlns="" id="{1C96FC4F-31BC-3A49-B608-665F885408DC}"/>
              </a:ext>
            </a:extLst>
          </p:cNvPr>
          <p:cNvSpPr>
            <a:spLocks noGrp="1"/>
          </p:cNvSpPr>
          <p:nvPr>
            <p:ph type="title"/>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10</a:t>
            </a:fld>
            <a:endParaRPr lang="en-US"/>
          </a:p>
        </p:txBody>
      </p:sp>
      <p:sp>
        <p:nvSpPr>
          <p:cNvPr id="2" name="Title 1">
            <a:extLst>
              <a:ext uri="{FF2B5EF4-FFF2-40B4-BE49-F238E27FC236}">
                <a16:creationId xmlns:a16="http://schemas.microsoft.com/office/drawing/2014/main" xmlns="" id="{428C9BB1-2AAD-3E4C-A463-346138456A70}"/>
              </a:ext>
            </a:extLst>
          </p:cNvPr>
          <p:cNvSpPr>
            <a:spLocks noGrp="1"/>
          </p:cNvSpPr>
          <p:nvPr>
            <p:ph type="title"/>
          </p:nvPr>
        </p:nvSpPr>
        <p:spPr/>
        <p:txBody>
          <a:bodyPr/>
          <a:lstStyle/>
          <a:p>
            <a:endParaRPr lang="en-US"/>
          </a:p>
        </p:txBody>
      </p:sp>
      <p:pic>
        <p:nvPicPr>
          <p:cNvPr id="18435" name="Picture 3" descr="C:\Users\RUPEX\Desktop\111.jpg"/>
          <p:cNvPicPr>
            <a:picLocks noChangeAspect="1" noChangeArrowheads="1"/>
          </p:cNvPicPr>
          <p:nvPr/>
        </p:nvPicPr>
        <p:blipFill>
          <a:blip r:embed="rId2"/>
          <a:srcRect/>
          <a:stretch>
            <a:fillRect/>
          </a:stretch>
        </p:blipFill>
        <p:spPr bwMode="auto">
          <a:xfrm>
            <a:off x="1000100" y="571480"/>
            <a:ext cx="7072362" cy="6286520"/>
          </a:xfrm>
          <a:prstGeom prst="rect">
            <a:avLst/>
          </a:prstGeom>
          <a:noFill/>
        </p:spPr>
      </p:pic>
      <p:sp>
        <p:nvSpPr>
          <p:cNvPr id="6" name="Title 1"/>
          <p:cNvSpPr txBox="1">
            <a:spLocks/>
          </p:cNvSpPr>
          <p:nvPr/>
        </p:nvSpPr>
        <p:spPr>
          <a:xfrm>
            <a:off x="271490" y="-214338"/>
            <a:ext cx="8229600" cy="1143000"/>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7. Table</a:t>
            </a:r>
            <a:r>
              <a:rPr kumimoji="0" lang="en-US" sz="32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Structure</a:t>
            </a:r>
            <a:r>
              <a:rPr kumimoji="0" lang="en-US" sz="3200" b="0" i="0" u="none" strike="noStrike" kern="1200" cap="none" spc="0" normalizeH="0" baseline="0" noProof="0" dirty="0">
                <a:ln>
                  <a:noFill/>
                </a:ln>
                <a:solidFill>
                  <a:schemeClr val="tx2"/>
                </a:solidFill>
                <a:effectLst/>
                <a:uLnTx/>
                <a:uFillTx/>
                <a:latin typeface="+mj-lt"/>
                <a:ea typeface="+mj-ea"/>
                <a:cs typeface="+mj-cs"/>
              </a:rPr>
              <a:t/>
            </a:r>
            <a:br>
              <a:rPr kumimoji="0" lang="en-US" sz="3200" b="0" i="0" u="none" strike="noStrike" kern="1200" cap="none" spc="0" normalizeH="0" baseline="0" noProof="0" dirty="0">
                <a:ln>
                  <a:noFill/>
                </a:ln>
                <a:solidFill>
                  <a:schemeClr val="tx2"/>
                </a:solidFill>
                <a:effectLst/>
                <a:uLnTx/>
                <a:uFillTx/>
                <a:latin typeface="+mj-lt"/>
                <a:ea typeface="+mj-ea"/>
                <a:cs typeface="+mj-cs"/>
              </a:rPr>
            </a:b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11</a:t>
            </a:fld>
            <a:endParaRPr lang="en-US"/>
          </a:p>
        </p:txBody>
      </p:sp>
      <p:sp>
        <p:nvSpPr>
          <p:cNvPr id="2" name="Title 1">
            <a:extLst>
              <a:ext uri="{FF2B5EF4-FFF2-40B4-BE49-F238E27FC236}">
                <a16:creationId xmlns:a16="http://schemas.microsoft.com/office/drawing/2014/main" xmlns="" id="{8134898B-EF40-5F4B-9373-6FE4B3D08BDB}"/>
              </a:ext>
            </a:extLst>
          </p:cNvPr>
          <p:cNvSpPr>
            <a:spLocks noGrp="1"/>
          </p:cNvSpPr>
          <p:nvPr>
            <p:ph type="title"/>
          </p:nvPr>
        </p:nvSpPr>
        <p:spPr/>
        <p:txBody>
          <a:bodyPr/>
          <a:lstStyle/>
          <a:p>
            <a:endParaRPr lang="en-US"/>
          </a:p>
        </p:txBody>
      </p:sp>
      <p:pic>
        <p:nvPicPr>
          <p:cNvPr id="19458" name="Picture 2" descr="C:\Users\RUPEX\Desktop\111.jpg"/>
          <p:cNvPicPr>
            <a:picLocks noChangeAspect="1" noChangeArrowheads="1"/>
          </p:cNvPicPr>
          <p:nvPr/>
        </p:nvPicPr>
        <p:blipFill>
          <a:blip r:embed="rId2"/>
          <a:srcRect/>
          <a:stretch>
            <a:fillRect/>
          </a:stretch>
        </p:blipFill>
        <p:spPr bwMode="auto">
          <a:xfrm>
            <a:off x="857224" y="214291"/>
            <a:ext cx="7358114" cy="635798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12</a:t>
            </a:fld>
            <a:endParaRPr lang="en-US"/>
          </a:p>
        </p:txBody>
      </p:sp>
      <p:sp>
        <p:nvSpPr>
          <p:cNvPr id="2" name="Title 1">
            <a:extLst>
              <a:ext uri="{FF2B5EF4-FFF2-40B4-BE49-F238E27FC236}">
                <a16:creationId xmlns:a16="http://schemas.microsoft.com/office/drawing/2014/main" xmlns="" id="{025AE3C1-EEDE-BB47-9FFD-44E8E6FF70DB}"/>
              </a:ext>
            </a:extLst>
          </p:cNvPr>
          <p:cNvSpPr>
            <a:spLocks noGrp="1"/>
          </p:cNvSpPr>
          <p:nvPr>
            <p:ph type="title"/>
          </p:nvPr>
        </p:nvSpPr>
        <p:spPr/>
        <p:txBody>
          <a:bodyPr/>
          <a:lstStyle/>
          <a:p>
            <a:endParaRPr lang="en-US"/>
          </a:p>
        </p:txBody>
      </p:sp>
      <p:pic>
        <p:nvPicPr>
          <p:cNvPr id="20482" name="Picture 2" descr="C:\Users\RUPEX\Desktop\111.jpg"/>
          <p:cNvPicPr>
            <a:picLocks noChangeAspect="1" noChangeArrowheads="1"/>
          </p:cNvPicPr>
          <p:nvPr/>
        </p:nvPicPr>
        <p:blipFill>
          <a:blip r:embed="rId2"/>
          <a:srcRect/>
          <a:stretch>
            <a:fillRect/>
          </a:stretch>
        </p:blipFill>
        <p:spPr bwMode="auto">
          <a:xfrm>
            <a:off x="857224" y="1000108"/>
            <a:ext cx="7137035" cy="5857892"/>
          </a:xfrm>
          <a:prstGeom prst="rect">
            <a:avLst/>
          </a:prstGeom>
          <a:noFill/>
        </p:spPr>
      </p:pic>
      <p:sp>
        <p:nvSpPr>
          <p:cNvPr id="7" name="Title 1"/>
          <p:cNvSpPr txBox="1">
            <a:spLocks/>
          </p:cNvSpPr>
          <p:nvPr/>
        </p:nvSpPr>
        <p:spPr>
          <a:xfrm>
            <a:off x="142844"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8. </a:t>
            </a:r>
            <a:r>
              <a:rPr kumimoji="0" lang="en-US" sz="50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Data</a:t>
            </a:r>
            <a:r>
              <a:rPr kumimoji="0" lang="en-US" sz="50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Dictionary</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13</a:t>
            </a:fld>
            <a:endParaRPr lang="en-US"/>
          </a:p>
        </p:txBody>
      </p:sp>
      <p:sp>
        <p:nvSpPr>
          <p:cNvPr id="2" name="Title 1">
            <a:extLst>
              <a:ext uri="{FF2B5EF4-FFF2-40B4-BE49-F238E27FC236}">
                <a16:creationId xmlns:a16="http://schemas.microsoft.com/office/drawing/2014/main" xmlns="" id="{76317F50-6B3E-1341-90AA-E6C8322A5936}"/>
              </a:ext>
            </a:extLst>
          </p:cNvPr>
          <p:cNvSpPr>
            <a:spLocks noGrp="1"/>
          </p:cNvSpPr>
          <p:nvPr>
            <p:ph type="title"/>
          </p:nvPr>
        </p:nvSpPr>
        <p:spPr/>
        <p:txBody>
          <a:bodyPr/>
          <a:lstStyle/>
          <a:p>
            <a:endParaRPr lang="en-US"/>
          </a:p>
        </p:txBody>
      </p:sp>
      <p:pic>
        <p:nvPicPr>
          <p:cNvPr id="2050" name="Picture 2" descr="C:\Users\RUPEX\Desktop\hvhvh.jpg"/>
          <p:cNvPicPr>
            <a:picLocks noChangeAspect="1" noChangeArrowheads="1"/>
          </p:cNvPicPr>
          <p:nvPr/>
        </p:nvPicPr>
        <p:blipFill>
          <a:blip r:embed="rId2"/>
          <a:srcRect/>
          <a:stretch>
            <a:fillRect/>
          </a:stretch>
        </p:blipFill>
        <p:spPr bwMode="auto">
          <a:xfrm>
            <a:off x="642910" y="1857364"/>
            <a:ext cx="8072462" cy="336374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3F2F2A0-2EE4-BA40-B916-4ECB2434D325}"/>
              </a:ext>
            </a:extLst>
          </p:cNvPr>
          <p:cNvSpPr>
            <a:spLocks noGrp="1"/>
          </p:cNvSpPr>
          <p:nvPr>
            <p:ph type="sldNum" sz="quarter" idx="12"/>
          </p:nvPr>
        </p:nvSpPr>
        <p:spPr/>
        <p:txBody>
          <a:bodyPr/>
          <a:lstStyle/>
          <a:p>
            <a:fld id="{B50FB509-30B1-4DC1-95F4-28BFD52D07B2}" type="slidenum">
              <a:rPr lang="en-US" smtClean="0"/>
              <a:pPr/>
              <a:t>14</a:t>
            </a:fld>
            <a:endParaRPr lang="en-US"/>
          </a:p>
        </p:txBody>
      </p:sp>
    </p:spTree>
    <p:extLst>
      <p:ext uri="{BB962C8B-B14F-4D97-AF65-F5344CB8AC3E}">
        <p14:creationId xmlns:p14="http://schemas.microsoft.com/office/powerpoint/2010/main" xmlns="" val="3591942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24C5968-1A5C-8649-AFD5-245878F3D32C}"/>
              </a:ext>
            </a:extLst>
          </p:cNvPr>
          <p:cNvSpPr>
            <a:spLocks noGrp="1"/>
          </p:cNvSpPr>
          <p:nvPr>
            <p:ph type="sldNum" sz="quarter" idx="12"/>
          </p:nvPr>
        </p:nvSpPr>
        <p:spPr/>
        <p:txBody>
          <a:bodyPr/>
          <a:lstStyle/>
          <a:p>
            <a:fld id="{B50FB509-30B1-4DC1-95F4-28BFD52D07B2}" type="slidenum">
              <a:rPr lang="en-US" smtClean="0"/>
              <a:pPr/>
              <a:t>15</a:t>
            </a:fld>
            <a:endParaRPr lang="en-US"/>
          </a:p>
        </p:txBody>
      </p:sp>
      <p:sp>
        <p:nvSpPr>
          <p:cNvPr id="3" name="Title 2">
            <a:extLst>
              <a:ext uri="{FF2B5EF4-FFF2-40B4-BE49-F238E27FC236}">
                <a16:creationId xmlns:a16="http://schemas.microsoft.com/office/drawing/2014/main" xmlns="" id="{8642AE45-0446-7D42-ABC2-66EC48A9EE32}"/>
              </a:ext>
            </a:extLst>
          </p:cNvPr>
          <p:cNvSpPr>
            <a:spLocks noGrp="1"/>
          </p:cNvSpPr>
          <p:nvPr>
            <p:ph type="title"/>
          </p:nvPr>
        </p:nvSpPr>
        <p:spPr/>
        <p:txBody>
          <a:bodyPr/>
          <a:lstStyle/>
          <a:p>
            <a:endParaRPr lang="en-US"/>
          </a:p>
        </p:txBody>
      </p:sp>
      <p:sp>
        <p:nvSpPr>
          <p:cNvPr id="5" name="Rectangle 4"/>
          <p:cNvSpPr/>
          <p:nvPr/>
        </p:nvSpPr>
        <p:spPr>
          <a:xfrm>
            <a:off x="5867400" y="1676400"/>
            <a:ext cx="23622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524000" y="2133600"/>
            <a:ext cx="32766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62982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10978-2B57-D148-A460-EC693DEE5C30}"/>
              </a:ext>
            </a:extLst>
          </p:cNvPr>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normAutofit fontScale="25000" lnSpcReduction="20000"/>
          </a:bodyPr>
          <a:lstStyle/>
          <a:p>
            <a:pPr>
              <a:buNone/>
            </a:pPr>
            <a:endParaRPr lang="en-US" sz="1400" b="1" u="sng" dirty="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sz="1400" b="1" u="sng" dirty="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rPr>
              <a:t> </a:t>
            </a: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The system that will be developed based on our synopsis report will be able to store student details like personal details, marks obtained by the student during exams, attendance records and everything related to the payment section.</a:t>
            </a:r>
          </a:p>
          <a:p>
            <a:pPr>
              <a:buNone/>
            </a:pPr>
            <a:endParaRPr lang="en-US" sz="1400"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As our system will be built at administrative end, it will help the administrators to reduce the workload that exist in the manual system and minimizing the probability of losing any data. This system will change the way of viewing the data and help them to do their work in a very less amount of time.</a:t>
            </a:r>
            <a:endParaRPr lang="en-US" sz="1400"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Few of the important characteristics that this system will provide are as follows:</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Search and view information of any student based on their enrollment number.</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Modify and delete any stored information.</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Check if the student is eligible or not to give the exam.</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Well designed reports.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This system will provide user friendly approach and eliminate the hard work faced by the existing (manual) system.</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This is just the synopsis of the project and any content of this report may be changed later while developing the application to meet the goal of our system.</a:t>
            </a: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50FB509-30B1-4DC1-95F4-28BFD52D07B2}" type="slidenum">
              <a:rPr lang="en-US" smtClean="0"/>
              <a:pPr/>
              <a:t>16</a:t>
            </a:fld>
            <a:endParaRPr lang="en-US"/>
          </a:p>
        </p:txBody>
      </p:sp>
      <p:sp>
        <p:nvSpPr>
          <p:cNvPr id="6" name="Title 1"/>
          <p:cNvSpPr txBox="1">
            <a:spLocks/>
          </p:cNvSpPr>
          <p:nvPr/>
        </p:nvSpPr>
        <p:spPr>
          <a:xfrm>
            <a:off x="71406"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9. </a:t>
            </a:r>
            <a:r>
              <a:rPr kumimoji="0" lang="en-US" sz="50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Conclusion</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428604"/>
            <a:ext cx="6286544" cy="547842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4400" b="1" u="sng" dirty="0">
                <a:ln w="11430"/>
                <a:solidFill>
                  <a:srgbClr val="FF0000"/>
                </a:solidFill>
                <a:effectLst>
                  <a:outerShdw blurRad="50800" dist="39000" dir="5460000" algn="tl">
                    <a:srgbClr val="000000">
                      <a:alpha val="38000"/>
                    </a:srgbClr>
                  </a:outerShdw>
                </a:effectLst>
              </a:rPr>
              <a:t>Contents</a:t>
            </a:r>
            <a:endParaRPr lang="en-US" sz="4400" b="1" dirty="0">
              <a:ln w="11430"/>
              <a:solidFill>
                <a:srgbClr val="FF0000"/>
              </a:solidFill>
              <a:effectLst>
                <a:outerShdw blurRad="50800" dist="39000" dir="5460000" algn="tl">
                  <a:srgbClr val="000000">
                    <a:alpha val="38000"/>
                  </a:srgbClr>
                </a:outerShdw>
              </a:effectLst>
            </a:endParaRPr>
          </a:p>
          <a:p>
            <a:r>
              <a:rPr lang="en-IN" b="1" dirty="0">
                <a:ln w="11430"/>
                <a:effectLst>
                  <a:outerShdw blurRad="50800" dist="39000" dir="5460000" algn="tl">
                    <a:srgbClr val="000000">
                      <a:alpha val="38000"/>
                    </a:srgbClr>
                  </a:outerShdw>
                </a:effectLst>
              </a:rPr>
              <a:t> </a:t>
            </a:r>
            <a:endParaRPr lang="en-US"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Introduction</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Objective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Tools and Technology used</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Work breakdown structure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Dataflow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ER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Table structure </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 dictionary</a:t>
            </a:r>
            <a:endParaRPr lang="en-US" sz="3200" b="1" dirty="0">
              <a:ln w="11430"/>
              <a:effectLst>
                <a:outerShdw blurRad="50800" dist="39000" dir="5460000" algn="tl">
                  <a:srgbClr val="000000">
                    <a:alpha val="38000"/>
                  </a:srgbClr>
                </a:outerShdw>
              </a:effectLst>
            </a:endParaRPr>
          </a:p>
          <a:p>
            <a:pPr marL="514350" indent="-514350">
              <a:buFont typeface="+mj-lt"/>
              <a:buAutoNum type="arabicPeriod"/>
            </a:pPr>
            <a:r>
              <a:rPr lang="en-IN" sz="3200" b="1" dirty="0">
                <a:ln w="11430"/>
                <a:effectLst>
                  <a:outerShdw blurRad="50800" dist="39000" dir="5460000" algn="tl">
                    <a:srgbClr val="000000">
                      <a:alpha val="38000"/>
                    </a:srgbClr>
                  </a:outerShdw>
                </a:effectLst>
              </a:rPr>
              <a:t>Conclusion</a:t>
            </a:r>
            <a:endParaRPr lang="en-US" sz="3200" b="1" dirty="0">
              <a:ln w="11430"/>
              <a:effectLst>
                <a:outerShdw blurRad="50800" dist="39000" dir="5460000" algn="tl">
                  <a:srgbClr val="000000">
                    <a:alpha val="38000"/>
                  </a:srgbClr>
                </a:outerShdw>
              </a:effectLst>
            </a:endParaRPr>
          </a:p>
        </p:txBody>
      </p:sp>
      <p:sp>
        <p:nvSpPr>
          <p:cNvPr id="2" name="Title 1">
            <a:extLst>
              <a:ext uri="{FF2B5EF4-FFF2-40B4-BE49-F238E27FC236}">
                <a16:creationId xmlns:a16="http://schemas.microsoft.com/office/drawing/2014/main" xmlns="" id="{F44B7A2E-0BEC-1446-8E50-41779B425BD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EA2711A-E4EC-434C-95FD-11073310668F}"/>
              </a:ext>
            </a:extLst>
          </p:cNvPr>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50FB509-30B1-4DC1-95F4-28BFD52D07B2}" type="slidenum">
              <a:rPr lang="en-US" smtClean="0"/>
              <a:pPr/>
              <a:t>3</a:t>
            </a:fld>
            <a:endParaRPr lang="en-US"/>
          </a:p>
        </p:txBody>
      </p:sp>
      <p:sp>
        <p:nvSpPr>
          <p:cNvPr id="2" name="Title 1">
            <a:extLst>
              <a:ext uri="{FF2B5EF4-FFF2-40B4-BE49-F238E27FC236}">
                <a16:creationId xmlns:a16="http://schemas.microsoft.com/office/drawing/2014/main" xmlns="" id="{562304E3-BD04-E04D-A230-375C85C1EED9}"/>
              </a:ext>
            </a:extLst>
          </p:cNvPr>
          <p:cNvSpPr>
            <a:spLocks noGrp="1"/>
          </p:cNvSpPr>
          <p:nvPr>
            <p:ph type="title"/>
          </p:nvPr>
        </p:nvSpPr>
        <p:spPr/>
        <p:txBody>
          <a:bodyPr/>
          <a:lstStyle/>
          <a:p>
            <a:endParaRPr lang="en-US"/>
          </a:p>
        </p:txBody>
      </p:sp>
      <p:sp>
        <p:nvSpPr>
          <p:cNvPr id="3" name="Content Placeholder 2"/>
          <p:cNvSpPr>
            <a:spLocks noGrp="1"/>
          </p:cNvSpPr>
          <p:nvPr>
            <p:ph type="body" idx="4294967295"/>
          </p:nvPr>
        </p:nvSpPr>
        <p:spPr>
          <a:xfrm>
            <a:off x="4572000" y="2932113"/>
            <a:ext cx="4572000" cy="1454150"/>
          </a:xfrm>
        </p:spPr>
        <p:txBody>
          <a:bodyPr>
            <a:normAutofit fontScale="40000" lnSpcReduction="20000"/>
          </a:bodyPr>
          <a:lstStyle/>
          <a:p>
            <a:pPr>
              <a:buNone/>
            </a:pPr>
            <a:r>
              <a:rPr lang="en-US" sz="2000" dirty="0">
                <a:latin typeface="Times New Roman" pitchFamily="18" charset="0"/>
                <a:cs typeface="Times New Roman" pitchFamily="18" charset="0"/>
              </a:rPr>
              <a:t>	The “Student Information System” has been developed to overcome the problems existing in the manual system. This software is developed to eliminate and reduce the hardships faced by this existing system. Moreover this system is designed for the particular need of the administration to carry out operations in a smooth and effective manner.</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This application is reduced as much as possible to avoid errors while entering the data. It also provides error message while entering invalid data. No formal knowledge is needed for the user to use this system. Thus, by this it proves that it is user-friendly. Student Information system, as described above, can lead to error free, secure, reliable and fast management system. It can assist the user to concentrate on their other activities rather to concentrate on the record keeping. Thus it will help organization in better utilization of resources.</a:t>
            </a:r>
          </a:p>
        </p:txBody>
      </p:sp>
      <p:sp>
        <p:nvSpPr>
          <p:cNvPr id="5"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1. </a:t>
            </a:r>
            <a:r>
              <a:rPr kumimoji="0" lang="en-US" sz="50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Introduction</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50FB509-30B1-4DC1-95F4-28BFD52D07B2}" type="slidenum">
              <a:rPr lang="en-US" smtClean="0"/>
              <a:pPr/>
              <a:t>4</a:t>
            </a:fld>
            <a:endParaRPr lang="en-US"/>
          </a:p>
        </p:txBody>
      </p:sp>
      <p:sp>
        <p:nvSpPr>
          <p:cNvPr id="2" name="Title 1">
            <a:extLst>
              <a:ext uri="{FF2B5EF4-FFF2-40B4-BE49-F238E27FC236}">
                <a16:creationId xmlns:a16="http://schemas.microsoft.com/office/drawing/2014/main" xmlns="" id="{0A73B337-551F-BB46-9F6C-F87B66410393}"/>
              </a:ext>
            </a:extLst>
          </p:cNvPr>
          <p:cNvSpPr>
            <a:spLocks noGrp="1"/>
          </p:cNvSpPr>
          <p:nvPr>
            <p:ph type="title"/>
          </p:nvPr>
        </p:nvSpPr>
        <p:spPr/>
        <p:txBody>
          <a:bodyPr/>
          <a:lstStyle/>
          <a:p>
            <a:endParaRPr lang="en-US"/>
          </a:p>
        </p:txBody>
      </p:sp>
      <p:sp>
        <p:nvSpPr>
          <p:cNvPr id="3" name="Content Placeholder 2"/>
          <p:cNvSpPr>
            <a:spLocks noGrp="1"/>
          </p:cNvSpPr>
          <p:nvPr>
            <p:ph idx="4294967295"/>
          </p:nvPr>
        </p:nvSpPr>
        <p:spPr>
          <a:xfrm>
            <a:off x="0" y="1000125"/>
            <a:ext cx="8572500" cy="5857875"/>
          </a:xfrm>
        </p:spPr>
        <p:txBody>
          <a:bodyPr>
            <a:normAutofit/>
          </a:bodyPr>
          <a:lstStyle/>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The main objective of the project on Student Information System is to manage the details of the students. This project is totally built at administrative end and thus only the administrator is guaranteed the access. The purpose of the project is to build an application program to reduce the manual work for managing the information of the students. It showcases all the details of the student, their courses, address etc.</a:t>
            </a:r>
          </a:p>
          <a:p>
            <a:pPr>
              <a:buNone/>
            </a:pPr>
            <a:endParaRPr lang="en-US" dirty="0">
              <a:latin typeface="Times New Roman" pitchFamily="18" charset="0"/>
              <a:cs typeface="Times New Roman" pitchFamily="18" charset="0"/>
            </a:endParaRPr>
          </a:p>
        </p:txBody>
      </p:sp>
      <p:sp>
        <p:nvSpPr>
          <p:cNvPr id="4"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000" b="1" dirty="0">
                <a:ln w="10541" cmpd="sng">
                  <a:solidFill>
                    <a:schemeClr val="accent1">
                      <a:shade val="88000"/>
                      <a:satMod val="110000"/>
                    </a:schemeClr>
                  </a:solidFill>
                  <a:prstDash val="solid"/>
                </a:ln>
                <a:solidFill>
                  <a:srgbClr val="FF0000"/>
                </a:solidFill>
                <a:latin typeface="+mj-lt"/>
                <a:ea typeface="+mj-ea"/>
                <a:cs typeface="+mj-cs"/>
              </a:rPr>
              <a:t>2</a:t>
            </a:r>
            <a:r>
              <a:rPr kumimoji="0" lang="en-US" sz="50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 </a:t>
            </a:r>
            <a:r>
              <a:rPr lang="en-US" sz="5000" b="1" u="sng" dirty="0">
                <a:ln w="10541" cmpd="sng">
                  <a:solidFill>
                    <a:schemeClr val="accent1">
                      <a:shade val="88000"/>
                      <a:satMod val="110000"/>
                    </a:schemeClr>
                  </a:solidFill>
                  <a:prstDash val="solid"/>
                </a:ln>
                <a:solidFill>
                  <a:srgbClr val="FF0000"/>
                </a:solidFill>
                <a:latin typeface="+mj-lt"/>
                <a:ea typeface="+mj-ea"/>
                <a:cs typeface="+mj-cs"/>
              </a:rPr>
              <a:t>Objective</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50FB509-30B1-4DC1-95F4-28BFD52D07B2}" type="slidenum">
              <a:rPr lang="en-US" smtClean="0"/>
              <a:pPr/>
              <a:t>5</a:t>
            </a:fld>
            <a:endParaRPr lang="en-US"/>
          </a:p>
        </p:txBody>
      </p:sp>
      <p:sp>
        <p:nvSpPr>
          <p:cNvPr id="2" name="Title 1">
            <a:extLst>
              <a:ext uri="{FF2B5EF4-FFF2-40B4-BE49-F238E27FC236}">
                <a16:creationId xmlns:a16="http://schemas.microsoft.com/office/drawing/2014/main" xmlns="" id="{E1E7B7B5-FAA0-A045-9F8F-855AFF6FAA96}"/>
              </a:ext>
            </a:extLst>
          </p:cNvPr>
          <p:cNvSpPr>
            <a:spLocks noGrp="1"/>
          </p:cNvSpPr>
          <p:nvPr>
            <p:ph type="title"/>
          </p:nvPr>
        </p:nvSpPr>
        <p:spPr/>
        <p:txBody>
          <a:bodyPr/>
          <a:lstStyle/>
          <a:p>
            <a:endParaRPr lang="en-US"/>
          </a:p>
        </p:txBody>
      </p:sp>
      <p:sp>
        <p:nvSpPr>
          <p:cNvPr id="3" name="Content Placeholder 2"/>
          <p:cNvSpPr>
            <a:spLocks noGrp="1"/>
          </p:cNvSpPr>
          <p:nvPr>
            <p:ph idx="4294967295"/>
          </p:nvPr>
        </p:nvSpPr>
        <p:spPr>
          <a:xfrm>
            <a:off x="0" y="642938"/>
            <a:ext cx="8358188" cy="6215062"/>
          </a:xfrm>
        </p:spPr>
        <p:txBody>
          <a:bodyPr>
            <a:normAutofit fontScale="70000" lnSpcReduction="20000"/>
          </a:bodyPr>
          <a:lstStyle/>
          <a:p>
            <a:pPr>
              <a:buNone/>
            </a:pPr>
            <a:endParaRPr lang="en-US" sz="4400" dirty="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a:p>
            <a:r>
              <a:rPr lang="en-US" sz="3600" dirty="0">
                <a:latin typeface="Times New Roman" pitchFamily="18" charset="0"/>
                <a:cs typeface="Times New Roman" pitchFamily="18" charset="0"/>
              </a:rPr>
              <a:t>Provides smart management of student’s data.</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It manages the information of all the students.</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Provides the facility of searching student’s information based on their enrollment number.</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It provides editing, adding and updating of records which results in proper resource management of student data.</a:t>
            </a:r>
          </a:p>
          <a:p>
            <a:pPr>
              <a:buNone/>
            </a:pPr>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Accuracy in works.</a:t>
            </a:r>
          </a:p>
          <a:p>
            <a:pPr>
              <a:buNone/>
            </a:pPr>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Well designed reports.</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Access of any information individually.</a:t>
            </a:r>
          </a:p>
          <a:p>
            <a:endParaRPr lang="en-US" dirty="0">
              <a:latin typeface="Times New Roman" pitchFamily="18" charset="0"/>
              <a:cs typeface="Times New Roman" pitchFamily="18" charset="0"/>
            </a:endParaRPr>
          </a:p>
        </p:txBody>
      </p:sp>
      <p:sp>
        <p:nvSpPr>
          <p:cNvPr id="6" name="Title 1"/>
          <p:cNvSpPr txBox="1">
            <a:spLocks/>
          </p:cNvSpPr>
          <p:nvPr/>
        </p:nvSpPr>
        <p:spPr>
          <a:xfrm>
            <a:off x="285720" y="0"/>
            <a:ext cx="8229600" cy="1143000"/>
          </a:xfrm>
          <a:prstGeom prst="rect">
            <a:avLst/>
          </a:prstGeom>
        </p:spPr>
        <p:txBody>
          <a:bodyPr vert="horz" lIns="0" rIns="0" bIns="0" anchor="b">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Advantages</a:t>
            </a:r>
            <a:r>
              <a:rPr kumimoji="0" lang="en-US" sz="50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of using Student Information </a:t>
            </a:r>
            <a:r>
              <a:rPr kumimoji="0" lang="en-US" sz="5000" b="1" i="0" u="sng" strike="noStrike" kern="1200" normalizeH="0" noProof="0" dirty="0" err="1">
                <a:ln w="10541" cmpd="sng">
                  <a:solidFill>
                    <a:schemeClr val="accent1">
                      <a:shade val="88000"/>
                      <a:satMod val="110000"/>
                    </a:schemeClr>
                  </a:solidFill>
                  <a:prstDash val="solid"/>
                </a:ln>
                <a:solidFill>
                  <a:srgbClr val="FF0000"/>
                </a:solidFill>
                <a:uLnTx/>
                <a:uFillTx/>
                <a:latin typeface="+mj-lt"/>
                <a:ea typeface="+mj-ea"/>
                <a:cs typeface="+mj-cs"/>
              </a:rPr>
              <a:t>Syste</a:t>
            </a:r>
            <a:r>
              <a:rPr lang="en-US" sz="5000" b="1" u="sng" dirty="0">
                <a:ln w="10541" cmpd="sng">
                  <a:solidFill>
                    <a:schemeClr val="accent1">
                      <a:shade val="88000"/>
                      <a:satMod val="110000"/>
                    </a:schemeClr>
                  </a:solidFill>
                  <a:prstDash val="solid"/>
                </a:ln>
                <a:solidFill>
                  <a:srgbClr val="FF0000"/>
                </a:solidFill>
                <a:latin typeface="+mj-lt"/>
                <a:ea typeface="+mj-ea"/>
                <a:cs typeface="+mj-cs"/>
              </a:rPr>
              <a:t>m:</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6</a:t>
            </a:fld>
            <a:endParaRPr lang="en-US"/>
          </a:p>
        </p:txBody>
      </p:sp>
      <p:sp>
        <p:nvSpPr>
          <p:cNvPr id="2" name="Title 1">
            <a:extLst>
              <a:ext uri="{FF2B5EF4-FFF2-40B4-BE49-F238E27FC236}">
                <a16:creationId xmlns:a16="http://schemas.microsoft.com/office/drawing/2014/main" xmlns="" id="{12D9CB6E-5588-D448-A7B2-13225DAC8197}"/>
              </a:ext>
            </a:extLst>
          </p:cNvPr>
          <p:cNvSpPr>
            <a:spLocks noGrp="1"/>
          </p:cNvSpPr>
          <p:nvPr>
            <p:ph type="title"/>
          </p:nvPr>
        </p:nvSpPr>
        <p:spPr/>
        <p:txBody>
          <a:bodyPr/>
          <a:lstStyle/>
          <a:p>
            <a:endParaRPr lang="en-US"/>
          </a:p>
        </p:txBody>
      </p:sp>
      <p:sp>
        <p:nvSpPr>
          <p:cNvPr id="3" name="Content Placeholder 2"/>
          <p:cNvSpPr>
            <a:spLocks noGrp="1"/>
          </p:cNvSpPr>
          <p:nvPr>
            <p:ph idx="4294967295"/>
          </p:nvPr>
        </p:nvSpPr>
        <p:spPr>
          <a:xfrm>
            <a:off x="714375" y="1285875"/>
            <a:ext cx="8429625" cy="5000625"/>
          </a:xfrm>
        </p:spPr>
        <p:txBody>
          <a:bodyPr>
            <a:normAutofit fontScale="92500" lnSpcReduction="20000"/>
          </a:bodyPr>
          <a:lstStyle/>
          <a:p>
            <a:pPr>
              <a:buNone/>
            </a:pPr>
            <a:r>
              <a:rPr lang="en-US" b="1" dirty="0">
                <a:latin typeface="+mj-lt"/>
                <a:cs typeface="Times New Roman" pitchFamily="18" charset="0"/>
              </a:rPr>
              <a:t> </a:t>
            </a:r>
            <a:endParaRPr lang="en-US" dirty="0">
              <a:latin typeface="+mj-lt"/>
              <a:cs typeface="Times New Roman" pitchFamily="18" charset="0"/>
            </a:endParaRPr>
          </a:p>
          <a:p>
            <a:pPr>
              <a:buNone/>
            </a:pPr>
            <a:r>
              <a:rPr lang="en-US" sz="3300" b="1" u="sng" dirty="0">
                <a:latin typeface="+mj-lt"/>
                <a:cs typeface="Times New Roman" pitchFamily="18" charset="0"/>
              </a:rPr>
              <a:t>Hardware Specifications</a:t>
            </a:r>
            <a:r>
              <a:rPr lang="en-US" sz="3300" b="1" dirty="0">
                <a:latin typeface="+mj-lt"/>
                <a:cs typeface="Times New Roman" pitchFamily="18" charset="0"/>
              </a:rPr>
              <a:t>:</a:t>
            </a:r>
            <a:r>
              <a:rPr lang="en-US" sz="3300" b="1" u="sng" dirty="0">
                <a:latin typeface="Times New Roman" pitchFamily="18" charset="0"/>
                <a:cs typeface="Times New Roman" pitchFamily="18" charset="0"/>
              </a:rPr>
              <a:t> </a:t>
            </a:r>
            <a:endParaRPr lang="en-US" sz="3300" b="1" dirty="0">
              <a:latin typeface="Times New Roman" pitchFamily="18" charset="0"/>
              <a:cs typeface="Times New Roman" pitchFamily="18" charset="0"/>
            </a:endParaRPr>
          </a:p>
          <a:p>
            <a:r>
              <a:rPr lang="en-US" sz="2800" dirty="0">
                <a:latin typeface="Times New Roman" pitchFamily="18" charset="0"/>
                <a:cs typeface="Times New Roman" pitchFamily="18" charset="0"/>
              </a:rPr>
              <a:t>Processor : Intel Core i3</a:t>
            </a:r>
          </a:p>
          <a:p>
            <a:r>
              <a:rPr lang="en-US" sz="2800" dirty="0">
                <a:latin typeface="Times New Roman" pitchFamily="18" charset="0"/>
                <a:cs typeface="Times New Roman" pitchFamily="18" charset="0"/>
              </a:rPr>
              <a:t>Hard Disk: 1 TB</a:t>
            </a:r>
          </a:p>
          <a:p>
            <a:r>
              <a:rPr lang="en-US" sz="2800" dirty="0">
                <a:latin typeface="Times New Roman" pitchFamily="18" charset="0"/>
                <a:cs typeface="Times New Roman" pitchFamily="18" charset="0"/>
              </a:rPr>
              <a:t>RAM: 4 GB DDR3</a:t>
            </a:r>
          </a:p>
          <a:p>
            <a:r>
              <a:rPr lang="en-US" sz="2800" dirty="0">
                <a:latin typeface="Times New Roman" pitchFamily="18" charset="0"/>
                <a:cs typeface="Times New Roman" pitchFamily="18" charset="0"/>
              </a:rPr>
              <a:t>Processor Variant: 6006U</a:t>
            </a:r>
          </a:p>
          <a:p>
            <a:r>
              <a:rPr lang="en-US" sz="2800" dirty="0">
                <a:latin typeface="Times New Roman" pitchFamily="18" charset="0"/>
                <a:cs typeface="Times New Roman" pitchFamily="18" charset="0"/>
              </a:rPr>
              <a:t>Operating System: Microsoft Windows 10</a:t>
            </a:r>
            <a:endParaRPr lang="en-US" sz="2800" dirty="0">
              <a:latin typeface="+mj-lt"/>
              <a:cs typeface="Times New Roman" pitchFamily="18" charset="0"/>
            </a:endParaRPr>
          </a:p>
          <a:p>
            <a:endParaRPr lang="en-US" sz="3200" b="1" dirty="0">
              <a:latin typeface="+mj-lt"/>
              <a:cs typeface="Times New Roman" pitchFamily="18" charset="0"/>
            </a:endParaRPr>
          </a:p>
          <a:p>
            <a:pPr>
              <a:buNone/>
            </a:pPr>
            <a:r>
              <a:rPr lang="en-US" sz="3300" b="1" u="sng" dirty="0">
                <a:latin typeface="+mj-lt"/>
                <a:cs typeface="Times New Roman" pitchFamily="18" charset="0"/>
              </a:rPr>
              <a:t>Software used</a:t>
            </a:r>
            <a:r>
              <a:rPr lang="en-US" sz="3300" b="1" dirty="0">
                <a:latin typeface="+mj-lt"/>
                <a:cs typeface="Times New Roman" pitchFamily="18" charset="0"/>
              </a:rPr>
              <a:t>:</a:t>
            </a:r>
          </a:p>
          <a:p>
            <a:r>
              <a:rPr lang="en-US" sz="2800" dirty="0">
                <a:latin typeface="Times New Roman" pitchFamily="18" charset="0"/>
                <a:cs typeface="Times New Roman" pitchFamily="18" charset="0"/>
              </a:rPr>
              <a:t>Operating System: Microsoft Windows 10</a:t>
            </a:r>
          </a:p>
          <a:p>
            <a:r>
              <a:rPr lang="en-US" sz="2800" dirty="0">
                <a:latin typeface="Times New Roman" pitchFamily="18" charset="0"/>
                <a:cs typeface="Times New Roman" pitchFamily="18" charset="0"/>
              </a:rPr>
              <a:t>Front End: Microsoft Visual Studio 2008</a:t>
            </a:r>
          </a:p>
          <a:p>
            <a:r>
              <a:rPr lang="en-US" sz="2800" dirty="0">
                <a:latin typeface="Times New Roman" pitchFamily="18" charset="0"/>
                <a:cs typeface="Times New Roman" pitchFamily="18" charset="0"/>
              </a:rPr>
              <a:t>Back End: MySql Server 2005</a:t>
            </a:r>
          </a:p>
          <a:p>
            <a:pPr>
              <a:buNone/>
            </a:pPr>
            <a:endParaRPr lang="en-US" sz="2800" dirty="0">
              <a:latin typeface="Times New Roman" pitchFamily="18" charset="0"/>
              <a:cs typeface="Times New Roman" pitchFamily="18" charset="0"/>
            </a:endParaRPr>
          </a:p>
        </p:txBody>
      </p:sp>
      <p:sp>
        <p:nvSpPr>
          <p:cNvPr id="6" name="Title 1"/>
          <p:cNvSpPr txBox="1">
            <a:spLocks/>
          </p:cNvSpPr>
          <p:nvPr/>
        </p:nvSpPr>
        <p:spPr>
          <a:xfrm>
            <a:off x="357158" y="285728"/>
            <a:ext cx="8229600" cy="1571636"/>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285720" y="214290"/>
            <a:ext cx="8229600" cy="1143000"/>
          </a:xfrm>
          <a:prstGeom prst="rect">
            <a:avLst/>
          </a:prstGeom>
        </p:spPr>
        <p:txBody>
          <a:bodyPr vert="horz" lIns="0" rIns="0" bIns="0" anchor="b">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3. </a:t>
            </a:r>
            <a:r>
              <a:rPr kumimoji="0" lang="en-US" sz="50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Tools</a:t>
            </a:r>
            <a:r>
              <a:rPr kumimoji="0" lang="en-US" sz="50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and technology to be used</a:t>
            </a: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7</a:t>
            </a:fld>
            <a:endParaRPr lang="en-US"/>
          </a:p>
        </p:txBody>
      </p:sp>
      <p:sp>
        <p:nvSpPr>
          <p:cNvPr id="5" name="Title 1"/>
          <p:cNvSpPr txBox="1">
            <a:spLocks/>
          </p:cNvSpPr>
          <p:nvPr/>
        </p:nvSpPr>
        <p:spPr>
          <a:xfrm>
            <a:off x="428596" y="762000"/>
            <a:ext cx="8229600" cy="11430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5. </a:t>
            </a:r>
            <a:r>
              <a:rPr kumimoji="0" lang="en-US" sz="4100" b="1" i="0" u="sng" strike="noStrike" kern="1200" normalizeH="0" baseline="0" noProof="0" dirty="0">
                <a:ln w="10541" cmpd="sng">
                  <a:solidFill>
                    <a:schemeClr val="accent1">
                      <a:shade val="88000"/>
                      <a:satMod val="110000"/>
                    </a:schemeClr>
                  </a:solidFill>
                  <a:prstDash val="solid"/>
                </a:ln>
                <a:solidFill>
                  <a:srgbClr val="FF0000"/>
                </a:solidFill>
                <a:uLnTx/>
                <a:uFillTx/>
                <a:latin typeface="+mj-lt"/>
                <a:ea typeface="+mj-ea"/>
                <a:cs typeface="+mj-cs"/>
              </a:rPr>
              <a:t>Dataflow</a:t>
            </a:r>
            <a:r>
              <a:rPr kumimoji="0" lang="en-US" sz="41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diagram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strike="noStrike" kern="1200" normalizeH="0" noProof="0" dirty="0" err="1">
                <a:ln w="10541" cmpd="sng">
                  <a:solidFill>
                    <a:schemeClr val="accent1">
                      <a:shade val="88000"/>
                      <a:satMod val="110000"/>
                    </a:schemeClr>
                  </a:solidFill>
                  <a:prstDash val="solid"/>
                </a:ln>
                <a:solidFill>
                  <a:srgbClr val="FF0000"/>
                </a:solidFill>
                <a:uLnTx/>
                <a:uFillTx/>
                <a:latin typeface="+mj-lt"/>
                <a:ea typeface="+mj-ea"/>
                <a:cs typeface="+mj-cs"/>
              </a:rPr>
              <a:t>i</a:t>
            </a:r>
            <a:r>
              <a:rPr kumimoji="0" lang="en-US" sz="3200" b="1" i="0"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Zero level dataflow diagram</a:t>
            </a:r>
            <a:r>
              <a:rPr kumimoji="0" lang="en-US" sz="4100" b="0" i="0" u="none" strike="noStrike" kern="1200" cap="none" spc="0" normalizeH="0" baseline="0" noProof="0" dirty="0">
                <a:ln>
                  <a:noFill/>
                </a:ln>
                <a:solidFill>
                  <a:schemeClr val="tx2"/>
                </a:solidFill>
                <a:effectLst/>
                <a:uLnTx/>
                <a:uFillTx/>
                <a:latin typeface="+mj-lt"/>
                <a:ea typeface="+mj-ea"/>
                <a:cs typeface="+mj-cs"/>
              </a:rPr>
              <a:t/>
            </a:r>
            <a:br>
              <a:rPr kumimoji="0" lang="en-US" sz="4100" b="0" i="0" u="none" strike="noStrike" kern="1200" cap="none" spc="0" normalizeH="0" baseline="0" noProof="0" dirty="0">
                <a:ln>
                  <a:noFill/>
                </a:ln>
                <a:solidFill>
                  <a:schemeClr val="tx2"/>
                </a:solidFill>
                <a:effectLst/>
                <a:uLnTx/>
                <a:uFillTx/>
                <a:latin typeface="+mj-lt"/>
                <a:ea typeface="+mj-ea"/>
                <a:cs typeface="+mj-cs"/>
              </a:rPr>
            </a:br>
            <a:endParaRPr kumimoji="0" lang="en-US" sz="41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8</a:t>
            </a:fld>
            <a:endParaRPr lang="en-US"/>
          </a:p>
        </p:txBody>
      </p:sp>
      <p:sp>
        <p:nvSpPr>
          <p:cNvPr id="2" name="Title 1">
            <a:extLst>
              <a:ext uri="{FF2B5EF4-FFF2-40B4-BE49-F238E27FC236}">
                <a16:creationId xmlns:a16="http://schemas.microsoft.com/office/drawing/2014/main" xmlns="" id="{6A17FB27-C46C-6641-B358-801A2D94B9E1}"/>
              </a:ext>
            </a:extLst>
          </p:cNvPr>
          <p:cNvSpPr>
            <a:spLocks noGrp="1"/>
          </p:cNvSpPr>
          <p:nvPr>
            <p:ph type="title"/>
          </p:nvPr>
        </p:nvSpPr>
        <p:spPr/>
        <p:txBody>
          <a:bodyPr/>
          <a:lstStyle/>
          <a:p>
            <a:endParaRPr lang="en-US"/>
          </a:p>
        </p:txBody>
      </p:sp>
      <p:sp>
        <p:nvSpPr>
          <p:cNvPr id="5" name="Title 1"/>
          <p:cNvSpPr txBox="1">
            <a:spLocks/>
          </p:cNvSpPr>
          <p:nvPr/>
        </p:nvSpPr>
        <p:spPr>
          <a:xfrm>
            <a:off x="571472" y="285728"/>
            <a:ext cx="8229600" cy="11430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ii. </a:t>
            </a:r>
            <a:r>
              <a:rPr lang="en-US" sz="3200" b="1" u="sng" dirty="0">
                <a:ln w="10541" cmpd="sng">
                  <a:solidFill>
                    <a:schemeClr val="accent1">
                      <a:shade val="88000"/>
                      <a:satMod val="110000"/>
                    </a:schemeClr>
                  </a:solidFill>
                  <a:prstDash val="solid"/>
                </a:ln>
                <a:solidFill>
                  <a:srgbClr val="FF0000"/>
                </a:solidFill>
                <a:latin typeface="+mj-lt"/>
                <a:ea typeface="+mj-ea"/>
                <a:cs typeface="+mj-cs"/>
              </a:rPr>
              <a:t>First</a:t>
            </a:r>
            <a:r>
              <a:rPr kumimoji="0" lang="en-US" sz="3200" b="1" i="0" u="sng" strike="noStrike" kern="1200" normalizeH="0" noProof="0" dirty="0">
                <a:ln w="10541" cmpd="sng">
                  <a:solidFill>
                    <a:schemeClr val="accent1">
                      <a:shade val="88000"/>
                      <a:satMod val="110000"/>
                    </a:schemeClr>
                  </a:solidFill>
                  <a:prstDash val="solid"/>
                </a:ln>
                <a:solidFill>
                  <a:srgbClr val="FF0000"/>
                </a:solidFill>
                <a:uLnTx/>
                <a:uFillTx/>
                <a:latin typeface="+mj-lt"/>
                <a:ea typeface="+mj-ea"/>
                <a:cs typeface="+mj-cs"/>
              </a:rPr>
              <a:t> level dataflow diagram</a:t>
            </a:r>
            <a:r>
              <a:rPr kumimoji="0" lang="en-US" sz="4100" b="0" i="0" u="none" strike="noStrike" kern="1200" cap="none" spc="0" normalizeH="0" baseline="0" noProof="0" dirty="0">
                <a:ln>
                  <a:noFill/>
                </a:ln>
                <a:solidFill>
                  <a:schemeClr val="tx2"/>
                </a:solidFill>
                <a:effectLst/>
                <a:uLnTx/>
                <a:uFillTx/>
                <a:latin typeface="+mj-lt"/>
                <a:ea typeface="+mj-ea"/>
                <a:cs typeface="+mj-cs"/>
              </a:rPr>
              <a:t/>
            </a:r>
            <a:br>
              <a:rPr kumimoji="0" lang="en-US" sz="4100" b="0" i="0" u="none" strike="noStrike" kern="1200" cap="none" spc="0" normalizeH="0" baseline="0" noProof="0" dirty="0">
                <a:ln>
                  <a:noFill/>
                </a:ln>
                <a:solidFill>
                  <a:schemeClr val="tx2"/>
                </a:solidFill>
                <a:effectLst/>
                <a:uLnTx/>
                <a:uFillTx/>
                <a:latin typeface="+mj-lt"/>
                <a:ea typeface="+mj-ea"/>
                <a:cs typeface="+mj-cs"/>
              </a:rPr>
            </a:br>
            <a:endParaRPr kumimoji="0" lang="en-US" sz="41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c1-converted-1 (2).jpg"/>
          <p:cNvPicPr>
            <a:picLocks noChangeAspect="1"/>
          </p:cNvPicPr>
          <p:nvPr/>
        </p:nvPicPr>
        <p:blipFill>
          <a:blip r:embed="rId2" cstate="print">
            <a:duotone>
              <a:prstClr val="black"/>
              <a:srgbClr val="292929">
                <a:tint val="45000"/>
                <a:satMod val="400000"/>
              </a:srgbClr>
            </a:duotone>
          </a:blip>
          <a:stretch>
            <a:fillRect/>
          </a:stretch>
        </p:blipFill>
        <p:spPr>
          <a:xfrm>
            <a:off x="1285852" y="714356"/>
            <a:ext cx="6643707" cy="6143644"/>
          </a:xfrm>
          <a:prstGeom prst="rect">
            <a:avLst/>
          </a:prstGeom>
          <a:ln>
            <a:noFill/>
          </a:ln>
        </p:spPr>
      </p:pic>
      <p:sp>
        <p:nvSpPr>
          <p:cNvPr id="8" name="Title 1"/>
          <p:cNvSpPr txBox="1">
            <a:spLocks/>
          </p:cNvSpPr>
          <p:nvPr/>
        </p:nvSpPr>
        <p:spPr>
          <a:xfrm>
            <a:off x="0" y="685800"/>
            <a:ext cx="9086824" cy="609600"/>
          </a:xfrm>
          <a:prstGeom prst="rect">
            <a:avLst/>
          </a:prstGeom>
          <a:noFill/>
          <a:ln>
            <a:noFill/>
          </a:ln>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strike="noStrike" kern="1200" normalizeH="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j-ea"/>
                <a:cs typeface="+mj-cs"/>
              </a:rPr>
              <a:t> ii. </a:t>
            </a:r>
            <a:r>
              <a:rPr kumimoji="0" lang="en-US" sz="3200" b="1" i="0" u="sng" strike="noStrike" kern="1200" normalizeH="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j-ea"/>
                <a:cs typeface="+mj-cs"/>
              </a:rPr>
              <a:t>Zero level dataflow diagram</a:t>
            </a:r>
            <a:r>
              <a:rPr kumimoji="0" lang="en-US" sz="4100" b="1" i="0" u="none" strike="noStrike" kern="120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j-ea"/>
                <a:cs typeface="+mj-cs"/>
              </a:rPr>
              <a:t/>
            </a:r>
            <a:br>
              <a:rPr kumimoji="0" lang="en-US" sz="4100" b="1" i="0" u="none" strike="noStrike" kern="120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j-ea"/>
                <a:cs typeface="+mj-cs"/>
              </a:rPr>
            </a:br>
            <a:endParaRPr kumimoji="0" lang="en-US" sz="4100" b="1" i="0" u="none" strike="noStrike" kern="120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284</TotalTime>
  <Words>307</Words>
  <Application>Microsoft Office PowerPoint</Application>
  <PresentationFormat>On-screen Show (4:3)</PresentationFormat>
  <Paragraphs>96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RUPEX</dc:creator>
  <cp:lastModifiedBy>LENOVO</cp:lastModifiedBy>
  <cp:revision>35</cp:revision>
  <dcterms:created xsi:type="dcterms:W3CDTF">2019-02-05T14:54:52Z</dcterms:created>
  <dcterms:modified xsi:type="dcterms:W3CDTF">2019-06-17T05:45:46Z</dcterms:modified>
</cp:coreProperties>
</file>