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5"/>
  </p:notesMasterIdLst>
  <p:sldIdLst>
    <p:sldId id="256" r:id="rId5"/>
    <p:sldId id="257" r:id="rId6"/>
    <p:sldId id="267" r:id="rId7"/>
    <p:sldId id="263" r:id="rId8"/>
    <p:sldId id="258" r:id="rId9"/>
    <p:sldId id="259" r:id="rId10"/>
    <p:sldId id="268" r:id="rId11"/>
    <p:sldId id="260" r:id="rId12"/>
    <p:sldId id="262" r:id="rId13"/>
    <p:sldId id="261"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1691C-E715-4A57-AB15-C36AAF01BF6A}" v="2381" dt="2022-05-25T04:51:23.010"/>
    <p1510:client id="{A8CFEA75-7C46-4A74-B5FE-A3C427DA7938}" v="624" dt="2022-05-25T04:53:09.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B90D2-9E9A-4C1C-9E73-F6D72EBC2F11}" type="datetimeFigureOut">
              <a:rPr lang="es-MX" smtClean="0"/>
              <a:t>24/05/2022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1EEE8-871D-4634-A548-9032A2B9822C}" type="slidenum">
              <a:rPr lang="es-MX" smtClean="0"/>
              <a:t>‹Nº›</a:t>
            </a:fld>
            <a:endParaRPr lang="es-MX"/>
          </a:p>
        </p:txBody>
      </p:sp>
    </p:spTree>
    <p:extLst>
      <p:ext uri="{BB962C8B-B14F-4D97-AF65-F5344CB8AC3E}">
        <p14:creationId xmlns:p14="http://schemas.microsoft.com/office/powerpoint/2010/main" val="217901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B5AD454E-EB98-4238-A2F8-F14B11F2E782}" type="datetime1">
              <a:rPr lang="en-US" smtClean="0"/>
              <a:t>5/24/2022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6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51A10D9E-E69F-4F37-8AE9-6C0B72FFB21C}" type="datetime1">
              <a:rPr lang="en-US" smtClean="0"/>
              <a:t>5/24/2022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75680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09939127-6C4B-4AFC-93CF-A18E5061CD9E}" type="datetime1">
              <a:rPr lang="en-US" smtClean="0"/>
              <a:t>5/24/2022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12459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F2E100AE-87AE-49E7-8351-5DA39B5FE556}" type="datetime1">
              <a:rPr lang="en-US" smtClean="0"/>
              <a:t>5/24/2022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6633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48BAC0EB-4E7A-448A-B1E9-5635A181B689}" type="datetime1">
              <a:rPr lang="en-US" smtClean="0"/>
              <a:t>5/24/2022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21705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38592250-9E77-4A91-9777-2C35D5EC0BC9}" type="datetime1">
              <a:rPr lang="en-US" smtClean="0"/>
              <a:t>5/24/2022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00950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9C04C49E-B790-4D8B-A929-1498DEFE4724}" type="datetime1">
              <a:rPr lang="en-US" smtClean="0"/>
              <a:t>5/24/2022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55685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0E0388B3-DEB6-457B-9092-E241F1150085}" type="datetime1">
              <a:rPr lang="en-US" smtClean="0"/>
              <a:t>5/24/2022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3206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D91D102B-7339-498C-9A80-6980BCBDBED2}" type="datetime1">
              <a:rPr lang="en-US" smtClean="0"/>
              <a:t>5/24/2022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2359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49AFA0EC-AEA9-4235-94FA-E5F253B0526E}" type="datetime1">
              <a:rPr lang="en-US" smtClean="0"/>
              <a:t>5/24/2022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83396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E90CAAD1-66F3-4077-A0C8-C246087BF99C}" type="datetime1">
              <a:rPr lang="en-US" smtClean="0"/>
              <a:t>5/24/2022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53622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65E33984-1193-49E9-A2D0-AE81C1C10AAD}" type="datetime1">
              <a:rPr lang="en-US" smtClean="0"/>
              <a:t>5/24/2022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45870954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web/packages/pipeR/pipeR.pdf" TargetMode="External"/><Relationship Id="rId2" Type="http://schemas.openxmlformats.org/officeDocument/2006/relationships/hyperlink" Target="https://economipedia.com/definiciones/cadena-de-markov.html" TargetMode="External"/><Relationship Id="rId1" Type="http://schemas.openxmlformats.org/officeDocument/2006/relationships/slideLayout" Target="../slideLayouts/slideLayout2.xml"/><Relationship Id="rId4" Type="http://schemas.openxmlformats.org/officeDocument/2006/relationships/hyperlink" Target="https://rsanchezs.gitbooks.io/rprogramming/content/chapter9/pipelin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3" descr="Una red de líneas y puntos de fondo">
            <a:extLst>
              <a:ext uri="{FF2B5EF4-FFF2-40B4-BE49-F238E27FC236}">
                <a16:creationId xmlns:a16="http://schemas.microsoft.com/office/drawing/2014/main" id="{142D44B1-D1AC-F55F-6F6F-36467E6613B0}"/>
              </a:ext>
            </a:extLst>
          </p:cNvPr>
          <p:cNvPicPr>
            <a:picLocks noChangeAspect="1"/>
          </p:cNvPicPr>
          <p:nvPr/>
        </p:nvPicPr>
        <p:blipFill rotWithShape="1">
          <a:blip r:embed="rId2"/>
          <a:srcRect l="16813" r="1652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ítulo 1">
            <a:extLst>
              <a:ext uri="{FF2B5EF4-FFF2-40B4-BE49-F238E27FC236}">
                <a16:creationId xmlns:a16="http://schemas.microsoft.com/office/drawing/2014/main" id="{E1EE46B8-A977-5EA9-5BED-9B77C7418D1F}"/>
              </a:ext>
            </a:extLst>
          </p:cNvPr>
          <p:cNvSpPr>
            <a:spLocks noGrp="1"/>
          </p:cNvSpPr>
          <p:nvPr>
            <p:ph type="ctrTitle"/>
          </p:nvPr>
        </p:nvSpPr>
        <p:spPr>
          <a:xfrm>
            <a:off x="6752897" y="376621"/>
            <a:ext cx="4572000" cy="2286000"/>
          </a:xfrm>
        </p:spPr>
        <p:txBody>
          <a:bodyPr>
            <a:normAutofit fontScale="90000"/>
          </a:bodyPr>
          <a:lstStyle/>
          <a:p>
            <a:pPr algn="l"/>
            <a:r>
              <a:rPr lang="es-MX" sz="4400"/>
              <a:t>Proyecto final</a:t>
            </a:r>
            <a:br>
              <a:rPr lang="es-MX" sz="4400"/>
            </a:br>
            <a:r>
              <a:rPr lang="es-MX" sz="4400"/>
              <a:t>Cadenas de Márkov</a:t>
            </a:r>
            <a:br>
              <a:rPr lang="es-MX" sz="4400"/>
            </a:br>
            <a:endParaRPr lang="es-MX" sz="4400"/>
          </a:p>
        </p:txBody>
      </p:sp>
      <p:sp>
        <p:nvSpPr>
          <p:cNvPr id="3" name="Subtítulo 2">
            <a:extLst>
              <a:ext uri="{FF2B5EF4-FFF2-40B4-BE49-F238E27FC236}">
                <a16:creationId xmlns:a16="http://schemas.microsoft.com/office/drawing/2014/main" id="{C17D070F-7443-F00B-6EB5-8C1E66D420ED}"/>
              </a:ext>
            </a:extLst>
          </p:cNvPr>
          <p:cNvSpPr>
            <a:spLocks noGrp="1"/>
          </p:cNvSpPr>
          <p:nvPr>
            <p:ph type="subTitle" idx="1"/>
          </p:nvPr>
        </p:nvSpPr>
        <p:spPr>
          <a:xfrm>
            <a:off x="6926060" y="3916217"/>
            <a:ext cx="4572000" cy="2355274"/>
          </a:xfrm>
        </p:spPr>
        <p:txBody>
          <a:bodyPr vert="horz" lIns="91440" tIns="45720" rIns="91440" bIns="45720" rtlCol="0" anchor="t">
            <a:normAutofit fontScale="85000" lnSpcReduction="10000"/>
          </a:bodyPr>
          <a:lstStyle/>
          <a:p>
            <a:pPr algn="l"/>
            <a:r>
              <a:rPr lang="es-MX"/>
              <a:t>Modelos computacionales</a:t>
            </a:r>
          </a:p>
          <a:p>
            <a:pPr algn="l"/>
            <a:r>
              <a:rPr lang="es-MX"/>
              <a:t>Integrantes:</a:t>
            </a:r>
          </a:p>
          <a:p>
            <a:pPr algn="l"/>
            <a:r>
              <a:rPr lang="es-MX"/>
              <a:t>Juan Carlos Medina Rodríguez</a:t>
            </a:r>
          </a:p>
          <a:p>
            <a:pPr algn="l"/>
            <a:r>
              <a:rPr lang="es-MX" err="1"/>
              <a:t>Marfik</a:t>
            </a:r>
            <a:r>
              <a:rPr lang="es-MX"/>
              <a:t> Emiliano Segura Calzada </a:t>
            </a:r>
            <a:endParaRPr lang="es-MX">
              <a:solidFill>
                <a:srgbClr val="FFFFFF">
                  <a:alpha val="70000"/>
                </a:srgbClr>
              </a:solidFill>
            </a:endParaRPr>
          </a:p>
          <a:p>
            <a:pPr algn="l"/>
            <a:r>
              <a:rPr lang="es-MX"/>
              <a:t>Ricardo Gabriel </a:t>
            </a:r>
            <a:r>
              <a:rPr lang="es-MX" err="1"/>
              <a:t>Rodriguez</a:t>
            </a:r>
            <a:r>
              <a:rPr lang="es-MX"/>
              <a:t> </a:t>
            </a:r>
            <a:r>
              <a:rPr lang="es-MX" err="1"/>
              <a:t>Gonzalez</a:t>
            </a:r>
            <a:endParaRPr lang="es-MX"/>
          </a:p>
          <a:p>
            <a:pPr algn="l"/>
            <a:endParaRPr lang="es-MX"/>
          </a:p>
        </p:txBody>
      </p:sp>
      <p:pic>
        <p:nvPicPr>
          <p:cNvPr id="1030" name="Picture 6" descr="Universidad Autónoma de Coahuila - Wikipedia, la enciclopedia libre">
            <a:extLst>
              <a:ext uri="{FF2B5EF4-FFF2-40B4-BE49-F238E27FC236}">
                <a16:creationId xmlns:a16="http://schemas.microsoft.com/office/drawing/2014/main" id="{AF3E2978-57B5-4FEE-DCC3-3EDF0B3F8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748" y="119152"/>
            <a:ext cx="1641938"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42E8F9-8C76-AD19-293B-1A2991CBE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22" y="119152"/>
            <a:ext cx="4562475"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A71F9C5D-3F21-AE57-78AB-5B27B5CD429C}"/>
              </a:ext>
            </a:extLst>
          </p:cNvPr>
          <p:cNvSpPr>
            <a:spLocks noGrp="1"/>
          </p:cNvSpPr>
          <p:nvPr>
            <p:ph type="sldNum" sz="quarter" idx="12"/>
          </p:nvPr>
        </p:nvSpPr>
        <p:spPr/>
        <p:txBody>
          <a:bodyPr/>
          <a:lstStyle/>
          <a:p>
            <a:fld id="{07CE569E-9B7C-4CB9-AB80-C0841F922CFF}" type="slidenum">
              <a:rPr lang="en-US" smtClean="0"/>
              <a:t>1</a:t>
            </a:fld>
            <a:endParaRPr lang="en-US"/>
          </a:p>
        </p:txBody>
      </p:sp>
    </p:spTree>
    <p:extLst>
      <p:ext uri="{BB962C8B-B14F-4D97-AF65-F5344CB8AC3E}">
        <p14:creationId xmlns:p14="http://schemas.microsoft.com/office/powerpoint/2010/main" val="230299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D49C6-F104-ADB8-5247-FB1AEBF99A6B}"/>
              </a:ext>
            </a:extLst>
          </p:cNvPr>
          <p:cNvSpPr>
            <a:spLocks noGrp="1"/>
          </p:cNvSpPr>
          <p:nvPr>
            <p:ph type="title"/>
          </p:nvPr>
        </p:nvSpPr>
        <p:spPr>
          <a:xfrm>
            <a:off x="4548808" y="642730"/>
            <a:ext cx="3094383" cy="1146313"/>
          </a:xfrm>
        </p:spPr>
        <p:txBody>
          <a:bodyPr>
            <a:normAutofit/>
          </a:bodyPr>
          <a:lstStyle/>
          <a:p>
            <a:r>
              <a:rPr lang="es-MX" dirty="0"/>
              <a:t>Referencias</a:t>
            </a:r>
          </a:p>
        </p:txBody>
      </p:sp>
      <p:sp>
        <p:nvSpPr>
          <p:cNvPr id="3" name="Marcador de número de diapositiva 2">
            <a:extLst>
              <a:ext uri="{FF2B5EF4-FFF2-40B4-BE49-F238E27FC236}">
                <a16:creationId xmlns:a16="http://schemas.microsoft.com/office/drawing/2014/main" id="{ADCD7792-1F88-2067-8938-A3C0F93E1BD7}"/>
              </a:ext>
            </a:extLst>
          </p:cNvPr>
          <p:cNvSpPr>
            <a:spLocks noGrp="1"/>
          </p:cNvSpPr>
          <p:nvPr>
            <p:ph type="sldNum" sz="quarter" idx="12"/>
          </p:nvPr>
        </p:nvSpPr>
        <p:spPr/>
        <p:txBody>
          <a:bodyPr/>
          <a:lstStyle/>
          <a:p>
            <a:fld id="{07CE569E-9B7C-4CB9-AB80-C0841F922CFF}" type="slidenum">
              <a:rPr lang="en-US" smtClean="0"/>
              <a:t>10</a:t>
            </a:fld>
            <a:endParaRPr lang="en-US"/>
          </a:p>
        </p:txBody>
      </p:sp>
      <p:sp>
        <p:nvSpPr>
          <p:cNvPr id="7" name="CuadroTexto 6">
            <a:extLst>
              <a:ext uri="{FF2B5EF4-FFF2-40B4-BE49-F238E27FC236}">
                <a16:creationId xmlns:a16="http://schemas.microsoft.com/office/drawing/2014/main" id="{85A32416-DF8E-7C30-03A0-BDA2AE95D418}"/>
              </a:ext>
            </a:extLst>
          </p:cNvPr>
          <p:cNvSpPr txBox="1"/>
          <p:nvPr/>
        </p:nvSpPr>
        <p:spPr>
          <a:xfrm>
            <a:off x="839755" y="1987420"/>
            <a:ext cx="10590245" cy="923330"/>
          </a:xfrm>
          <a:prstGeom prst="rect">
            <a:avLst/>
          </a:prstGeom>
          <a:noFill/>
        </p:spPr>
        <p:txBody>
          <a:bodyPr wrap="square" rtlCol="0">
            <a:spAutoFit/>
          </a:bodyPr>
          <a:lstStyle/>
          <a:p>
            <a:r>
              <a:rPr lang="es-MX" dirty="0">
                <a:hlinkClick r:id="rId2"/>
              </a:rPr>
              <a:t>https://economipedia.com/definiciones/cadena-de-markov.html</a:t>
            </a:r>
            <a:r>
              <a:rPr lang="es-MX" dirty="0"/>
              <a:t> ---------------------------------------------- 3</a:t>
            </a:r>
          </a:p>
          <a:p>
            <a:r>
              <a:rPr lang="es-MX" dirty="0">
                <a:hlinkClick r:id="rId3"/>
              </a:rPr>
              <a:t>https://cran.r-project.org/web/packages/pipeR/pipeR.pdf</a:t>
            </a:r>
            <a:r>
              <a:rPr lang="es-MX" dirty="0"/>
              <a:t> -------------------------------------------------------- 4</a:t>
            </a:r>
          </a:p>
          <a:p>
            <a:r>
              <a:rPr lang="es-MX" dirty="0">
                <a:hlinkClick r:id="rId4"/>
              </a:rPr>
              <a:t>https://rsanchezs.gitbooks.io/rprogramming/content/chapter9/pipeline.html</a:t>
            </a:r>
            <a:r>
              <a:rPr lang="es-MX" dirty="0"/>
              <a:t> ----------------------------- 4</a:t>
            </a:r>
          </a:p>
        </p:txBody>
      </p:sp>
    </p:spTree>
    <p:extLst>
      <p:ext uri="{BB962C8B-B14F-4D97-AF65-F5344CB8AC3E}">
        <p14:creationId xmlns:p14="http://schemas.microsoft.com/office/powerpoint/2010/main" val="46684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EA21D-AFBD-D88E-66C5-6ECA51176540}"/>
              </a:ext>
            </a:extLst>
          </p:cNvPr>
          <p:cNvSpPr>
            <a:spLocks noGrp="1"/>
          </p:cNvSpPr>
          <p:nvPr>
            <p:ph type="title"/>
          </p:nvPr>
        </p:nvSpPr>
        <p:spPr>
          <a:xfrm>
            <a:off x="3851362" y="266148"/>
            <a:ext cx="4489275" cy="872837"/>
          </a:xfrm>
        </p:spPr>
        <p:txBody>
          <a:bodyPr>
            <a:noAutofit/>
          </a:bodyPr>
          <a:lstStyle/>
          <a:p>
            <a:pPr algn="ctr"/>
            <a:r>
              <a:rPr lang="es-MX" sz="3000"/>
              <a:t>Descripción General</a:t>
            </a:r>
          </a:p>
        </p:txBody>
      </p:sp>
      <p:sp>
        <p:nvSpPr>
          <p:cNvPr id="3" name="Marcador de contenido 2">
            <a:extLst>
              <a:ext uri="{FF2B5EF4-FFF2-40B4-BE49-F238E27FC236}">
                <a16:creationId xmlns:a16="http://schemas.microsoft.com/office/drawing/2014/main" id="{377D8314-0751-EB84-84DF-20A9AAD39087}"/>
              </a:ext>
            </a:extLst>
          </p:cNvPr>
          <p:cNvSpPr>
            <a:spLocks noGrp="1"/>
          </p:cNvSpPr>
          <p:nvPr>
            <p:ph idx="1"/>
          </p:nvPr>
        </p:nvSpPr>
        <p:spPr>
          <a:xfrm>
            <a:off x="762000" y="1418358"/>
            <a:ext cx="10668000" cy="3818083"/>
          </a:xfrm>
        </p:spPr>
        <p:txBody>
          <a:bodyPr>
            <a:normAutofit/>
          </a:bodyPr>
          <a:lstStyle/>
          <a:p>
            <a:pPr marL="0" indent="0" algn="ctr">
              <a:buNone/>
            </a:pPr>
            <a:r>
              <a:rPr lang="es-MX" sz="2400" b="0" i="0" dirty="0">
                <a:solidFill>
                  <a:srgbClr val="FFFFFF"/>
                </a:solidFill>
                <a:effectLst/>
                <a:latin typeface="-apple-system"/>
              </a:rPr>
              <a:t>Se analizarán, como cadenas de </a:t>
            </a:r>
            <a:r>
              <a:rPr lang="es-MX" sz="2400" b="0" i="0" dirty="0" err="1">
                <a:solidFill>
                  <a:srgbClr val="FFFFFF"/>
                </a:solidFill>
                <a:effectLst/>
                <a:latin typeface="-apple-system"/>
              </a:rPr>
              <a:t>Markov</a:t>
            </a:r>
            <a:r>
              <a:rPr lang="es-MX" sz="2400" b="0" i="0" dirty="0">
                <a:solidFill>
                  <a:srgbClr val="FFFFFF"/>
                </a:solidFill>
                <a:effectLst/>
                <a:latin typeface="-apple-system"/>
              </a:rPr>
              <a:t> de tiempo discreto con espacio de estados finito, las acciones que tuvo una muestra de alumnos dentro de sus navegadores web durante la aplicación de una evaluación en línea y se tratará de encontrar la relación entre dichas acciones y la calificación que obtuvieron. En especial, se buscarán las diferencias entre las cadenas de </a:t>
            </a:r>
            <a:r>
              <a:rPr lang="es-MX" sz="2400" b="0" i="0" dirty="0" err="1">
                <a:solidFill>
                  <a:srgbClr val="FFFFFF"/>
                </a:solidFill>
                <a:effectLst/>
                <a:latin typeface="-apple-system"/>
              </a:rPr>
              <a:t>Markov</a:t>
            </a:r>
            <a:r>
              <a:rPr lang="es-MX" sz="2400" b="0" i="0" dirty="0">
                <a:solidFill>
                  <a:srgbClr val="FFFFFF"/>
                </a:solidFill>
                <a:effectLst/>
                <a:latin typeface="-apple-system"/>
              </a:rPr>
              <a:t> de los alumnos que sí pasaron y las de aquellos que no pasaron. Los datos serán extraídos de archivos separados por delimitadores.</a:t>
            </a:r>
            <a:endParaRPr lang="es-MX" sz="2400" dirty="0"/>
          </a:p>
        </p:txBody>
      </p:sp>
      <p:sp>
        <p:nvSpPr>
          <p:cNvPr id="4" name="Marcador de número de diapositiva 3">
            <a:extLst>
              <a:ext uri="{FF2B5EF4-FFF2-40B4-BE49-F238E27FC236}">
                <a16:creationId xmlns:a16="http://schemas.microsoft.com/office/drawing/2014/main" id="{B2E2AC58-A8A1-F2E8-EC90-5F4DCD4588DD}"/>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59262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1C7C9-796A-ED71-1DE3-FA1CAA4A9F05}"/>
              </a:ext>
            </a:extLst>
          </p:cNvPr>
          <p:cNvSpPr>
            <a:spLocks noGrp="1"/>
          </p:cNvSpPr>
          <p:nvPr>
            <p:ph type="title"/>
          </p:nvPr>
        </p:nvSpPr>
        <p:spPr/>
        <p:txBody>
          <a:bodyPr/>
          <a:lstStyle/>
          <a:p>
            <a:r>
              <a:rPr lang="es-MX" dirty="0"/>
              <a:t>Que es una cadena de </a:t>
            </a:r>
            <a:r>
              <a:rPr lang="es-MX" dirty="0" err="1"/>
              <a:t>Markov</a:t>
            </a:r>
            <a:endParaRPr lang="es-MX" dirty="0"/>
          </a:p>
        </p:txBody>
      </p:sp>
      <p:sp>
        <p:nvSpPr>
          <p:cNvPr id="3" name="Marcador de contenido 2">
            <a:extLst>
              <a:ext uri="{FF2B5EF4-FFF2-40B4-BE49-F238E27FC236}">
                <a16:creationId xmlns:a16="http://schemas.microsoft.com/office/drawing/2014/main" id="{C12D079F-ED89-CEF4-C5AE-90F93A8C0C7C}"/>
              </a:ext>
            </a:extLst>
          </p:cNvPr>
          <p:cNvSpPr>
            <a:spLocks noGrp="1"/>
          </p:cNvSpPr>
          <p:nvPr>
            <p:ph idx="1"/>
          </p:nvPr>
        </p:nvSpPr>
        <p:spPr/>
        <p:txBody>
          <a:bodyPr>
            <a:normAutofit/>
          </a:bodyPr>
          <a:lstStyle/>
          <a:p>
            <a:r>
              <a:rPr lang="es-MX" dirty="0"/>
              <a:t>La cadena de </a:t>
            </a:r>
            <a:r>
              <a:rPr lang="es-MX" dirty="0" err="1"/>
              <a:t>Markov</a:t>
            </a:r>
            <a:r>
              <a:rPr lang="es-MX" dirty="0"/>
              <a:t>, también conocida como modelo de </a:t>
            </a:r>
            <a:r>
              <a:rPr lang="es-MX" dirty="0" err="1"/>
              <a:t>Markov</a:t>
            </a:r>
            <a:r>
              <a:rPr lang="es-MX" dirty="0"/>
              <a:t> o proceso de </a:t>
            </a:r>
            <a:r>
              <a:rPr lang="es-MX" dirty="0" err="1"/>
              <a:t>Markov</a:t>
            </a:r>
            <a:r>
              <a:rPr lang="es-MX" dirty="0"/>
              <a:t>, es un concepto desarrollado dentro de la teoría de la probabilidad y la estadística que establece una fuerte dependencia entre un evento y otro suceso anterior. Su principal utilidad es el análisis del comportamiento de procesos estocásticos.</a:t>
            </a:r>
          </a:p>
          <a:p>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8D293A0F-56A6-98B5-C2B9-F7CCEB44F443}"/>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74830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6E261-6B2E-7C6C-5BD0-72F60C14E421}"/>
              </a:ext>
            </a:extLst>
          </p:cNvPr>
          <p:cNvSpPr>
            <a:spLocks noGrp="1"/>
          </p:cNvSpPr>
          <p:nvPr>
            <p:ph type="title"/>
          </p:nvPr>
        </p:nvSpPr>
        <p:spPr>
          <a:xfrm>
            <a:off x="762000" y="220824"/>
            <a:ext cx="10668000" cy="1524000"/>
          </a:xfrm>
        </p:spPr>
        <p:txBody>
          <a:bodyPr/>
          <a:lstStyle/>
          <a:p>
            <a:r>
              <a:rPr lang="es-MX" dirty="0"/>
              <a:t>Operador pipe %&gt;%</a:t>
            </a:r>
          </a:p>
        </p:txBody>
      </p:sp>
      <p:sp>
        <p:nvSpPr>
          <p:cNvPr id="3" name="Marcador de contenido 2">
            <a:extLst>
              <a:ext uri="{FF2B5EF4-FFF2-40B4-BE49-F238E27FC236}">
                <a16:creationId xmlns:a16="http://schemas.microsoft.com/office/drawing/2014/main" id="{B0C48D0D-880B-F32B-EFE3-CF0DFC4F5EF1}"/>
              </a:ext>
            </a:extLst>
          </p:cNvPr>
          <p:cNvSpPr>
            <a:spLocks noGrp="1"/>
          </p:cNvSpPr>
          <p:nvPr>
            <p:ph idx="1"/>
          </p:nvPr>
        </p:nvSpPr>
        <p:spPr>
          <a:xfrm>
            <a:off x="762000" y="1371600"/>
            <a:ext cx="10668000" cy="3818083"/>
          </a:xfrm>
        </p:spPr>
        <p:txBody>
          <a:bodyPr>
            <a:normAutofit/>
          </a:bodyPr>
          <a:lstStyle/>
          <a:p>
            <a:r>
              <a:rPr lang="es-MX" dirty="0"/>
              <a:t>Este anidamiento no es una forma natural de expresar un secuencia de operaciones. El operador %&gt;% nos permite escribir una secuencia de operaciones de izquierda a derecha:</a:t>
            </a:r>
          </a:p>
          <a:p>
            <a:pPr marL="0" indent="0" algn="ctr">
              <a:buNone/>
            </a:pPr>
            <a:r>
              <a:rPr lang="es-MX" dirty="0"/>
              <a:t> </a:t>
            </a:r>
            <a:r>
              <a:rPr lang="es-MX" dirty="0" err="1"/>
              <a:t>first</a:t>
            </a:r>
            <a:r>
              <a:rPr lang="es-MX" dirty="0"/>
              <a:t>(x) %&gt;% </a:t>
            </a:r>
            <a:r>
              <a:rPr lang="es-MX" dirty="0" err="1"/>
              <a:t>second</a:t>
            </a:r>
            <a:r>
              <a:rPr lang="es-MX" dirty="0"/>
              <a:t> %&gt;% </a:t>
            </a:r>
            <a:r>
              <a:rPr lang="es-MX" dirty="0" err="1"/>
              <a:t>third</a:t>
            </a:r>
            <a:r>
              <a:rPr lang="es-MX" dirty="0"/>
              <a:t>(x)   </a:t>
            </a:r>
          </a:p>
          <a:p>
            <a:pPr marL="0" indent="0">
              <a:buNone/>
            </a:pPr>
            <a:r>
              <a:rPr lang="es-MX" dirty="0"/>
              <a:t>Obsérvese que las siguientes instrucciones:</a:t>
            </a:r>
          </a:p>
          <a:p>
            <a:pPr marL="0" indent="0">
              <a:buNone/>
            </a:pPr>
            <a:endParaRPr lang="es-MX" dirty="0"/>
          </a:p>
          <a:p>
            <a:pPr marL="0" indent="0">
              <a:buNone/>
            </a:pPr>
            <a:endParaRPr lang="es-MX" dirty="0"/>
          </a:p>
        </p:txBody>
      </p:sp>
      <p:pic>
        <p:nvPicPr>
          <p:cNvPr id="9" name="Imagen 8">
            <a:extLst>
              <a:ext uri="{FF2B5EF4-FFF2-40B4-BE49-F238E27FC236}">
                <a16:creationId xmlns:a16="http://schemas.microsoft.com/office/drawing/2014/main" id="{F7FCA6BE-423B-EA18-9FA5-F12E42E6D6CF}"/>
              </a:ext>
            </a:extLst>
          </p:cNvPr>
          <p:cNvPicPr>
            <a:picLocks noChangeAspect="1"/>
          </p:cNvPicPr>
          <p:nvPr/>
        </p:nvPicPr>
        <p:blipFill>
          <a:blip r:embed="rId2"/>
          <a:stretch>
            <a:fillRect/>
          </a:stretch>
        </p:blipFill>
        <p:spPr>
          <a:xfrm>
            <a:off x="196384" y="4262266"/>
            <a:ext cx="5630061" cy="2448267"/>
          </a:xfrm>
          <a:prstGeom prst="rect">
            <a:avLst/>
          </a:prstGeom>
        </p:spPr>
      </p:pic>
      <p:pic>
        <p:nvPicPr>
          <p:cNvPr id="11" name="Imagen 10">
            <a:extLst>
              <a:ext uri="{FF2B5EF4-FFF2-40B4-BE49-F238E27FC236}">
                <a16:creationId xmlns:a16="http://schemas.microsoft.com/office/drawing/2014/main" id="{FBEFE66A-0E10-EAC7-8D25-EA597335711D}"/>
              </a:ext>
            </a:extLst>
          </p:cNvPr>
          <p:cNvPicPr>
            <a:picLocks noChangeAspect="1"/>
          </p:cNvPicPr>
          <p:nvPr/>
        </p:nvPicPr>
        <p:blipFill>
          <a:blip r:embed="rId3"/>
          <a:stretch>
            <a:fillRect/>
          </a:stretch>
        </p:blipFill>
        <p:spPr>
          <a:xfrm>
            <a:off x="6096000" y="4262266"/>
            <a:ext cx="5858693" cy="2448267"/>
          </a:xfrm>
          <a:prstGeom prst="rect">
            <a:avLst/>
          </a:prstGeom>
        </p:spPr>
      </p:pic>
      <p:sp>
        <p:nvSpPr>
          <p:cNvPr id="7" name="Marcador de número de diapositiva 6">
            <a:extLst>
              <a:ext uri="{FF2B5EF4-FFF2-40B4-BE49-F238E27FC236}">
                <a16:creationId xmlns:a16="http://schemas.microsoft.com/office/drawing/2014/main" id="{BED268F8-6500-8402-3427-7F8B09E7E2C4}"/>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248928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5" name="Picture 4" descr="Una pared pintada con una flecha y una diana">
            <a:extLst>
              <a:ext uri="{FF2B5EF4-FFF2-40B4-BE49-F238E27FC236}">
                <a16:creationId xmlns:a16="http://schemas.microsoft.com/office/drawing/2014/main" id="{181EE831-2566-DF5C-D900-275E7FC0B0DD}"/>
              </a:ext>
            </a:extLst>
          </p:cNvPr>
          <p:cNvPicPr>
            <a:picLocks noChangeAspect="1"/>
          </p:cNvPicPr>
          <p:nvPr/>
        </p:nvPicPr>
        <p:blipFill rotWithShape="1">
          <a:blip r:embed="rId2"/>
          <a:srcRect t="10322" b="11104"/>
          <a:stretch/>
        </p:blipFill>
        <p:spPr>
          <a:xfrm>
            <a:off x="-7610" y="10"/>
            <a:ext cx="12207220" cy="6857990"/>
          </a:xfrm>
          <a:prstGeom prst="rect">
            <a:avLst/>
          </a:prstGeom>
        </p:spPr>
      </p:pic>
      <p:sp>
        <p:nvSpPr>
          <p:cNvPr id="17" name="Rectangle 16">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31CDD6-8FD7-01FC-3BF6-0C3F9CA79DBC}"/>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Metas</a:t>
            </a:r>
          </a:p>
        </p:txBody>
      </p:sp>
      <p:sp>
        <p:nvSpPr>
          <p:cNvPr id="4" name="CuadroTexto 3">
            <a:extLst>
              <a:ext uri="{FF2B5EF4-FFF2-40B4-BE49-F238E27FC236}">
                <a16:creationId xmlns:a16="http://schemas.microsoft.com/office/drawing/2014/main" id="{D2ADA4B7-8F5A-94B5-3EBB-19815616D055}"/>
              </a:ext>
            </a:extLst>
          </p:cNvPr>
          <p:cNvSpPr txBox="1"/>
          <p:nvPr/>
        </p:nvSpPr>
        <p:spPr>
          <a:xfrm>
            <a:off x="2424129" y="951781"/>
            <a:ext cx="6684264" cy="4524315"/>
          </a:xfrm>
          <a:prstGeom prst="rect">
            <a:avLst/>
          </a:prstGeom>
          <a:noFill/>
        </p:spPr>
        <p:txBody>
          <a:bodyPr wrap="square" rtlCol="0">
            <a:spAutoFit/>
          </a:bodyPr>
          <a:lstStyle/>
          <a:p>
            <a:r>
              <a:rPr lang="es-MX"/>
              <a:t>- </a:t>
            </a:r>
            <a:r>
              <a:rPr lang="es-MX" sz="3600">
                <a:latin typeface="Abadi" panose="020B0604020104020204" pitchFamily="34" charset="0"/>
              </a:rPr>
              <a:t>Conseguir los resultados y diferencias de aquellos alumnos que pasaron o acreditaron respecto a los que no pasaron a través de cadenas de </a:t>
            </a:r>
            <a:r>
              <a:rPr lang="es-MX" sz="3600" err="1">
                <a:latin typeface="Abadi" panose="020B0604020104020204" pitchFamily="34" charset="0"/>
              </a:rPr>
              <a:t>Markov</a:t>
            </a:r>
            <a:r>
              <a:rPr lang="es-MX" sz="3600">
                <a:latin typeface="Abadi" panose="020B0604020104020204" pitchFamily="34" charset="0"/>
              </a:rPr>
              <a:t>, esto gracias a los estados que en este caso tenemos, como eventos. Son 9 eventos.</a:t>
            </a:r>
          </a:p>
        </p:txBody>
      </p:sp>
      <p:sp>
        <p:nvSpPr>
          <p:cNvPr id="3" name="Marcador de número de diapositiva 2">
            <a:extLst>
              <a:ext uri="{FF2B5EF4-FFF2-40B4-BE49-F238E27FC236}">
                <a16:creationId xmlns:a16="http://schemas.microsoft.com/office/drawing/2014/main" id="{D627766E-0249-F2B2-8AFD-34DC0B929890}"/>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323221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D202-E25D-49E8-7AAE-43D5F4FE8463}"/>
              </a:ext>
            </a:extLst>
          </p:cNvPr>
          <p:cNvSpPr>
            <a:spLocks noGrp="1"/>
          </p:cNvSpPr>
          <p:nvPr>
            <p:ph type="title"/>
          </p:nvPr>
        </p:nvSpPr>
        <p:spPr>
          <a:xfrm>
            <a:off x="2978426" y="245166"/>
            <a:ext cx="6235148" cy="1524000"/>
          </a:xfrm>
        </p:spPr>
        <p:txBody>
          <a:bodyPr/>
          <a:lstStyle/>
          <a:p>
            <a:pPr algn="ctr"/>
            <a:r>
              <a:rPr lang="es-MX"/>
              <a:t>Descripción del Modelo</a:t>
            </a:r>
          </a:p>
        </p:txBody>
      </p:sp>
      <p:pic>
        <p:nvPicPr>
          <p:cNvPr id="5" name="Imagen 4">
            <a:extLst>
              <a:ext uri="{FF2B5EF4-FFF2-40B4-BE49-F238E27FC236}">
                <a16:creationId xmlns:a16="http://schemas.microsoft.com/office/drawing/2014/main" id="{2D364C9A-93B3-EDB1-2146-E8DD4547500F}"/>
              </a:ext>
            </a:extLst>
          </p:cNvPr>
          <p:cNvPicPr>
            <a:picLocks noChangeAspect="1"/>
          </p:cNvPicPr>
          <p:nvPr/>
        </p:nvPicPr>
        <p:blipFill>
          <a:blip r:embed="rId2"/>
          <a:stretch>
            <a:fillRect/>
          </a:stretch>
        </p:blipFill>
        <p:spPr>
          <a:xfrm>
            <a:off x="371712" y="3429000"/>
            <a:ext cx="11079121" cy="838317"/>
          </a:xfrm>
          <a:prstGeom prst="rect">
            <a:avLst/>
          </a:prstGeom>
        </p:spPr>
      </p:pic>
      <p:sp>
        <p:nvSpPr>
          <p:cNvPr id="6" name="CuadroTexto 5">
            <a:extLst>
              <a:ext uri="{FF2B5EF4-FFF2-40B4-BE49-F238E27FC236}">
                <a16:creationId xmlns:a16="http://schemas.microsoft.com/office/drawing/2014/main" id="{8BF17895-A922-4C35-CFCC-0354D5C58F4F}"/>
              </a:ext>
            </a:extLst>
          </p:cNvPr>
          <p:cNvSpPr txBox="1"/>
          <p:nvPr/>
        </p:nvSpPr>
        <p:spPr>
          <a:xfrm>
            <a:off x="556439" y="1588655"/>
            <a:ext cx="10305525" cy="1754326"/>
          </a:xfrm>
          <a:prstGeom prst="rect">
            <a:avLst/>
          </a:prstGeom>
          <a:noFill/>
        </p:spPr>
        <p:txBody>
          <a:bodyPr wrap="square" rtlCol="0">
            <a:spAutoFit/>
          </a:bodyPr>
          <a:lstStyle/>
          <a:p>
            <a:r>
              <a:rPr lang="es-MX"/>
              <a:t>El modelo tiene como información una serie de datos, donde alumnos tienen una calificación especifica, lo que haremos será primeramente llamarlos. El modelo realizara un análisis de todos los alumnos a través de cadenas de </a:t>
            </a:r>
            <a:r>
              <a:rPr lang="es-MX" err="1"/>
              <a:t>Markov</a:t>
            </a:r>
            <a:r>
              <a:rPr lang="es-MX"/>
              <a:t> que nos permitirá determinar las diferencias entre aquellos que aprobaron junto con los que no aprobaron, así como también podremos analizar entre esas mismas diferencias, que movimientos hicieron en comparación de otros en la plataforma.</a:t>
            </a:r>
          </a:p>
        </p:txBody>
      </p:sp>
      <p:sp>
        <p:nvSpPr>
          <p:cNvPr id="7" name="CuadroTexto 6">
            <a:extLst>
              <a:ext uri="{FF2B5EF4-FFF2-40B4-BE49-F238E27FC236}">
                <a16:creationId xmlns:a16="http://schemas.microsoft.com/office/drawing/2014/main" id="{04BD7346-46BE-32A7-9F5D-6C8D09E994AB}"/>
              </a:ext>
            </a:extLst>
          </p:cNvPr>
          <p:cNvSpPr txBox="1"/>
          <p:nvPr/>
        </p:nvSpPr>
        <p:spPr>
          <a:xfrm>
            <a:off x="513746" y="4686470"/>
            <a:ext cx="10795052" cy="646331"/>
          </a:xfrm>
          <a:prstGeom prst="rect">
            <a:avLst/>
          </a:prstGeom>
          <a:noFill/>
        </p:spPr>
        <p:txBody>
          <a:bodyPr wrap="square" rtlCol="0">
            <a:spAutoFit/>
          </a:bodyPr>
          <a:lstStyle/>
          <a:p>
            <a:r>
              <a:rPr lang="es-MX"/>
              <a:t>Aquí obtenemos los datos de dichas tablas en la que están registradas tanto la bitácora como las calificaciones de cada persona. </a:t>
            </a:r>
          </a:p>
        </p:txBody>
      </p:sp>
      <p:sp>
        <p:nvSpPr>
          <p:cNvPr id="8" name="Marcador de número de diapositiva 7">
            <a:extLst>
              <a:ext uri="{FF2B5EF4-FFF2-40B4-BE49-F238E27FC236}">
                <a16:creationId xmlns:a16="http://schemas.microsoft.com/office/drawing/2014/main" id="{E0C0E2CF-C7B0-F55A-D09C-869458879BC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46461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AD921A1-4762-C39B-9882-E6FFA45B940E}"/>
              </a:ext>
            </a:extLst>
          </p:cNvPr>
          <p:cNvSpPr>
            <a:spLocks noGrp="1"/>
          </p:cNvSpPr>
          <p:nvPr>
            <p:ph type="sldNum" sz="quarter" idx="12"/>
          </p:nvPr>
        </p:nvSpPr>
        <p:spPr/>
        <p:txBody>
          <a:bodyPr/>
          <a:lstStyle/>
          <a:p>
            <a:fld id="{07CE569E-9B7C-4CB9-AB80-C0841F922CFF}" type="slidenum">
              <a:rPr lang="en-US" smtClean="0"/>
              <a:t>7</a:t>
            </a:fld>
            <a:endParaRPr lang="en-US"/>
          </a:p>
        </p:txBody>
      </p:sp>
      <p:pic>
        <p:nvPicPr>
          <p:cNvPr id="6" name="Imagen 5">
            <a:extLst>
              <a:ext uri="{FF2B5EF4-FFF2-40B4-BE49-F238E27FC236}">
                <a16:creationId xmlns:a16="http://schemas.microsoft.com/office/drawing/2014/main" id="{07B459C0-C633-7950-318F-E05A76954CDC}"/>
              </a:ext>
            </a:extLst>
          </p:cNvPr>
          <p:cNvPicPr>
            <a:picLocks noChangeAspect="1"/>
          </p:cNvPicPr>
          <p:nvPr/>
        </p:nvPicPr>
        <p:blipFill>
          <a:blip r:embed="rId2"/>
          <a:stretch>
            <a:fillRect/>
          </a:stretch>
        </p:blipFill>
        <p:spPr>
          <a:xfrm>
            <a:off x="482081" y="1127157"/>
            <a:ext cx="4115879" cy="5411755"/>
          </a:xfrm>
          <a:prstGeom prst="rect">
            <a:avLst/>
          </a:prstGeom>
        </p:spPr>
      </p:pic>
      <p:sp>
        <p:nvSpPr>
          <p:cNvPr id="5" name="CuadroTexto 4">
            <a:extLst>
              <a:ext uri="{FF2B5EF4-FFF2-40B4-BE49-F238E27FC236}">
                <a16:creationId xmlns:a16="http://schemas.microsoft.com/office/drawing/2014/main" id="{F51F8CDC-F44F-4AC0-CA6D-449D66EAD03F}"/>
              </a:ext>
            </a:extLst>
          </p:cNvPr>
          <p:cNvSpPr txBox="1"/>
          <p:nvPr/>
        </p:nvSpPr>
        <p:spPr>
          <a:xfrm>
            <a:off x="5676122" y="522516"/>
            <a:ext cx="839756" cy="369332"/>
          </a:xfrm>
          <a:prstGeom prst="rect">
            <a:avLst/>
          </a:prstGeom>
          <a:noFill/>
        </p:spPr>
        <p:txBody>
          <a:bodyPr wrap="square" rtlCol="0">
            <a:spAutoFit/>
          </a:bodyPr>
          <a:lstStyle/>
          <a:p>
            <a:r>
              <a:rPr lang="es-MX"/>
              <a:t>Datos</a:t>
            </a:r>
          </a:p>
        </p:txBody>
      </p:sp>
      <p:pic>
        <p:nvPicPr>
          <p:cNvPr id="8" name="Imagen 7">
            <a:extLst>
              <a:ext uri="{FF2B5EF4-FFF2-40B4-BE49-F238E27FC236}">
                <a16:creationId xmlns:a16="http://schemas.microsoft.com/office/drawing/2014/main" id="{2693D791-176F-4DD1-61B3-DD125ED6A57C}"/>
              </a:ext>
            </a:extLst>
          </p:cNvPr>
          <p:cNvPicPr>
            <a:picLocks noChangeAspect="1"/>
          </p:cNvPicPr>
          <p:nvPr/>
        </p:nvPicPr>
        <p:blipFill>
          <a:blip r:embed="rId3"/>
          <a:stretch>
            <a:fillRect/>
          </a:stretch>
        </p:blipFill>
        <p:spPr>
          <a:xfrm>
            <a:off x="4969222" y="2161609"/>
            <a:ext cx="6460778" cy="3057295"/>
          </a:xfrm>
          <a:prstGeom prst="rect">
            <a:avLst/>
          </a:prstGeom>
        </p:spPr>
      </p:pic>
      <p:sp>
        <p:nvSpPr>
          <p:cNvPr id="7" name="CuadroTexto 6">
            <a:extLst>
              <a:ext uri="{FF2B5EF4-FFF2-40B4-BE49-F238E27FC236}">
                <a16:creationId xmlns:a16="http://schemas.microsoft.com/office/drawing/2014/main" id="{DA49681D-AA4B-A246-76B6-8F396F6C71A4}"/>
              </a:ext>
            </a:extLst>
          </p:cNvPr>
          <p:cNvSpPr txBox="1"/>
          <p:nvPr/>
        </p:nvSpPr>
        <p:spPr>
          <a:xfrm>
            <a:off x="2028984" y="707182"/>
            <a:ext cx="1203744" cy="369332"/>
          </a:xfrm>
          <a:prstGeom prst="rect">
            <a:avLst/>
          </a:prstGeom>
          <a:noFill/>
        </p:spPr>
        <p:txBody>
          <a:bodyPr wrap="square" rtlCol="0">
            <a:spAutoFit/>
          </a:bodyPr>
          <a:lstStyle/>
          <a:p>
            <a:r>
              <a:rPr lang="es-MX"/>
              <a:t>Eventos</a:t>
            </a:r>
          </a:p>
        </p:txBody>
      </p:sp>
      <p:sp>
        <p:nvSpPr>
          <p:cNvPr id="9" name="CuadroTexto 8">
            <a:extLst>
              <a:ext uri="{FF2B5EF4-FFF2-40B4-BE49-F238E27FC236}">
                <a16:creationId xmlns:a16="http://schemas.microsoft.com/office/drawing/2014/main" id="{C74F47E5-9D8D-6188-449A-EE4D2DA01B94}"/>
              </a:ext>
            </a:extLst>
          </p:cNvPr>
          <p:cNvSpPr txBox="1"/>
          <p:nvPr/>
        </p:nvSpPr>
        <p:spPr>
          <a:xfrm>
            <a:off x="7594042" y="1639096"/>
            <a:ext cx="1796096" cy="369332"/>
          </a:xfrm>
          <a:prstGeom prst="rect">
            <a:avLst/>
          </a:prstGeom>
          <a:noFill/>
        </p:spPr>
        <p:txBody>
          <a:bodyPr wrap="square" rtlCol="0">
            <a:spAutoFit/>
          </a:bodyPr>
          <a:lstStyle/>
          <a:p>
            <a:r>
              <a:rPr lang="es-MX"/>
              <a:t>Calificaciones</a:t>
            </a:r>
          </a:p>
        </p:txBody>
      </p:sp>
    </p:spTree>
    <p:extLst>
      <p:ext uri="{BB962C8B-B14F-4D97-AF65-F5344CB8AC3E}">
        <p14:creationId xmlns:p14="http://schemas.microsoft.com/office/powerpoint/2010/main" val="82115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1CCD9-6953-6622-4C6D-331D2F030264}"/>
              </a:ext>
            </a:extLst>
          </p:cNvPr>
          <p:cNvSpPr>
            <a:spLocks noGrp="1"/>
          </p:cNvSpPr>
          <p:nvPr>
            <p:ph type="title"/>
          </p:nvPr>
        </p:nvSpPr>
        <p:spPr>
          <a:xfrm>
            <a:off x="871330" y="632790"/>
            <a:ext cx="3621157" cy="548509"/>
          </a:xfrm>
        </p:spPr>
        <p:txBody>
          <a:bodyPr>
            <a:normAutofit fontScale="90000"/>
          </a:bodyPr>
          <a:lstStyle/>
          <a:p>
            <a:r>
              <a:rPr lang="es-MX" sz="2500"/>
              <a:t>Parámetros, uso y ejemplo</a:t>
            </a:r>
          </a:p>
        </p:txBody>
      </p:sp>
      <p:sp>
        <p:nvSpPr>
          <p:cNvPr id="4" name="CuadroTexto 3">
            <a:extLst>
              <a:ext uri="{FF2B5EF4-FFF2-40B4-BE49-F238E27FC236}">
                <a16:creationId xmlns:a16="http://schemas.microsoft.com/office/drawing/2014/main" id="{B9AE720A-CC3F-88BD-FBC3-FE291A996C47}"/>
              </a:ext>
            </a:extLst>
          </p:cNvPr>
          <p:cNvSpPr txBox="1"/>
          <p:nvPr/>
        </p:nvSpPr>
        <p:spPr>
          <a:xfrm>
            <a:off x="803564" y="1995055"/>
            <a:ext cx="10972800" cy="923330"/>
          </a:xfrm>
          <a:prstGeom prst="rect">
            <a:avLst/>
          </a:prstGeom>
          <a:noFill/>
        </p:spPr>
        <p:txBody>
          <a:bodyPr wrap="square" rtlCol="0">
            <a:spAutoFit/>
          </a:bodyPr>
          <a:lstStyle/>
          <a:p>
            <a:r>
              <a:rPr lang="es-MX" dirty="0"/>
              <a:t>Variable aleatoria: Movimientos que realiza un alumno aprobado y reprobado.</a:t>
            </a:r>
          </a:p>
          <a:p>
            <a:endParaRPr lang="es-MX" dirty="0"/>
          </a:p>
          <a:p>
            <a:endParaRPr lang="es-MX" dirty="0"/>
          </a:p>
        </p:txBody>
      </p:sp>
      <p:sp>
        <p:nvSpPr>
          <p:cNvPr id="5" name="CuadroTexto 4">
            <a:extLst>
              <a:ext uri="{FF2B5EF4-FFF2-40B4-BE49-F238E27FC236}">
                <a16:creationId xmlns:a16="http://schemas.microsoft.com/office/drawing/2014/main" id="{782C94EF-1752-652A-8916-2CE0CC959BBE}"/>
              </a:ext>
            </a:extLst>
          </p:cNvPr>
          <p:cNvSpPr txBox="1"/>
          <p:nvPr/>
        </p:nvSpPr>
        <p:spPr>
          <a:xfrm>
            <a:off x="997527" y="2817091"/>
            <a:ext cx="10049164" cy="1200329"/>
          </a:xfrm>
          <a:prstGeom prst="rect">
            <a:avLst/>
          </a:prstGeom>
          <a:noFill/>
        </p:spPr>
        <p:txBody>
          <a:bodyPr wrap="square" rtlCol="0">
            <a:spAutoFit/>
          </a:bodyPr>
          <a:lstStyle/>
          <a:p>
            <a:r>
              <a:rPr lang="es-MX"/>
              <a:t>Estados $M =  {“Prueba LOGIN”, “LOGIN”, “Acceso Permitido”, “Cambio de Pestaña”, “Cambio de URL”, “Creo una nueva pestaña”, “Regreso al navegador”, “Salió del navegador”, “Usuario tenia sesión Activa”} $9 estados/ Movimientos en el navegador. </a:t>
            </a:r>
          </a:p>
          <a:p>
            <a:r>
              <a:rPr lang="es-MX"/>
              <a:t> </a:t>
            </a:r>
          </a:p>
        </p:txBody>
      </p:sp>
      <p:sp>
        <p:nvSpPr>
          <p:cNvPr id="6" name="CuadroTexto 5">
            <a:extLst>
              <a:ext uri="{FF2B5EF4-FFF2-40B4-BE49-F238E27FC236}">
                <a16:creationId xmlns:a16="http://schemas.microsoft.com/office/drawing/2014/main" id="{82AA0EE8-C818-5CE3-F18A-0E092C5239BA}"/>
              </a:ext>
            </a:extLst>
          </p:cNvPr>
          <p:cNvSpPr txBox="1"/>
          <p:nvPr/>
        </p:nvSpPr>
        <p:spPr>
          <a:xfrm>
            <a:off x="997527" y="4083369"/>
            <a:ext cx="7435272" cy="369332"/>
          </a:xfrm>
          <a:prstGeom prst="rect">
            <a:avLst/>
          </a:prstGeom>
          <a:noFill/>
        </p:spPr>
        <p:txBody>
          <a:bodyPr wrap="square" rtlCol="0">
            <a:spAutoFit/>
          </a:bodyPr>
          <a:lstStyle/>
          <a:p>
            <a:r>
              <a:rPr lang="es-MX"/>
              <a:t>Temporalidad: Por evento, ya que los intervalos no son constantes</a:t>
            </a:r>
          </a:p>
        </p:txBody>
      </p:sp>
      <p:sp>
        <p:nvSpPr>
          <p:cNvPr id="7" name="Marcador de número de diapositiva 6">
            <a:extLst>
              <a:ext uri="{FF2B5EF4-FFF2-40B4-BE49-F238E27FC236}">
                <a16:creationId xmlns:a16="http://schemas.microsoft.com/office/drawing/2014/main" id="{AF8F8F4A-81B0-1E9F-C44B-08BBF55B6C3E}"/>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235216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388D-2A5D-C16E-3B46-ED5B1A688B7E}"/>
              </a:ext>
            </a:extLst>
          </p:cNvPr>
          <p:cNvSpPr>
            <a:spLocks noGrp="1"/>
          </p:cNvSpPr>
          <p:nvPr>
            <p:ph type="title"/>
          </p:nvPr>
        </p:nvSpPr>
        <p:spPr>
          <a:xfrm>
            <a:off x="4449417" y="503583"/>
            <a:ext cx="3293165" cy="1524000"/>
          </a:xfrm>
        </p:spPr>
        <p:txBody>
          <a:bodyPr/>
          <a:lstStyle/>
          <a:p>
            <a:r>
              <a:rPr lang="es-MX"/>
              <a:t>Conclusión</a:t>
            </a:r>
          </a:p>
        </p:txBody>
      </p:sp>
      <p:sp>
        <p:nvSpPr>
          <p:cNvPr id="4" name="Marcador de número de diapositiva 3">
            <a:extLst>
              <a:ext uri="{FF2B5EF4-FFF2-40B4-BE49-F238E27FC236}">
                <a16:creationId xmlns:a16="http://schemas.microsoft.com/office/drawing/2014/main" id="{FAA6C77B-C1E7-4F34-DF56-9BE85E7BF131}"/>
              </a:ext>
            </a:extLst>
          </p:cNvPr>
          <p:cNvSpPr>
            <a:spLocks noGrp="1"/>
          </p:cNvSpPr>
          <p:nvPr>
            <p:ph type="sldNum" sz="quarter" idx="12"/>
          </p:nvPr>
        </p:nvSpPr>
        <p:spPr/>
        <p:txBody>
          <a:bodyPr/>
          <a:lstStyle/>
          <a:p>
            <a:fld id="{07CE569E-9B7C-4CB9-AB80-C0841F922CFF}" type="slidenum">
              <a:rPr lang="en-US" smtClean="0"/>
              <a:t>9</a:t>
            </a:fld>
            <a:endParaRPr lang="en-US"/>
          </a:p>
        </p:txBody>
      </p:sp>
      <p:pic>
        <p:nvPicPr>
          <p:cNvPr id="6" name="Imagen 5">
            <a:extLst>
              <a:ext uri="{FF2B5EF4-FFF2-40B4-BE49-F238E27FC236}">
                <a16:creationId xmlns:a16="http://schemas.microsoft.com/office/drawing/2014/main" id="{929D36FA-2663-970C-62C9-AA0FCDB6B6D3}"/>
              </a:ext>
            </a:extLst>
          </p:cNvPr>
          <p:cNvPicPr>
            <a:picLocks noChangeAspect="1"/>
          </p:cNvPicPr>
          <p:nvPr/>
        </p:nvPicPr>
        <p:blipFill>
          <a:blip r:embed="rId2"/>
          <a:stretch>
            <a:fillRect/>
          </a:stretch>
        </p:blipFill>
        <p:spPr>
          <a:xfrm>
            <a:off x="284212" y="1923840"/>
            <a:ext cx="5334744" cy="3010320"/>
          </a:xfrm>
          <a:prstGeom prst="rect">
            <a:avLst/>
          </a:prstGeom>
        </p:spPr>
      </p:pic>
      <p:pic>
        <p:nvPicPr>
          <p:cNvPr id="8" name="Imagen 7">
            <a:extLst>
              <a:ext uri="{FF2B5EF4-FFF2-40B4-BE49-F238E27FC236}">
                <a16:creationId xmlns:a16="http://schemas.microsoft.com/office/drawing/2014/main" id="{D08010EB-CC49-7B08-76F3-218495C7160B}"/>
              </a:ext>
            </a:extLst>
          </p:cNvPr>
          <p:cNvPicPr>
            <a:picLocks noChangeAspect="1"/>
          </p:cNvPicPr>
          <p:nvPr/>
        </p:nvPicPr>
        <p:blipFill>
          <a:blip r:embed="rId3"/>
          <a:stretch>
            <a:fillRect/>
          </a:stretch>
        </p:blipFill>
        <p:spPr>
          <a:xfrm>
            <a:off x="6095999" y="1853230"/>
            <a:ext cx="5527406" cy="3114172"/>
          </a:xfrm>
          <a:prstGeom prst="rect">
            <a:avLst/>
          </a:prstGeom>
        </p:spPr>
      </p:pic>
    </p:spTree>
    <p:extLst>
      <p:ext uri="{BB962C8B-B14F-4D97-AF65-F5344CB8AC3E}">
        <p14:creationId xmlns:p14="http://schemas.microsoft.com/office/powerpoint/2010/main" val="29435876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3CACA56C297E94BBECEAE53305E8AA9" ma:contentTypeVersion="13" ma:contentTypeDescription="Crear nuevo documento." ma:contentTypeScope="" ma:versionID="a051e93faf081a2526f90ac9a7cb1718">
  <xsd:schema xmlns:xsd="http://www.w3.org/2001/XMLSchema" xmlns:xs="http://www.w3.org/2001/XMLSchema" xmlns:p="http://schemas.microsoft.com/office/2006/metadata/properties" xmlns:ns3="55b7de54-3341-433a-865f-eddd6972a2bb" xmlns:ns4="567bc0c2-f64d-43a4-98dc-72975bf505fe" targetNamespace="http://schemas.microsoft.com/office/2006/metadata/properties" ma:root="true" ma:fieldsID="0586ca207bbe729788dd1e4cd39fefb6" ns3:_="" ns4:_="">
    <xsd:import namespace="55b7de54-3341-433a-865f-eddd6972a2bb"/>
    <xsd:import namespace="567bc0c2-f64d-43a4-98dc-72975bf50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7de54-3341-433a-865f-eddd6972a2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7bc0c2-f64d-43a4-98dc-72975bf505fe"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A3F24-09EA-4F81-A037-ECBBFAAF9120}">
  <ds:schemaRefs>
    <ds:schemaRef ds:uri="http://schemas.microsoft.com/sharepoint/v3/contenttype/forms"/>
  </ds:schemaRefs>
</ds:datastoreItem>
</file>

<file path=customXml/itemProps2.xml><?xml version="1.0" encoding="utf-8"?>
<ds:datastoreItem xmlns:ds="http://schemas.openxmlformats.org/officeDocument/2006/customXml" ds:itemID="{858C7FBC-BB59-47DB-8AC8-36E74E3B9DE2}">
  <ds:schemaRefs>
    <ds:schemaRef ds:uri="55b7de54-3341-433a-865f-eddd6972a2bb"/>
    <ds:schemaRef ds:uri="567bc0c2-f64d-43a4-98dc-72975bf505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D123B86-FA65-496F-A409-0A014A7D0D4A}">
  <ds:schemaRefs>
    <ds:schemaRef ds:uri="55b7de54-3341-433a-865f-eddd6972a2bb"/>
    <ds:schemaRef ds:uri="567bc0c2-f64d-43a4-98dc-72975bf505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Panorámica</PresentationFormat>
  <Paragraphs>42</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Abadi</vt:lpstr>
      <vt:lpstr>-apple-system</vt:lpstr>
      <vt:lpstr>Arial</vt:lpstr>
      <vt:lpstr>Avenir Next LT Pro</vt:lpstr>
      <vt:lpstr>Avenir Next LT Pro Light</vt:lpstr>
      <vt:lpstr>Calibri</vt:lpstr>
      <vt:lpstr>Sitka Subheading</vt:lpstr>
      <vt:lpstr>PebbleVTI</vt:lpstr>
      <vt:lpstr>Proyecto final Cadenas de Márkov </vt:lpstr>
      <vt:lpstr>Descripción General</vt:lpstr>
      <vt:lpstr>Que es una cadena de Markov</vt:lpstr>
      <vt:lpstr>Operador pipe %&gt;%</vt:lpstr>
      <vt:lpstr>Metas</vt:lpstr>
      <vt:lpstr>Descripción del Modelo</vt:lpstr>
      <vt:lpstr>Presentación de PowerPoint</vt:lpstr>
      <vt:lpstr>Parámetros, uso y ejemplo</vt:lpstr>
      <vt:lpstr>Conclusión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RG</dc:creator>
  <cp:lastModifiedBy>RICARDO GABRIEL RODRIGUEZ GONZALEZ</cp:lastModifiedBy>
  <cp:revision>2</cp:revision>
  <dcterms:created xsi:type="dcterms:W3CDTF">2022-05-23T19:08:56Z</dcterms:created>
  <dcterms:modified xsi:type="dcterms:W3CDTF">2022-05-25T04:53:09Z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0x010100C3CACA56C297E94BBECEAE53305E8AA9</vt:lpwstr>
  </property>
</Properties>
</file>