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57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49126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95260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33634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22259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426768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83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25432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64222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15729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5/29/2021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402049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5/29/2021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‹Nº›</a:t>
            </a:fld>
            <a:endParaRPr lang="en-US"/>
          </a:p>
        </p:txBody>
      </p:sp>
    </p:spTree>
    <p:extLst>
      <p:ext uri="{BB962C8B-B14F-4D97-AF65-F5344CB8AC3E}">
        <p14:creationId xmlns:p14="http://schemas.microsoft.com/office/powerpoint/2010/main" val="170332380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ombillas blancas con una amarilla que sobresale">
            <a:extLst>
              <a:ext uri="{FF2B5EF4-FFF2-40B4-BE49-F238E27FC236}">
                <a16:creationId xmlns:a16="http://schemas.microsoft.com/office/drawing/2014/main" id="{1100359A-6B11-4B8F-857C-95DEA81EB746}"/>
              </a:ext>
            </a:extLst>
          </p:cNvPr>
          <p:cNvPicPr>
            <a:picLocks noChangeAspect="1"/>
          </p:cNvPicPr>
          <p:nvPr/>
        </p:nvPicPr>
        <p:blipFill rotWithShape="1">
          <a:blip r:embed="rId2">
            <a:alphaModFix amt="50000"/>
          </a:blip>
          <a:srcRect b="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C1A4950B-B0B2-4125-AD19-58453A0FAF41}"/>
              </a:ext>
            </a:extLst>
          </p:cNvPr>
          <p:cNvSpPr>
            <a:spLocks noGrp="1"/>
          </p:cNvSpPr>
          <p:nvPr>
            <p:ph type="ctrTitle"/>
          </p:nvPr>
        </p:nvSpPr>
        <p:spPr>
          <a:xfrm>
            <a:off x="2238258" y="1424473"/>
            <a:ext cx="7714388" cy="2850146"/>
          </a:xfrm>
        </p:spPr>
        <p:txBody>
          <a:bodyPr>
            <a:normAutofit/>
          </a:bodyPr>
          <a:lstStyle/>
          <a:p>
            <a:pPr algn="ctr"/>
            <a:r>
              <a:rPr lang="es-MX" dirty="0"/>
              <a:t>ORGANIZACIÓN COMPUTACIONAL</a:t>
            </a:r>
            <a:br>
              <a:rPr lang="es-MX" dirty="0"/>
            </a:br>
            <a:r>
              <a:rPr lang="es-MX" dirty="0"/>
              <a:t>Actividad (Problema de encendido)</a:t>
            </a:r>
          </a:p>
        </p:txBody>
      </p:sp>
      <p:sp>
        <p:nvSpPr>
          <p:cNvPr id="3" name="Subtítulo 2">
            <a:extLst>
              <a:ext uri="{FF2B5EF4-FFF2-40B4-BE49-F238E27FC236}">
                <a16:creationId xmlns:a16="http://schemas.microsoft.com/office/drawing/2014/main" id="{19D47872-5859-40F9-B4E9-0DD46B0454EF}"/>
              </a:ext>
            </a:extLst>
          </p:cNvPr>
          <p:cNvSpPr>
            <a:spLocks noGrp="1"/>
          </p:cNvSpPr>
          <p:nvPr>
            <p:ph type="subTitle" idx="1"/>
          </p:nvPr>
        </p:nvSpPr>
        <p:spPr>
          <a:xfrm>
            <a:off x="2238258" y="4848464"/>
            <a:ext cx="7714388" cy="1085849"/>
          </a:xfrm>
        </p:spPr>
        <p:txBody>
          <a:bodyPr>
            <a:normAutofit/>
          </a:bodyPr>
          <a:lstStyle/>
          <a:p>
            <a:pPr algn="ctr"/>
            <a:r>
              <a:rPr lang="es-MX" dirty="0"/>
              <a:t>Ricardo Gabriel Rodríguez González</a:t>
            </a:r>
          </a:p>
        </p:txBody>
      </p:sp>
      <p:cxnSp>
        <p:nvCxnSpPr>
          <p:cNvPr id="11" name="Straight Connector 1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71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7F0296-8B89-4876-95DE-4ACABF76B07F}"/>
              </a:ext>
            </a:extLst>
          </p:cNvPr>
          <p:cNvSpPr>
            <a:spLocks noGrp="1"/>
          </p:cNvSpPr>
          <p:nvPr>
            <p:ph type="title"/>
          </p:nvPr>
        </p:nvSpPr>
        <p:spPr>
          <a:xfrm>
            <a:off x="1153236" y="1524000"/>
            <a:ext cx="3603009" cy="3810000"/>
          </a:xfrm>
        </p:spPr>
        <p:txBody>
          <a:bodyPr anchor="ctr">
            <a:normAutofit/>
          </a:bodyPr>
          <a:lstStyle/>
          <a:p>
            <a:pPr algn="r"/>
            <a:r>
              <a:rPr lang="es-MX" dirty="0"/>
              <a:t>1.-¿Cuál es el dispositivo que le envía la señal de video al monitor?</a:t>
            </a:r>
          </a:p>
        </p:txBody>
      </p:sp>
      <p:sp>
        <p:nvSpPr>
          <p:cNvPr id="3" name="Marcador de contenido 2">
            <a:extLst>
              <a:ext uri="{FF2B5EF4-FFF2-40B4-BE49-F238E27FC236}">
                <a16:creationId xmlns:a16="http://schemas.microsoft.com/office/drawing/2014/main" id="{DE07234A-4C7F-4EF1-B6B5-211E2EB0C6C3}"/>
              </a:ext>
            </a:extLst>
          </p:cNvPr>
          <p:cNvSpPr>
            <a:spLocks noGrp="1"/>
          </p:cNvSpPr>
          <p:nvPr>
            <p:ph idx="1"/>
          </p:nvPr>
        </p:nvSpPr>
        <p:spPr>
          <a:xfrm>
            <a:off x="5334000" y="762000"/>
            <a:ext cx="5334000" cy="5327175"/>
          </a:xfrm>
        </p:spPr>
        <p:txBody>
          <a:bodyPr anchor="ctr">
            <a:normAutofit/>
          </a:bodyPr>
          <a:lstStyle/>
          <a:p>
            <a:r>
              <a:rPr lang="es-MX" dirty="0"/>
              <a:t>Placa de video: es otro dispositivo propenso a fallar. Al ser el componente que le envía la señal de video al monitor.</a:t>
            </a:r>
          </a:p>
        </p:txBody>
      </p:sp>
    </p:spTree>
    <p:extLst>
      <p:ext uri="{BB962C8B-B14F-4D97-AF65-F5344CB8AC3E}">
        <p14:creationId xmlns:p14="http://schemas.microsoft.com/office/powerpoint/2010/main" val="41056848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D3EA3AA-8627-4315-96D2-DFB0566A4A69}"/>
              </a:ext>
            </a:extLst>
          </p:cNvPr>
          <p:cNvSpPr>
            <a:spLocks noGrp="1"/>
          </p:cNvSpPr>
          <p:nvPr>
            <p:ph type="title"/>
          </p:nvPr>
        </p:nvSpPr>
        <p:spPr>
          <a:xfrm>
            <a:off x="1153236" y="1524000"/>
            <a:ext cx="3603009" cy="3810000"/>
          </a:xfrm>
        </p:spPr>
        <p:txBody>
          <a:bodyPr anchor="ctr">
            <a:normAutofit fontScale="90000"/>
          </a:bodyPr>
          <a:lstStyle/>
          <a:p>
            <a:pPr algn="r"/>
            <a:r>
              <a:rPr lang="es-MX" b="0" i="0" dirty="0">
                <a:solidFill>
                  <a:srgbClr val="000000"/>
                </a:solidFill>
                <a:effectLst/>
                <a:latin typeface="Times New Roman" panose="02020603050405020304" pitchFamily="18" charset="0"/>
              </a:rPr>
              <a:t>2.-¿Cuál de los siguientes ítems se debe verificar primero por orden de prioridad?</a:t>
            </a:r>
            <a:endParaRPr lang="es-MX" dirty="0"/>
          </a:p>
        </p:txBody>
      </p:sp>
      <p:sp>
        <p:nvSpPr>
          <p:cNvPr id="3" name="Marcador de contenido 2">
            <a:extLst>
              <a:ext uri="{FF2B5EF4-FFF2-40B4-BE49-F238E27FC236}">
                <a16:creationId xmlns:a16="http://schemas.microsoft.com/office/drawing/2014/main" id="{153233C2-0F94-4470-93C8-B4DF0FBA16E0}"/>
              </a:ext>
            </a:extLst>
          </p:cNvPr>
          <p:cNvSpPr>
            <a:spLocks noGrp="1"/>
          </p:cNvSpPr>
          <p:nvPr>
            <p:ph idx="1"/>
          </p:nvPr>
        </p:nvSpPr>
        <p:spPr>
          <a:xfrm>
            <a:off x="5334000" y="762000"/>
            <a:ext cx="5334000" cy="5327175"/>
          </a:xfrm>
        </p:spPr>
        <p:txBody>
          <a:bodyPr anchor="ctr">
            <a:normAutofit fontScale="92500" lnSpcReduction="20000"/>
          </a:bodyPr>
          <a:lstStyle/>
          <a:p>
            <a:pPr algn="l"/>
            <a:r>
              <a:rPr lang="es-MX" b="0" i="0" dirty="0">
                <a:solidFill>
                  <a:srgbClr val="000000"/>
                </a:solidFill>
                <a:effectLst/>
                <a:latin typeface="Times New Roman" panose="02020603050405020304" pitchFamily="18" charset="0"/>
              </a:rPr>
              <a:t>ÍTEMS A VERIFICAR ORDENADOS POR PRIORIDAD</a:t>
            </a:r>
          </a:p>
          <a:p>
            <a:pPr algn="l"/>
            <a:r>
              <a:rPr lang="es-MX" b="0" i="0" dirty="0">
                <a:solidFill>
                  <a:srgbClr val="000000"/>
                </a:solidFill>
                <a:effectLst/>
                <a:latin typeface="Times New Roman" panose="02020603050405020304" pitchFamily="18" charset="0"/>
              </a:rPr>
              <a:t>• </a:t>
            </a:r>
            <a:r>
              <a:rPr lang="es-MX" sz="2600" b="1" i="0" dirty="0">
                <a:solidFill>
                  <a:srgbClr val="000000"/>
                </a:solidFill>
                <a:effectLst/>
                <a:latin typeface="Times New Roman" panose="02020603050405020304" pitchFamily="18" charset="0"/>
              </a:rPr>
              <a:t>Memoria RAM </a:t>
            </a:r>
            <a:r>
              <a:rPr lang="es-MX" sz="2200" b="1" i="0" dirty="0">
                <a:solidFill>
                  <a:srgbClr val="000000"/>
                </a:solidFill>
                <a:effectLst/>
                <a:latin typeface="Times New Roman" panose="02020603050405020304" pitchFamily="18" charset="0"/>
              </a:rPr>
              <a:t>&lt;&lt;&lt;&lt;&lt;&lt;</a:t>
            </a:r>
          </a:p>
          <a:p>
            <a:pPr algn="l"/>
            <a:r>
              <a:rPr lang="es-MX" b="0" i="0" dirty="0">
                <a:solidFill>
                  <a:srgbClr val="000000"/>
                </a:solidFill>
                <a:effectLst/>
                <a:latin typeface="Times New Roman" panose="02020603050405020304" pitchFamily="18" charset="0"/>
              </a:rPr>
              <a:t>• Procesador</a:t>
            </a:r>
          </a:p>
          <a:p>
            <a:pPr algn="l"/>
            <a:r>
              <a:rPr lang="es-MX" b="0" i="0" dirty="0">
                <a:solidFill>
                  <a:srgbClr val="000000"/>
                </a:solidFill>
                <a:effectLst/>
                <a:latin typeface="Times New Roman" panose="02020603050405020304" pitchFamily="18" charset="0"/>
              </a:rPr>
              <a:t>• </a:t>
            </a:r>
            <a:r>
              <a:rPr lang="es-MX" b="0" i="0" dirty="0" err="1">
                <a:solidFill>
                  <a:srgbClr val="000000"/>
                </a:solidFill>
                <a:effectLst/>
                <a:latin typeface="Times New Roman" panose="02020603050405020304" pitchFamily="18" charset="0"/>
              </a:rPr>
              <a:t>Motherboard</a:t>
            </a:r>
            <a:r>
              <a:rPr lang="es-MX" b="0" i="0" dirty="0">
                <a:solidFill>
                  <a:srgbClr val="000000"/>
                </a:solidFill>
                <a:effectLst/>
                <a:latin typeface="Times New Roman" panose="02020603050405020304" pitchFamily="18" charset="0"/>
              </a:rPr>
              <a:t> o placa base</a:t>
            </a:r>
          </a:p>
          <a:p>
            <a:pPr algn="l"/>
            <a:r>
              <a:rPr lang="es-MX" b="0" i="0" dirty="0">
                <a:solidFill>
                  <a:srgbClr val="000000"/>
                </a:solidFill>
                <a:effectLst/>
                <a:latin typeface="Times New Roman" panose="02020603050405020304" pitchFamily="18" charset="0"/>
              </a:rPr>
              <a:t>• Placa de video</a:t>
            </a:r>
          </a:p>
          <a:p>
            <a:pPr algn="l"/>
            <a:r>
              <a:rPr lang="es-MX" b="0" i="0" dirty="0">
                <a:solidFill>
                  <a:srgbClr val="000000"/>
                </a:solidFill>
                <a:effectLst/>
                <a:latin typeface="Times New Roman" panose="02020603050405020304" pitchFamily="18" charset="0"/>
              </a:rPr>
              <a:t>• CMOS RAM</a:t>
            </a:r>
          </a:p>
          <a:p>
            <a:pPr algn="l"/>
            <a:r>
              <a:rPr lang="es-MX" b="0" i="0" dirty="0">
                <a:solidFill>
                  <a:srgbClr val="000000"/>
                </a:solidFill>
                <a:effectLst/>
                <a:latin typeface="Times New Roman" panose="02020603050405020304" pitchFamily="18" charset="0"/>
              </a:rPr>
              <a:t>• Unidades de disco</a:t>
            </a:r>
          </a:p>
          <a:p>
            <a:pPr algn="l"/>
            <a:r>
              <a:rPr lang="es-MX" b="0" i="0" dirty="0">
                <a:solidFill>
                  <a:srgbClr val="000000"/>
                </a:solidFill>
                <a:effectLst/>
                <a:latin typeface="Times New Roman" panose="02020603050405020304" pitchFamily="18" charset="0"/>
              </a:rPr>
              <a:t>• Fuente de alimentación</a:t>
            </a:r>
          </a:p>
          <a:p>
            <a:pPr algn="l"/>
            <a:r>
              <a:rPr lang="es-MX" b="0" i="0" dirty="0">
                <a:solidFill>
                  <a:srgbClr val="000000"/>
                </a:solidFill>
                <a:effectLst/>
                <a:latin typeface="Times New Roman" panose="02020603050405020304" pitchFamily="18" charset="0"/>
              </a:rPr>
              <a:t>• Monitor</a:t>
            </a:r>
          </a:p>
          <a:p>
            <a:pPr algn="l"/>
            <a:r>
              <a:rPr lang="es-MX" b="0" i="0" dirty="0">
                <a:solidFill>
                  <a:srgbClr val="000000"/>
                </a:solidFill>
                <a:effectLst/>
                <a:latin typeface="Times New Roman" panose="02020603050405020304" pitchFamily="18" charset="0"/>
              </a:rPr>
              <a:t>• Placa de expansión</a:t>
            </a:r>
          </a:p>
          <a:p>
            <a:pPr algn="l"/>
            <a:r>
              <a:rPr lang="es-MX" b="0" i="0" dirty="0">
                <a:solidFill>
                  <a:srgbClr val="000000"/>
                </a:solidFill>
                <a:effectLst/>
                <a:latin typeface="Times New Roman" panose="02020603050405020304" pitchFamily="18" charset="0"/>
              </a:rPr>
              <a:t>• Línea eléctrica</a:t>
            </a:r>
          </a:p>
          <a:p>
            <a:pPr algn="l"/>
            <a:r>
              <a:rPr lang="es-MX" b="0" i="0" dirty="0">
                <a:solidFill>
                  <a:srgbClr val="000000"/>
                </a:solidFill>
                <a:effectLst/>
                <a:latin typeface="Times New Roman" panose="02020603050405020304" pitchFamily="18" charset="0"/>
              </a:rPr>
              <a:t>• Cables del panel frontal</a:t>
            </a:r>
          </a:p>
          <a:p>
            <a:endParaRPr lang="es-MX" dirty="0"/>
          </a:p>
        </p:txBody>
      </p:sp>
    </p:spTree>
    <p:extLst>
      <p:ext uri="{BB962C8B-B14F-4D97-AF65-F5344CB8AC3E}">
        <p14:creationId xmlns:p14="http://schemas.microsoft.com/office/powerpoint/2010/main" val="372162426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260054-F274-4547-A31F-096A040857A3}"/>
              </a:ext>
            </a:extLst>
          </p:cNvPr>
          <p:cNvSpPr>
            <a:spLocks noGrp="1"/>
          </p:cNvSpPr>
          <p:nvPr>
            <p:ph type="title"/>
          </p:nvPr>
        </p:nvSpPr>
        <p:spPr>
          <a:xfrm>
            <a:off x="1153236" y="1524000"/>
            <a:ext cx="3603009" cy="3810000"/>
          </a:xfrm>
        </p:spPr>
        <p:txBody>
          <a:bodyPr anchor="ctr">
            <a:normAutofit fontScale="90000"/>
          </a:bodyPr>
          <a:lstStyle/>
          <a:p>
            <a:pPr algn="r"/>
            <a:r>
              <a:rPr lang="es-MX" b="0" dirty="0">
                <a:solidFill>
                  <a:srgbClr val="000000"/>
                </a:solidFill>
                <a:latin typeface="Times New Roman" panose="02020603050405020304" pitchFamily="18" charset="0"/>
              </a:rPr>
              <a:t>3.-</a:t>
            </a:r>
            <a:r>
              <a:rPr lang="es-MX" b="0" i="0" dirty="0">
                <a:solidFill>
                  <a:srgbClr val="000000"/>
                </a:solidFill>
                <a:effectLst/>
                <a:latin typeface="Times New Roman" panose="02020603050405020304" pitchFamily="18" charset="0"/>
              </a:rPr>
              <a:t>¿Cómo se llama la pequeña memoria RAM que almacena información del BIOS?</a:t>
            </a:r>
            <a:endParaRPr lang="es-MX" dirty="0"/>
          </a:p>
        </p:txBody>
      </p:sp>
      <p:sp>
        <p:nvSpPr>
          <p:cNvPr id="3" name="Marcador de contenido 2">
            <a:extLst>
              <a:ext uri="{FF2B5EF4-FFF2-40B4-BE49-F238E27FC236}">
                <a16:creationId xmlns:a16="http://schemas.microsoft.com/office/drawing/2014/main" id="{EFD51777-2F48-4036-9267-51917126F5A6}"/>
              </a:ext>
            </a:extLst>
          </p:cNvPr>
          <p:cNvSpPr>
            <a:spLocks noGrp="1"/>
          </p:cNvSpPr>
          <p:nvPr>
            <p:ph idx="1"/>
          </p:nvPr>
        </p:nvSpPr>
        <p:spPr>
          <a:xfrm>
            <a:off x="5334000" y="762000"/>
            <a:ext cx="5334000" cy="5327175"/>
          </a:xfrm>
        </p:spPr>
        <p:txBody>
          <a:bodyPr anchor="ctr">
            <a:normAutofit/>
          </a:bodyPr>
          <a:lstStyle/>
          <a:p>
            <a:r>
              <a:rPr lang="es-MX" b="0" i="0" dirty="0">
                <a:solidFill>
                  <a:srgbClr val="000000"/>
                </a:solidFill>
                <a:effectLst/>
                <a:latin typeface="Times New Roman" panose="02020603050405020304" pitchFamily="18" charset="0"/>
              </a:rPr>
              <a:t>CMOS RAM: se trata de una pequeña memoria RAM que aloja información de la configuración del BIOS. Como toda memoria RAM, ante una interrupción de la energía eléctrica su contenido se pierde. En casos extremos, el contenido de esta memoria queda completamente ilegible por el BIOS, razón por la cual el equipo no enciende. Para borrar esta memoria, todos los </a:t>
            </a:r>
            <a:r>
              <a:rPr lang="es-MX" b="0" i="0" dirty="0" err="1">
                <a:solidFill>
                  <a:srgbClr val="000000"/>
                </a:solidFill>
                <a:effectLst/>
                <a:latin typeface="Times New Roman" panose="02020603050405020304" pitchFamily="18" charset="0"/>
              </a:rPr>
              <a:t>motherboards</a:t>
            </a:r>
            <a:r>
              <a:rPr lang="es-MX" b="0" i="0" dirty="0">
                <a:solidFill>
                  <a:srgbClr val="000000"/>
                </a:solidFill>
                <a:effectLst/>
                <a:latin typeface="Times New Roman" panose="02020603050405020304" pitchFamily="18" charset="0"/>
              </a:rPr>
              <a:t> incluyen un jumper, llamado CMOS Clear , para borrar y regenerar su contenido.</a:t>
            </a:r>
            <a:endParaRPr lang="es-MX" dirty="0"/>
          </a:p>
        </p:txBody>
      </p:sp>
    </p:spTree>
    <p:extLst>
      <p:ext uri="{BB962C8B-B14F-4D97-AF65-F5344CB8AC3E}">
        <p14:creationId xmlns:p14="http://schemas.microsoft.com/office/powerpoint/2010/main" val="275641513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6255F9-13DE-41DC-8035-F1863D6D5AC2}"/>
              </a:ext>
            </a:extLst>
          </p:cNvPr>
          <p:cNvSpPr>
            <a:spLocks noGrp="1"/>
          </p:cNvSpPr>
          <p:nvPr>
            <p:ph type="title"/>
          </p:nvPr>
        </p:nvSpPr>
        <p:spPr>
          <a:xfrm>
            <a:off x="1153236" y="1524000"/>
            <a:ext cx="3603009" cy="3810000"/>
          </a:xfrm>
        </p:spPr>
        <p:txBody>
          <a:bodyPr anchor="ctr">
            <a:normAutofit fontScale="90000"/>
          </a:bodyPr>
          <a:lstStyle/>
          <a:p>
            <a:pPr algn="r"/>
            <a:r>
              <a:rPr lang="es-MX" b="0" dirty="0">
                <a:solidFill>
                  <a:srgbClr val="000000"/>
                </a:solidFill>
                <a:latin typeface="Times New Roman" panose="02020603050405020304" pitchFamily="18" charset="0"/>
              </a:rPr>
              <a:t>4</a:t>
            </a:r>
            <a:r>
              <a:rPr lang="es-MX" b="0" i="0" dirty="0">
                <a:solidFill>
                  <a:srgbClr val="000000"/>
                </a:solidFill>
                <a:effectLst/>
                <a:latin typeface="Times New Roman" panose="02020603050405020304" pitchFamily="18" charset="0"/>
              </a:rPr>
              <a:t>.-¿Cuál de los siguientes ítems se debe verificar primero por orden de prioridad?</a:t>
            </a:r>
            <a:endParaRPr lang="es-MX" dirty="0"/>
          </a:p>
        </p:txBody>
      </p:sp>
      <p:sp>
        <p:nvSpPr>
          <p:cNvPr id="3" name="Marcador de contenido 2">
            <a:extLst>
              <a:ext uri="{FF2B5EF4-FFF2-40B4-BE49-F238E27FC236}">
                <a16:creationId xmlns:a16="http://schemas.microsoft.com/office/drawing/2014/main" id="{1AE29D83-6349-4D0C-96EA-C6298659A977}"/>
              </a:ext>
            </a:extLst>
          </p:cNvPr>
          <p:cNvSpPr>
            <a:spLocks noGrp="1"/>
          </p:cNvSpPr>
          <p:nvPr>
            <p:ph idx="1"/>
          </p:nvPr>
        </p:nvSpPr>
        <p:spPr>
          <a:xfrm>
            <a:off x="5334000" y="762000"/>
            <a:ext cx="5334000" cy="5327175"/>
          </a:xfrm>
        </p:spPr>
        <p:txBody>
          <a:bodyPr anchor="ctr">
            <a:normAutofit fontScale="92500" lnSpcReduction="20000"/>
          </a:bodyPr>
          <a:lstStyle/>
          <a:p>
            <a:pPr algn="l"/>
            <a:r>
              <a:rPr lang="es-MX" b="0" i="0" dirty="0">
                <a:solidFill>
                  <a:srgbClr val="000000"/>
                </a:solidFill>
                <a:effectLst/>
                <a:latin typeface="Times New Roman" panose="02020603050405020304" pitchFamily="18" charset="0"/>
              </a:rPr>
              <a:t>ÍTEMS A VERIFICAR ORDENADOS POR PRIORIDAD</a:t>
            </a:r>
          </a:p>
          <a:p>
            <a:pPr algn="l"/>
            <a:r>
              <a:rPr lang="es-MX" i="0" dirty="0">
                <a:solidFill>
                  <a:srgbClr val="000000"/>
                </a:solidFill>
                <a:effectLst/>
                <a:latin typeface="Times New Roman" panose="02020603050405020304" pitchFamily="18" charset="0"/>
              </a:rPr>
              <a:t>•</a:t>
            </a:r>
            <a:r>
              <a:rPr lang="es-MX" sz="1700" i="0" dirty="0">
                <a:solidFill>
                  <a:srgbClr val="000000"/>
                </a:solidFill>
                <a:effectLst/>
                <a:latin typeface="Times New Roman" panose="02020603050405020304" pitchFamily="18" charset="0"/>
              </a:rPr>
              <a:t> Memoria RAM</a:t>
            </a:r>
          </a:p>
          <a:p>
            <a:pPr algn="l"/>
            <a:r>
              <a:rPr lang="es-MX" b="0" i="0" dirty="0">
                <a:solidFill>
                  <a:srgbClr val="000000"/>
                </a:solidFill>
                <a:effectLst/>
                <a:latin typeface="Times New Roman" panose="02020603050405020304" pitchFamily="18" charset="0"/>
              </a:rPr>
              <a:t>• Procesador</a:t>
            </a:r>
          </a:p>
          <a:p>
            <a:pPr algn="l"/>
            <a:r>
              <a:rPr lang="es-MX" b="0" i="0" dirty="0">
                <a:solidFill>
                  <a:srgbClr val="000000"/>
                </a:solidFill>
                <a:effectLst/>
                <a:latin typeface="Times New Roman" panose="02020603050405020304" pitchFamily="18" charset="0"/>
              </a:rPr>
              <a:t>• </a:t>
            </a:r>
            <a:r>
              <a:rPr lang="es-MX" b="0" i="0" dirty="0" err="1">
                <a:solidFill>
                  <a:srgbClr val="000000"/>
                </a:solidFill>
                <a:effectLst/>
                <a:latin typeface="Times New Roman" panose="02020603050405020304" pitchFamily="18" charset="0"/>
              </a:rPr>
              <a:t>Motherboard</a:t>
            </a:r>
            <a:r>
              <a:rPr lang="es-MX" b="0" i="0" dirty="0">
                <a:solidFill>
                  <a:srgbClr val="000000"/>
                </a:solidFill>
                <a:effectLst/>
                <a:latin typeface="Times New Roman" panose="02020603050405020304" pitchFamily="18" charset="0"/>
              </a:rPr>
              <a:t> o placa base</a:t>
            </a:r>
          </a:p>
          <a:p>
            <a:pPr algn="l"/>
            <a:r>
              <a:rPr lang="es-MX" b="0" i="0" dirty="0">
                <a:solidFill>
                  <a:srgbClr val="000000"/>
                </a:solidFill>
                <a:effectLst/>
                <a:latin typeface="Times New Roman" panose="02020603050405020304" pitchFamily="18" charset="0"/>
              </a:rPr>
              <a:t>• Placa de video</a:t>
            </a:r>
          </a:p>
          <a:p>
            <a:pPr algn="l"/>
            <a:r>
              <a:rPr lang="es-MX" b="0" i="0" dirty="0">
                <a:solidFill>
                  <a:srgbClr val="000000"/>
                </a:solidFill>
                <a:effectLst/>
                <a:latin typeface="Times New Roman" panose="02020603050405020304" pitchFamily="18" charset="0"/>
              </a:rPr>
              <a:t>• CMOS RAM</a:t>
            </a:r>
          </a:p>
          <a:p>
            <a:pPr algn="l"/>
            <a:r>
              <a:rPr lang="es-MX" b="0" i="0" dirty="0">
                <a:solidFill>
                  <a:srgbClr val="000000"/>
                </a:solidFill>
                <a:effectLst/>
                <a:latin typeface="Times New Roman" panose="02020603050405020304" pitchFamily="18" charset="0"/>
              </a:rPr>
              <a:t>• Unidades de disco</a:t>
            </a:r>
          </a:p>
          <a:p>
            <a:pPr algn="l"/>
            <a:r>
              <a:rPr lang="es-MX" b="0" i="0" dirty="0">
                <a:solidFill>
                  <a:srgbClr val="000000"/>
                </a:solidFill>
                <a:effectLst/>
                <a:latin typeface="Times New Roman" panose="02020603050405020304" pitchFamily="18" charset="0"/>
              </a:rPr>
              <a:t>• Fuente de alimentación</a:t>
            </a:r>
          </a:p>
          <a:p>
            <a:pPr algn="l"/>
            <a:r>
              <a:rPr lang="es-MX" b="0" i="0" dirty="0">
                <a:solidFill>
                  <a:srgbClr val="000000"/>
                </a:solidFill>
                <a:effectLst/>
                <a:latin typeface="Times New Roman" panose="02020603050405020304" pitchFamily="18" charset="0"/>
              </a:rPr>
              <a:t>• </a:t>
            </a:r>
            <a:r>
              <a:rPr lang="es-MX" sz="2600" b="1" i="0" dirty="0">
                <a:solidFill>
                  <a:srgbClr val="000000"/>
                </a:solidFill>
                <a:effectLst/>
                <a:latin typeface="Times New Roman" panose="02020603050405020304" pitchFamily="18" charset="0"/>
              </a:rPr>
              <a:t>Monitor</a:t>
            </a:r>
            <a:r>
              <a:rPr lang="es-MX" sz="2200" b="1" i="0" dirty="0">
                <a:solidFill>
                  <a:srgbClr val="000000"/>
                </a:solidFill>
                <a:effectLst/>
                <a:latin typeface="Times New Roman" panose="02020603050405020304" pitchFamily="18" charset="0"/>
              </a:rPr>
              <a:t> &lt;&lt;&lt;&lt;&lt;&lt;</a:t>
            </a:r>
          </a:p>
          <a:p>
            <a:pPr algn="l"/>
            <a:r>
              <a:rPr lang="es-MX" b="0" i="0" dirty="0">
                <a:solidFill>
                  <a:srgbClr val="000000"/>
                </a:solidFill>
                <a:effectLst/>
                <a:latin typeface="Times New Roman" panose="02020603050405020304" pitchFamily="18" charset="0"/>
              </a:rPr>
              <a:t>• Placa de expansión</a:t>
            </a:r>
          </a:p>
          <a:p>
            <a:pPr algn="l"/>
            <a:r>
              <a:rPr lang="es-MX" b="0" i="0" dirty="0">
                <a:solidFill>
                  <a:srgbClr val="000000"/>
                </a:solidFill>
                <a:effectLst/>
                <a:latin typeface="Times New Roman" panose="02020603050405020304" pitchFamily="18" charset="0"/>
              </a:rPr>
              <a:t>• Línea eléctrica</a:t>
            </a:r>
          </a:p>
          <a:p>
            <a:pPr algn="l"/>
            <a:r>
              <a:rPr lang="es-MX" b="0" i="0" dirty="0">
                <a:solidFill>
                  <a:srgbClr val="000000"/>
                </a:solidFill>
                <a:effectLst/>
                <a:latin typeface="Times New Roman" panose="02020603050405020304" pitchFamily="18" charset="0"/>
              </a:rPr>
              <a:t>• Cables del panel frontal</a:t>
            </a:r>
          </a:p>
          <a:p>
            <a:endParaRPr lang="es-MX" dirty="0"/>
          </a:p>
        </p:txBody>
      </p:sp>
    </p:spTree>
    <p:extLst>
      <p:ext uri="{BB962C8B-B14F-4D97-AF65-F5344CB8AC3E}">
        <p14:creationId xmlns:p14="http://schemas.microsoft.com/office/powerpoint/2010/main" val="304947665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4DC240-1535-4D8F-80F4-3B429A554651}"/>
              </a:ext>
            </a:extLst>
          </p:cNvPr>
          <p:cNvSpPr>
            <a:spLocks noGrp="1"/>
          </p:cNvSpPr>
          <p:nvPr>
            <p:ph type="title"/>
          </p:nvPr>
        </p:nvSpPr>
        <p:spPr>
          <a:xfrm>
            <a:off x="1153236" y="1524000"/>
            <a:ext cx="3603009" cy="3810000"/>
          </a:xfrm>
        </p:spPr>
        <p:txBody>
          <a:bodyPr anchor="ctr">
            <a:normAutofit/>
          </a:bodyPr>
          <a:lstStyle/>
          <a:p>
            <a:pPr algn="r"/>
            <a:r>
              <a:rPr lang="es-MX" b="0" i="0" dirty="0">
                <a:solidFill>
                  <a:srgbClr val="000000"/>
                </a:solidFill>
                <a:effectLst/>
                <a:latin typeface="Times New Roman" panose="02020603050405020304" pitchFamily="18" charset="0"/>
              </a:rPr>
              <a:t>5.-¿Qué componente se ocupa de alimentar el led de encendido?</a:t>
            </a:r>
            <a:endParaRPr lang="es-MX" dirty="0"/>
          </a:p>
        </p:txBody>
      </p:sp>
      <p:sp>
        <p:nvSpPr>
          <p:cNvPr id="3" name="Marcador de contenido 2">
            <a:extLst>
              <a:ext uri="{FF2B5EF4-FFF2-40B4-BE49-F238E27FC236}">
                <a16:creationId xmlns:a16="http://schemas.microsoft.com/office/drawing/2014/main" id="{75AA4AF1-DB66-4C42-881E-8763DF7F4DFB}"/>
              </a:ext>
            </a:extLst>
          </p:cNvPr>
          <p:cNvSpPr>
            <a:spLocks noGrp="1"/>
          </p:cNvSpPr>
          <p:nvPr>
            <p:ph idx="1"/>
          </p:nvPr>
        </p:nvSpPr>
        <p:spPr>
          <a:xfrm>
            <a:off x="5334000" y="762000"/>
            <a:ext cx="5334000" cy="5327175"/>
          </a:xfrm>
        </p:spPr>
        <p:txBody>
          <a:bodyPr anchor="ctr">
            <a:normAutofit/>
          </a:bodyPr>
          <a:lstStyle/>
          <a:p>
            <a:r>
              <a:rPr lang="es-MX" b="0" i="0" dirty="0">
                <a:solidFill>
                  <a:srgbClr val="000000"/>
                </a:solidFill>
                <a:effectLst/>
                <a:latin typeface="Times New Roman" panose="02020603050405020304" pitchFamily="18" charset="0"/>
              </a:rPr>
              <a:t>Cables del panel frontal: el conjunto de cables del panel frontal del gabinete que se conecta al </a:t>
            </a:r>
            <a:r>
              <a:rPr lang="es-MX" b="0" i="0" dirty="0" err="1">
                <a:solidFill>
                  <a:srgbClr val="000000"/>
                </a:solidFill>
                <a:effectLst/>
                <a:latin typeface="Times New Roman" panose="02020603050405020304" pitchFamily="18" charset="0"/>
              </a:rPr>
              <a:t>motherboard</a:t>
            </a:r>
            <a:r>
              <a:rPr lang="es-MX" b="0" i="0" dirty="0">
                <a:solidFill>
                  <a:srgbClr val="000000"/>
                </a:solidFill>
                <a:effectLst/>
                <a:latin typeface="Times New Roman" panose="02020603050405020304" pitchFamily="18" charset="0"/>
              </a:rPr>
              <a:t> cumple dos funciones: alimentar el led de encendido (verde) y el de actividad de discos duros (rojo), y, además, dos de ellos son el de </a:t>
            </a:r>
            <a:r>
              <a:rPr lang="es-MX" b="0" i="0" dirty="0" err="1">
                <a:solidFill>
                  <a:srgbClr val="000000"/>
                </a:solidFill>
                <a:effectLst/>
                <a:latin typeface="Times New Roman" panose="02020603050405020304" pitchFamily="18" charset="0"/>
              </a:rPr>
              <a:t>Reset</a:t>
            </a:r>
            <a:r>
              <a:rPr lang="es-MX" b="0" i="0" dirty="0">
                <a:solidFill>
                  <a:srgbClr val="000000"/>
                </a:solidFill>
                <a:effectLst/>
                <a:latin typeface="Times New Roman" panose="02020603050405020304" pitchFamily="18" charset="0"/>
              </a:rPr>
              <a:t> y el de POWER SW.</a:t>
            </a:r>
            <a:endParaRPr lang="es-MX" dirty="0"/>
          </a:p>
        </p:txBody>
      </p:sp>
    </p:spTree>
    <p:extLst>
      <p:ext uri="{BB962C8B-B14F-4D97-AF65-F5344CB8AC3E}">
        <p14:creationId xmlns:p14="http://schemas.microsoft.com/office/powerpoint/2010/main" val="20917479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CA8EF1-AF82-4E8D-B48A-0C1A61B2FC87}"/>
              </a:ext>
            </a:extLst>
          </p:cNvPr>
          <p:cNvSpPr>
            <a:spLocks noGrp="1"/>
          </p:cNvSpPr>
          <p:nvPr>
            <p:ph type="title"/>
          </p:nvPr>
        </p:nvSpPr>
        <p:spPr>
          <a:xfrm>
            <a:off x="1153236" y="1524000"/>
            <a:ext cx="3603009" cy="3810000"/>
          </a:xfrm>
        </p:spPr>
        <p:txBody>
          <a:bodyPr anchor="ctr">
            <a:normAutofit fontScale="90000"/>
          </a:bodyPr>
          <a:lstStyle/>
          <a:p>
            <a:pPr algn="r"/>
            <a:r>
              <a:rPr lang="es-MX" b="0" i="0" dirty="0">
                <a:solidFill>
                  <a:srgbClr val="000000"/>
                </a:solidFill>
                <a:effectLst/>
                <a:latin typeface="Times New Roman" panose="02020603050405020304" pitchFamily="18" charset="0"/>
              </a:rPr>
              <a:t>6.-¿Cuál de los siguientes ítems se debe verificar primero por orden de prioridad?</a:t>
            </a:r>
            <a:endParaRPr lang="es-MX" dirty="0"/>
          </a:p>
        </p:txBody>
      </p:sp>
      <p:sp>
        <p:nvSpPr>
          <p:cNvPr id="3" name="Marcador de contenido 2">
            <a:extLst>
              <a:ext uri="{FF2B5EF4-FFF2-40B4-BE49-F238E27FC236}">
                <a16:creationId xmlns:a16="http://schemas.microsoft.com/office/drawing/2014/main" id="{2F6237FB-E49F-4CE3-8FDF-E78967E66936}"/>
              </a:ext>
            </a:extLst>
          </p:cNvPr>
          <p:cNvSpPr>
            <a:spLocks noGrp="1"/>
          </p:cNvSpPr>
          <p:nvPr>
            <p:ph idx="1"/>
          </p:nvPr>
        </p:nvSpPr>
        <p:spPr>
          <a:xfrm>
            <a:off x="5334000" y="762000"/>
            <a:ext cx="5334000" cy="5327175"/>
          </a:xfrm>
        </p:spPr>
        <p:txBody>
          <a:bodyPr anchor="ctr">
            <a:normAutofit fontScale="92500" lnSpcReduction="20000"/>
          </a:bodyPr>
          <a:lstStyle/>
          <a:p>
            <a:pPr algn="l"/>
            <a:r>
              <a:rPr lang="es-MX" b="0" i="0" dirty="0">
                <a:solidFill>
                  <a:srgbClr val="000000"/>
                </a:solidFill>
                <a:effectLst/>
                <a:latin typeface="Times New Roman" panose="02020603050405020304" pitchFamily="18" charset="0"/>
              </a:rPr>
              <a:t>ÍTEMS A VERIFICAR ORDENADOS POR PRIORIDAD</a:t>
            </a:r>
          </a:p>
          <a:p>
            <a:pPr algn="l"/>
            <a:r>
              <a:rPr lang="es-MX" b="0" i="0" dirty="0">
                <a:solidFill>
                  <a:srgbClr val="000000"/>
                </a:solidFill>
                <a:effectLst/>
                <a:latin typeface="Times New Roman" panose="02020603050405020304" pitchFamily="18" charset="0"/>
              </a:rPr>
              <a:t>• Memoria RAM</a:t>
            </a:r>
          </a:p>
          <a:p>
            <a:pPr algn="l"/>
            <a:r>
              <a:rPr lang="es-MX" b="0" i="0" dirty="0">
                <a:solidFill>
                  <a:srgbClr val="000000"/>
                </a:solidFill>
                <a:effectLst/>
                <a:latin typeface="Times New Roman" panose="02020603050405020304" pitchFamily="18" charset="0"/>
              </a:rPr>
              <a:t>• Procesador</a:t>
            </a:r>
          </a:p>
          <a:p>
            <a:pPr algn="l"/>
            <a:r>
              <a:rPr lang="es-MX" b="0" i="0" dirty="0">
                <a:solidFill>
                  <a:srgbClr val="000000"/>
                </a:solidFill>
                <a:effectLst/>
                <a:latin typeface="Times New Roman" panose="02020603050405020304" pitchFamily="18" charset="0"/>
              </a:rPr>
              <a:t>• </a:t>
            </a:r>
            <a:r>
              <a:rPr lang="es-MX" b="0" i="0" dirty="0" err="1">
                <a:solidFill>
                  <a:srgbClr val="000000"/>
                </a:solidFill>
                <a:effectLst/>
                <a:latin typeface="Times New Roman" panose="02020603050405020304" pitchFamily="18" charset="0"/>
              </a:rPr>
              <a:t>Motherboard</a:t>
            </a:r>
            <a:r>
              <a:rPr lang="es-MX" b="0" i="0" dirty="0">
                <a:solidFill>
                  <a:srgbClr val="000000"/>
                </a:solidFill>
                <a:effectLst/>
                <a:latin typeface="Times New Roman" panose="02020603050405020304" pitchFamily="18" charset="0"/>
              </a:rPr>
              <a:t> o placa base</a:t>
            </a:r>
          </a:p>
          <a:p>
            <a:pPr algn="l"/>
            <a:r>
              <a:rPr lang="es-MX" b="0" i="0" dirty="0">
                <a:solidFill>
                  <a:srgbClr val="000000"/>
                </a:solidFill>
                <a:effectLst/>
                <a:latin typeface="Times New Roman" panose="02020603050405020304" pitchFamily="18" charset="0"/>
              </a:rPr>
              <a:t>• Placa de video</a:t>
            </a:r>
          </a:p>
          <a:p>
            <a:pPr algn="l"/>
            <a:r>
              <a:rPr lang="es-MX" b="0" i="0" dirty="0">
                <a:solidFill>
                  <a:srgbClr val="000000"/>
                </a:solidFill>
                <a:effectLst/>
                <a:latin typeface="Times New Roman" panose="02020603050405020304" pitchFamily="18" charset="0"/>
              </a:rPr>
              <a:t>• </a:t>
            </a:r>
            <a:r>
              <a:rPr lang="es-MX" sz="2600" b="1" i="0" dirty="0">
                <a:solidFill>
                  <a:srgbClr val="000000"/>
                </a:solidFill>
                <a:effectLst/>
                <a:latin typeface="Times New Roman" panose="02020603050405020304" pitchFamily="18" charset="0"/>
              </a:rPr>
              <a:t>CMOS RAM </a:t>
            </a:r>
            <a:r>
              <a:rPr lang="es-MX" sz="2200" b="1" i="0" dirty="0">
                <a:solidFill>
                  <a:srgbClr val="000000"/>
                </a:solidFill>
                <a:effectLst/>
                <a:latin typeface="Times New Roman" panose="02020603050405020304" pitchFamily="18" charset="0"/>
              </a:rPr>
              <a:t>&lt;&lt;&lt;&lt;&lt;&lt;</a:t>
            </a:r>
          </a:p>
          <a:p>
            <a:pPr algn="l"/>
            <a:r>
              <a:rPr lang="es-MX" b="0" i="0" dirty="0">
                <a:solidFill>
                  <a:srgbClr val="000000"/>
                </a:solidFill>
                <a:effectLst/>
                <a:latin typeface="Times New Roman" panose="02020603050405020304" pitchFamily="18" charset="0"/>
              </a:rPr>
              <a:t>• Unidades de disco</a:t>
            </a:r>
          </a:p>
          <a:p>
            <a:pPr algn="l"/>
            <a:r>
              <a:rPr lang="es-MX" b="0" i="0" dirty="0">
                <a:solidFill>
                  <a:srgbClr val="000000"/>
                </a:solidFill>
                <a:effectLst/>
                <a:latin typeface="Times New Roman" panose="02020603050405020304" pitchFamily="18" charset="0"/>
              </a:rPr>
              <a:t>• Fuente de alimentación</a:t>
            </a:r>
          </a:p>
          <a:p>
            <a:pPr algn="l"/>
            <a:r>
              <a:rPr lang="es-MX" b="0" i="0" dirty="0">
                <a:solidFill>
                  <a:srgbClr val="000000"/>
                </a:solidFill>
                <a:effectLst/>
                <a:latin typeface="Times New Roman" panose="02020603050405020304" pitchFamily="18" charset="0"/>
              </a:rPr>
              <a:t>• Monitor</a:t>
            </a:r>
          </a:p>
          <a:p>
            <a:pPr algn="l"/>
            <a:r>
              <a:rPr lang="es-MX" b="0" i="0" dirty="0">
                <a:solidFill>
                  <a:srgbClr val="000000"/>
                </a:solidFill>
                <a:effectLst/>
                <a:latin typeface="Times New Roman" panose="02020603050405020304" pitchFamily="18" charset="0"/>
              </a:rPr>
              <a:t>• Placa de expansión</a:t>
            </a:r>
          </a:p>
          <a:p>
            <a:pPr algn="l"/>
            <a:r>
              <a:rPr lang="es-MX" b="0" i="0" dirty="0">
                <a:solidFill>
                  <a:srgbClr val="000000"/>
                </a:solidFill>
                <a:effectLst/>
                <a:latin typeface="Times New Roman" panose="02020603050405020304" pitchFamily="18" charset="0"/>
              </a:rPr>
              <a:t>• Línea eléctrica</a:t>
            </a:r>
          </a:p>
          <a:p>
            <a:pPr algn="l"/>
            <a:r>
              <a:rPr lang="es-MX" b="0" i="0" dirty="0">
                <a:solidFill>
                  <a:srgbClr val="000000"/>
                </a:solidFill>
                <a:effectLst/>
                <a:latin typeface="Times New Roman" panose="02020603050405020304" pitchFamily="18" charset="0"/>
              </a:rPr>
              <a:t>• Cables del panel frontal</a:t>
            </a:r>
          </a:p>
          <a:p>
            <a:endParaRPr lang="es-MX" dirty="0"/>
          </a:p>
        </p:txBody>
      </p:sp>
    </p:spTree>
    <p:extLst>
      <p:ext uri="{BB962C8B-B14F-4D97-AF65-F5344CB8AC3E}">
        <p14:creationId xmlns:p14="http://schemas.microsoft.com/office/powerpoint/2010/main" val="67894075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RegularSeedLeftStep">
      <a:dk1>
        <a:srgbClr val="000000"/>
      </a:dk1>
      <a:lt1>
        <a:srgbClr val="FFFFFF"/>
      </a:lt1>
      <a:dk2>
        <a:srgbClr val="321C1C"/>
      </a:dk2>
      <a:lt2>
        <a:srgbClr val="F1F0F3"/>
      </a:lt2>
      <a:accent1>
        <a:srgbClr val="87AB36"/>
      </a:accent1>
      <a:accent2>
        <a:srgbClr val="AFA02C"/>
      </a:accent2>
      <a:accent3>
        <a:srgbClr val="CE8441"/>
      </a:accent3>
      <a:accent4>
        <a:srgbClr val="BD3830"/>
      </a:accent4>
      <a:accent5>
        <a:srgbClr val="CE4174"/>
      </a:accent5>
      <a:accent6>
        <a:srgbClr val="BD309D"/>
      </a:accent6>
      <a:hlink>
        <a:srgbClr val="7956C6"/>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10</TotalTime>
  <Words>410</Words>
  <Application>Microsoft Office PowerPoint</Application>
  <PresentationFormat>Panorámica</PresentationFormat>
  <Paragraphs>47</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Times New Roman</vt:lpstr>
      <vt:lpstr>Trade Gothic Next Cond</vt:lpstr>
      <vt:lpstr>Trade Gothic Next Light</vt:lpstr>
      <vt:lpstr>PortalVTI</vt:lpstr>
      <vt:lpstr>ORGANIZACIÓN COMPUTACIONAL Actividad (Problema de encendido)</vt:lpstr>
      <vt:lpstr>1.-¿Cuál es el dispositivo que le envía la señal de video al monitor?</vt:lpstr>
      <vt:lpstr>2.-¿Cuál de los siguientes ítems se debe verificar primero por orden de prioridad?</vt:lpstr>
      <vt:lpstr>3.-¿Cómo se llama la pequeña memoria RAM que almacena información del BIOS?</vt:lpstr>
      <vt:lpstr>4.-¿Cuál de los siguientes ítems se debe verificar primero por orden de prioridad?</vt:lpstr>
      <vt:lpstr>5.-¿Qué componente se ocupa de alimentar el led de encendido?</vt:lpstr>
      <vt:lpstr>6.-¿Cuál de los siguientes ítems se debe verificar primero por orden de prioridad?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ORGANIZACIÓN COMPUTACIONAL Actividad (Problema de encendido)</dc:title>
  <dc:creator>RICARDO GABRIEL RODRIGUEZ GONZALEZ</dc:creator>
  <cp:lastModifiedBy>RICARDO GABRIEL RODRIGUEZ GONZALEZ</cp:lastModifiedBy>
  <cp:revision>2</cp:revision>
  <dcterms:created xsi:type="dcterms:W3CDTF">2021-05-29T18:35:10Z</dcterms:created>
  <dcterms:modified xsi:type="dcterms:W3CDTF">2021-05-29T18:45:52Z</dcterms:modified>
</cp:coreProperties>
</file>