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5/29/2021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8212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7608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5/29/2021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7760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5/29/2021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03642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5/29/2021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2377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2254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6878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629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1420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5/29/2021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12422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1179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5/29/2021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7529550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47506579-DBFD-4DFB-93A5-209BEC46EF57}"/>
              </a:ext>
            </a:extLst>
          </p:cNvPr>
          <p:cNvPicPr>
            <a:picLocks noChangeAspect="1"/>
          </p:cNvPicPr>
          <p:nvPr/>
        </p:nvPicPr>
        <p:blipFill rotWithShape="1">
          <a:blip r:embed="rId2"/>
          <a:srcRect t="14083" r="-1" b="28114"/>
          <a:stretch/>
        </p:blipFill>
        <p:spPr>
          <a:xfrm>
            <a:off x="446532" y="599725"/>
            <a:ext cx="11292143" cy="3557252"/>
          </a:xfrm>
          <a:prstGeom prst="rect">
            <a:avLst/>
          </a:prstGeom>
        </p:spPr>
      </p:pic>
      <p:sp>
        <p:nvSpPr>
          <p:cNvPr id="24" name="Rectangle 23">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83BF4AE3-1E98-4C02-9232-35A12BEAF563}"/>
              </a:ext>
            </a:extLst>
          </p:cNvPr>
          <p:cNvSpPr>
            <a:spLocks noGrp="1"/>
          </p:cNvSpPr>
          <p:nvPr>
            <p:ph type="ctrTitle"/>
          </p:nvPr>
        </p:nvSpPr>
        <p:spPr>
          <a:xfrm>
            <a:off x="627120" y="4319752"/>
            <a:ext cx="10947620" cy="1155959"/>
          </a:xfrm>
        </p:spPr>
        <p:txBody>
          <a:bodyPr>
            <a:normAutofit/>
          </a:bodyPr>
          <a:lstStyle/>
          <a:p>
            <a:r>
              <a:rPr lang="es-MX">
                <a:solidFill>
                  <a:srgbClr val="FFFFFF"/>
                </a:solidFill>
              </a:rPr>
              <a:t>Organización computacional</a:t>
            </a:r>
          </a:p>
        </p:txBody>
      </p:sp>
      <p:sp>
        <p:nvSpPr>
          <p:cNvPr id="3" name="Subtítulo 2">
            <a:extLst>
              <a:ext uri="{FF2B5EF4-FFF2-40B4-BE49-F238E27FC236}">
                <a16:creationId xmlns:a16="http://schemas.microsoft.com/office/drawing/2014/main" id="{83A0B667-6F20-412B-97A4-CAC2F960BA24}"/>
              </a:ext>
            </a:extLst>
          </p:cNvPr>
          <p:cNvSpPr>
            <a:spLocks noGrp="1"/>
          </p:cNvSpPr>
          <p:nvPr>
            <p:ph type="subTitle" idx="1"/>
          </p:nvPr>
        </p:nvSpPr>
        <p:spPr>
          <a:xfrm>
            <a:off x="687220" y="5475712"/>
            <a:ext cx="10887519" cy="476099"/>
          </a:xfrm>
        </p:spPr>
        <p:txBody>
          <a:bodyPr>
            <a:noAutofit/>
          </a:bodyPr>
          <a:lstStyle/>
          <a:p>
            <a:pPr>
              <a:lnSpc>
                <a:spcPct val="100000"/>
              </a:lnSpc>
            </a:pPr>
            <a:r>
              <a:rPr lang="es-MX" sz="1200" dirty="0">
                <a:solidFill>
                  <a:srgbClr val="FFFFFF">
                    <a:alpha val="75000"/>
                  </a:srgbClr>
                </a:solidFill>
                <a:latin typeface="Abadi" panose="020B0604020202020204" pitchFamily="34" charset="0"/>
              </a:rPr>
              <a:t>Actividad #1</a:t>
            </a:r>
          </a:p>
          <a:p>
            <a:pPr>
              <a:lnSpc>
                <a:spcPct val="100000"/>
              </a:lnSpc>
            </a:pPr>
            <a:r>
              <a:rPr lang="es-MX" sz="1200" dirty="0">
                <a:solidFill>
                  <a:srgbClr val="FFFFFF">
                    <a:alpha val="75000"/>
                  </a:srgbClr>
                </a:solidFill>
                <a:latin typeface="Abadi" panose="020B0604020202020204" pitchFamily="34" charset="0"/>
              </a:rPr>
              <a:t>Fallas en computadoras</a:t>
            </a:r>
          </a:p>
        </p:txBody>
      </p:sp>
    </p:spTree>
    <p:extLst>
      <p:ext uri="{BB962C8B-B14F-4D97-AF65-F5344CB8AC3E}">
        <p14:creationId xmlns:p14="http://schemas.microsoft.com/office/powerpoint/2010/main" val="2877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8">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0">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2">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8429B07E-DE63-49E8-898D-9EF32BFDC224}"/>
              </a:ext>
            </a:extLst>
          </p:cNvPr>
          <p:cNvSpPr>
            <a:spLocks noGrp="1"/>
          </p:cNvSpPr>
          <p:nvPr>
            <p:ph type="title"/>
          </p:nvPr>
        </p:nvSpPr>
        <p:spPr>
          <a:xfrm>
            <a:off x="771148" y="1037967"/>
            <a:ext cx="3054091" cy="4709131"/>
          </a:xfrm>
        </p:spPr>
        <p:txBody>
          <a:bodyPr anchor="ctr">
            <a:normAutofit/>
          </a:bodyPr>
          <a:lstStyle/>
          <a:p>
            <a:r>
              <a:rPr lang="es-MX" b="0" i="0" dirty="0">
                <a:solidFill>
                  <a:srgbClr val="FFFEFF"/>
                </a:solidFill>
                <a:effectLst/>
                <a:latin typeface="Times New Roman" panose="02020603050405020304" pitchFamily="18" charset="0"/>
              </a:rPr>
              <a:t>1.-¿Cuáles son las fallas que más tiempo demandan hasta encontrar?</a:t>
            </a:r>
            <a:endParaRPr lang="es-MX" dirty="0">
              <a:solidFill>
                <a:srgbClr val="FFFEFF"/>
              </a:solidFill>
            </a:endParaRPr>
          </a:p>
        </p:txBody>
      </p:sp>
      <p:sp>
        <p:nvSpPr>
          <p:cNvPr id="37" name="Marcador de contenido 2">
            <a:extLst>
              <a:ext uri="{FF2B5EF4-FFF2-40B4-BE49-F238E27FC236}">
                <a16:creationId xmlns:a16="http://schemas.microsoft.com/office/drawing/2014/main" id="{7699A489-EDCB-4148-98D7-0DE515391DE3}"/>
              </a:ext>
            </a:extLst>
          </p:cNvPr>
          <p:cNvSpPr>
            <a:spLocks noGrp="1"/>
          </p:cNvSpPr>
          <p:nvPr>
            <p:ph idx="1"/>
          </p:nvPr>
        </p:nvSpPr>
        <p:spPr>
          <a:xfrm>
            <a:off x="4534935" y="1037968"/>
            <a:ext cx="6725899" cy="4820832"/>
          </a:xfrm>
        </p:spPr>
        <p:txBody>
          <a:bodyPr>
            <a:normAutofit lnSpcReduction="10000"/>
          </a:bodyPr>
          <a:lstStyle/>
          <a:p>
            <a:pPr algn="l"/>
            <a:r>
              <a:rPr lang="es-MX" b="0" i="0" dirty="0">
                <a:solidFill>
                  <a:srgbClr val="000000"/>
                </a:solidFill>
                <a:effectLst/>
                <a:latin typeface="Times New Roman" panose="02020603050405020304" pitchFamily="18" charset="0"/>
              </a:rPr>
              <a:t>Otra clase de fallas bastante complejas de detectar. Además, son las que más tiempo demandan hasta descubrir la causa. Esto se debe a que es muy poco probable encontrar una falla cuando esa falla no está. Es común que al cabo de un tiempo horas o días el problema vuelva a manifestarse, para luego, desaparecer por otro lapso.</a:t>
            </a:r>
          </a:p>
          <a:p>
            <a:pPr algn="l"/>
            <a:r>
              <a:rPr lang="es-MX" b="0" i="0" dirty="0">
                <a:solidFill>
                  <a:srgbClr val="000000"/>
                </a:solidFill>
                <a:effectLst/>
                <a:latin typeface="Times New Roman" panose="02020603050405020304" pitchFamily="18" charset="0"/>
              </a:rPr>
              <a:t>En la mayoría de los casos debemos apuntar tanto a fallas mecánicas como a problemas relacionados con falsos contactos en placas y circuitos. Revisar con detenimiento los circuitos de una placa de </a:t>
            </a:r>
            <a:r>
              <a:rPr lang="es-MX" b="0" i="0" dirty="0" err="1">
                <a:solidFill>
                  <a:srgbClr val="000000"/>
                </a:solidFill>
                <a:effectLst/>
                <a:latin typeface="Times New Roman" panose="02020603050405020304" pitchFamily="18" charset="0"/>
              </a:rPr>
              <a:t>expa</a:t>
            </a:r>
            <a:r>
              <a:rPr lang="es-MX" b="0" i="0" dirty="0">
                <a:solidFill>
                  <a:srgbClr val="000000"/>
                </a:solidFill>
                <a:effectLst/>
                <a:latin typeface="Times New Roman" panose="02020603050405020304" pitchFamily="18" charset="0"/>
              </a:rPr>
              <a:t> </a:t>
            </a:r>
            <a:r>
              <a:rPr lang="es-MX" b="0" i="0" dirty="0" err="1">
                <a:solidFill>
                  <a:srgbClr val="000000"/>
                </a:solidFill>
                <a:effectLst/>
                <a:latin typeface="Times New Roman" panose="02020603050405020304" pitchFamily="18" charset="0"/>
              </a:rPr>
              <a:t>sión</a:t>
            </a:r>
            <a:r>
              <a:rPr lang="es-MX" b="0" i="0" dirty="0">
                <a:solidFill>
                  <a:srgbClr val="000000"/>
                </a:solidFill>
                <a:effectLst/>
                <a:latin typeface="Times New Roman" panose="02020603050405020304" pitchFamily="18" charset="0"/>
              </a:rPr>
              <a:t> o </a:t>
            </a:r>
            <a:r>
              <a:rPr lang="es-MX" b="0" i="0" dirty="0" err="1">
                <a:solidFill>
                  <a:srgbClr val="000000"/>
                </a:solidFill>
                <a:effectLst/>
                <a:latin typeface="Times New Roman" panose="02020603050405020304" pitchFamily="18" charset="0"/>
              </a:rPr>
              <a:t>motherboard</a:t>
            </a:r>
            <a:r>
              <a:rPr lang="es-MX" b="0" i="0" dirty="0">
                <a:solidFill>
                  <a:srgbClr val="000000"/>
                </a:solidFill>
                <a:effectLst/>
                <a:latin typeface="Times New Roman" panose="02020603050405020304" pitchFamily="18" charset="0"/>
              </a:rPr>
              <a:t> puede mostrarnos una pista cortada o algún componente electrónico con una mala soldadura o a punto de desconectarse, problemas que llevan a fallas.</a:t>
            </a:r>
          </a:p>
          <a:p>
            <a:pPr algn="l"/>
            <a:r>
              <a:rPr lang="es-MX" b="0" i="0" dirty="0">
                <a:solidFill>
                  <a:srgbClr val="000000"/>
                </a:solidFill>
                <a:effectLst/>
                <a:latin typeface="Times New Roman" panose="02020603050405020304" pitchFamily="18" charset="0"/>
              </a:rPr>
              <a:t>La suciedad en los zócalos también puede afectar la comunicación permanente entre el </a:t>
            </a:r>
            <a:r>
              <a:rPr lang="es-MX" b="0" i="0" dirty="0" err="1">
                <a:solidFill>
                  <a:srgbClr val="000000"/>
                </a:solidFill>
                <a:effectLst/>
                <a:latin typeface="Times New Roman" panose="02020603050405020304" pitchFamily="18" charset="0"/>
              </a:rPr>
              <a:t>motherboard</a:t>
            </a:r>
            <a:r>
              <a:rPr lang="es-MX" b="0" i="0" dirty="0">
                <a:solidFill>
                  <a:srgbClr val="000000"/>
                </a:solidFill>
                <a:effectLst/>
                <a:latin typeface="Times New Roman" panose="02020603050405020304" pitchFamily="18" charset="0"/>
              </a:rPr>
              <a:t> y la memoria, el procesador y las placas de </a:t>
            </a:r>
            <a:r>
              <a:rPr lang="es-MX" b="0" i="0" dirty="0" err="1">
                <a:solidFill>
                  <a:srgbClr val="000000"/>
                </a:solidFill>
                <a:effectLst/>
                <a:latin typeface="Times New Roman" panose="02020603050405020304" pitchFamily="18" charset="0"/>
              </a:rPr>
              <a:t>expasión</a:t>
            </a:r>
            <a:r>
              <a:rPr lang="es-MX" b="0" i="0" dirty="0">
                <a:solidFill>
                  <a:srgbClr val="000000"/>
                </a:solidFill>
                <a:effectLst/>
                <a:latin typeface="Times New Roman" panose="02020603050405020304" pitchFamily="18" charset="0"/>
              </a:rPr>
              <a:t>. La humedad y el calor juegan un papel importante en este tipo de desperfectos discontinuos, los cuales pueden ser causales directas del </a:t>
            </a:r>
            <a:r>
              <a:rPr lang="es-MX" b="0" i="0" dirty="0" err="1">
                <a:solidFill>
                  <a:srgbClr val="000000"/>
                </a:solidFill>
                <a:effectLst/>
                <a:latin typeface="Times New Roman" panose="02020603050405020304" pitchFamily="18" charset="0"/>
              </a:rPr>
              <a:t>pr</a:t>
            </a:r>
            <a:endParaRPr lang="es-MX" b="0" i="0" dirty="0">
              <a:solidFill>
                <a:srgbClr val="000000"/>
              </a:solidFill>
              <a:effectLst/>
              <a:latin typeface="Times New Roman" panose="02020603050405020304" pitchFamily="18" charset="0"/>
            </a:endParaRPr>
          </a:p>
          <a:p>
            <a:endParaRPr lang="es-MX" dirty="0"/>
          </a:p>
        </p:txBody>
      </p:sp>
    </p:spTree>
    <p:extLst>
      <p:ext uri="{BB962C8B-B14F-4D97-AF65-F5344CB8AC3E}">
        <p14:creationId xmlns:p14="http://schemas.microsoft.com/office/powerpoint/2010/main" val="2381858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2F2F77-0DFB-490A-A8F0-31BC8D21469E}"/>
              </a:ext>
            </a:extLst>
          </p:cNvPr>
          <p:cNvSpPr>
            <a:spLocks noGrp="1"/>
          </p:cNvSpPr>
          <p:nvPr>
            <p:ph type="title"/>
          </p:nvPr>
        </p:nvSpPr>
        <p:spPr>
          <a:xfrm>
            <a:off x="959157" y="1113764"/>
            <a:ext cx="3269749" cy="4624327"/>
          </a:xfrm>
        </p:spPr>
        <p:txBody>
          <a:bodyPr anchor="ctr">
            <a:normAutofit fontScale="90000"/>
          </a:bodyPr>
          <a:lstStyle/>
          <a:p>
            <a:r>
              <a:rPr lang="es-MX" b="0" i="0" dirty="0">
                <a:solidFill>
                  <a:schemeClr val="bg2"/>
                </a:solidFill>
                <a:effectLst/>
                <a:latin typeface="Times New Roman" panose="02020603050405020304" pitchFamily="18" charset="0"/>
              </a:rPr>
              <a:t>2.-¿Qué tipo de fallas son cuando la pantalla se pone azul, aparecen mensajes de error, hay congelamiento del equipo, entre otro?</a:t>
            </a:r>
            <a:endParaRPr lang="es-MX" dirty="0">
              <a:solidFill>
                <a:schemeClr val="bg2"/>
              </a:solidFill>
            </a:endParaRPr>
          </a:p>
        </p:txBody>
      </p:sp>
      <p:sp>
        <p:nvSpPr>
          <p:cNvPr id="3" name="Marcador de contenido 2">
            <a:extLst>
              <a:ext uri="{FF2B5EF4-FFF2-40B4-BE49-F238E27FC236}">
                <a16:creationId xmlns:a16="http://schemas.microsoft.com/office/drawing/2014/main" id="{365412A7-FDFE-44AD-9D2E-C8D721C42C5C}"/>
              </a:ext>
            </a:extLst>
          </p:cNvPr>
          <p:cNvSpPr>
            <a:spLocks noGrp="1"/>
          </p:cNvSpPr>
          <p:nvPr>
            <p:ph idx="1"/>
          </p:nvPr>
        </p:nvSpPr>
        <p:spPr>
          <a:xfrm>
            <a:off x="5155905" y="1113764"/>
            <a:ext cx="6108179" cy="4624327"/>
          </a:xfrm>
        </p:spPr>
        <p:txBody>
          <a:bodyPr anchor="ctr">
            <a:normAutofit/>
          </a:bodyPr>
          <a:lstStyle/>
          <a:p>
            <a:pPr algn="l"/>
            <a:r>
              <a:rPr lang="es-MX" b="0" i="0" dirty="0">
                <a:solidFill>
                  <a:srgbClr val="000000"/>
                </a:solidFill>
                <a:effectLst/>
                <a:latin typeface="Times New Roman" panose="02020603050405020304" pitchFamily="18" charset="0"/>
              </a:rPr>
              <a:t>PROBLEMAS DE INESTABILIDAD</a:t>
            </a:r>
          </a:p>
          <a:p>
            <a:pPr algn="l"/>
            <a:r>
              <a:rPr lang="es-MX" b="0" i="0" dirty="0">
                <a:solidFill>
                  <a:srgbClr val="000000"/>
                </a:solidFill>
                <a:effectLst/>
                <a:latin typeface="Times New Roman" panose="02020603050405020304" pitchFamily="18" charset="0"/>
              </a:rPr>
              <a:t>Uno de los tipos de fallas más frecuentes en los equipos. Sus efectos nos pueden hacer perder horas de trabajo si no guardamos los cambios que vamos realizando en nuestro procesador de textos, planilla de cálculos o aplicaciones de cualquier tipo</a:t>
            </a:r>
          </a:p>
          <a:p>
            <a:pPr algn="l"/>
            <a:r>
              <a:rPr lang="es-MX" b="0" i="0" dirty="0">
                <a:solidFill>
                  <a:srgbClr val="000000"/>
                </a:solidFill>
                <a:effectLst/>
                <a:latin typeface="Times New Roman" panose="02020603050405020304" pitchFamily="18" charset="0"/>
              </a:rPr>
              <a:t>Estos problemas se manifiestan de varios modos:</a:t>
            </a:r>
          </a:p>
          <a:p>
            <a:pPr algn="l"/>
            <a:r>
              <a:rPr lang="es-MX" b="0" i="0" dirty="0">
                <a:solidFill>
                  <a:srgbClr val="000000"/>
                </a:solidFill>
                <a:effectLst/>
                <a:latin typeface="Times New Roman" panose="02020603050405020304" pitchFamily="18" charset="0"/>
              </a:rPr>
              <a:t>Pantallas azules (BSOD)</a:t>
            </a:r>
          </a:p>
          <a:p>
            <a:pPr algn="l"/>
            <a:r>
              <a:rPr lang="es-MX" b="0" i="0" dirty="0">
                <a:solidFill>
                  <a:srgbClr val="000000"/>
                </a:solidFill>
                <a:effectLst/>
                <a:latin typeface="Times New Roman" panose="02020603050405020304" pitchFamily="18" charset="0"/>
              </a:rPr>
              <a:t>Cierre inesperado de aplicaciones</a:t>
            </a:r>
          </a:p>
          <a:p>
            <a:pPr algn="l"/>
            <a:r>
              <a:rPr lang="es-MX" b="0" i="0" dirty="0">
                <a:solidFill>
                  <a:srgbClr val="000000"/>
                </a:solidFill>
                <a:effectLst/>
                <a:latin typeface="Times New Roman" panose="02020603050405020304" pitchFamily="18" charset="0"/>
              </a:rPr>
              <a:t>Congelamiento del equipo</a:t>
            </a:r>
          </a:p>
          <a:p>
            <a:pPr algn="l"/>
            <a:r>
              <a:rPr lang="es-MX" b="0" i="0" dirty="0">
                <a:solidFill>
                  <a:srgbClr val="000000"/>
                </a:solidFill>
                <a:effectLst/>
                <a:latin typeface="Times New Roman" panose="02020603050405020304" pitchFamily="18" charset="0"/>
              </a:rPr>
              <a:t>Reinicio espontáneo de la</a:t>
            </a:r>
          </a:p>
          <a:p>
            <a:endParaRPr lang="es-MX" dirty="0"/>
          </a:p>
        </p:txBody>
      </p:sp>
    </p:spTree>
    <p:extLst>
      <p:ext uri="{BB962C8B-B14F-4D97-AF65-F5344CB8AC3E}">
        <p14:creationId xmlns:p14="http://schemas.microsoft.com/office/powerpoint/2010/main" val="25661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4B56217-A524-4F0A-AE75-5487C7AD3452}"/>
              </a:ext>
            </a:extLst>
          </p:cNvPr>
          <p:cNvSpPr>
            <a:spLocks noGrp="1"/>
          </p:cNvSpPr>
          <p:nvPr>
            <p:ph type="title"/>
          </p:nvPr>
        </p:nvSpPr>
        <p:spPr>
          <a:xfrm>
            <a:off x="959157" y="1113764"/>
            <a:ext cx="3269749" cy="4624327"/>
          </a:xfrm>
        </p:spPr>
        <p:txBody>
          <a:bodyPr anchor="ctr">
            <a:normAutofit/>
          </a:bodyPr>
          <a:lstStyle/>
          <a:p>
            <a:r>
              <a:rPr lang="es-MX" b="0" i="0" dirty="0">
                <a:solidFill>
                  <a:schemeClr val="bg2"/>
                </a:solidFill>
                <a:effectLst/>
                <a:latin typeface="Times New Roman" panose="02020603050405020304" pitchFamily="18" charset="0"/>
              </a:rPr>
              <a:t>3.-¿Qué tipo de falla sucede generalmente cuando nuestra computadora funciona lento?</a:t>
            </a:r>
            <a:endParaRPr lang="es-MX" dirty="0">
              <a:solidFill>
                <a:schemeClr val="bg2"/>
              </a:solidFill>
            </a:endParaRPr>
          </a:p>
        </p:txBody>
      </p:sp>
      <p:sp>
        <p:nvSpPr>
          <p:cNvPr id="3" name="Marcador de contenido 2">
            <a:extLst>
              <a:ext uri="{FF2B5EF4-FFF2-40B4-BE49-F238E27FC236}">
                <a16:creationId xmlns:a16="http://schemas.microsoft.com/office/drawing/2014/main" id="{37898C4B-0AFA-4BFC-BC3F-DDD92B5F112B}"/>
              </a:ext>
            </a:extLst>
          </p:cNvPr>
          <p:cNvSpPr>
            <a:spLocks noGrp="1"/>
          </p:cNvSpPr>
          <p:nvPr>
            <p:ph idx="1"/>
          </p:nvPr>
        </p:nvSpPr>
        <p:spPr>
          <a:xfrm>
            <a:off x="5155905" y="1113764"/>
            <a:ext cx="6108179" cy="4624327"/>
          </a:xfrm>
        </p:spPr>
        <p:txBody>
          <a:bodyPr anchor="ctr">
            <a:normAutofit fontScale="92500" lnSpcReduction="10000"/>
          </a:bodyPr>
          <a:lstStyle/>
          <a:p>
            <a:pPr algn="l"/>
            <a:r>
              <a:rPr lang="es-MX" b="0" i="0" dirty="0">
                <a:solidFill>
                  <a:srgbClr val="000000"/>
                </a:solidFill>
                <a:effectLst/>
                <a:latin typeface="Times New Roman" panose="02020603050405020304" pitchFamily="18" charset="0"/>
              </a:rPr>
              <a:t>PROBLEMAS POR FALTA DE REQUERIMIENTOS</a:t>
            </a:r>
          </a:p>
          <a:p>
            <a:pPr algn="l"/>
            <a:r>
              <a:rPr lang="es-MX" b="0" i="0" dirty="0">
                <a:solidFill>
                  <a:srgbClr val="000000"/>
                </a:solidFill>
                <a:effectLst/>
                <a:latin typeface="Times New Roman" panose="02020603050405020304" pitchFamily="18" charset="0"/>
              </a:rPr>
              <a:t>En numerosas ocasiones los usuarios suelen rezongar contra sus computadoras y periféricos por el deficiente o nulo funcionamiento o por su lentitud, para luego de buscar el origen de esas molestias, descubrir que no poseen los requerimientos mínimos para que un sistema operativo o dispositivo funcione en nuestro equipo.</a:t>
            </a:r>
          </a:p>
          <a:p>
            <a:pPr algn="l"/>
            <a:r>
              <a:rPr lang="es-MX" b="0" i="0" dirty="0">
                <a:solidFill>
                  <a:srgbClr val="000000"/>
                </a:solidFill>
                <a:effectLst/>
                <a:latin typeface="Times New Roman" panose="02020603050405020304" pitchFamily="18" charset="0"/>
              </a:rPr>
              <a:t>Justamente, lo primero que debemos tener en cuenta al adquirir un nuevo software o dispositivo de hardware son los requerimientos mínimos que necesita para funcionar en nuestra computadora. Y, sobre todo, prestarles atención a los dos parámetros más importantes: tipo y frecuencia del procesador y memoria RAM necesaria.</a:t>
            </a:r>
          </a:p>
          <a:p>
            <a:pPr algn="l"/>
            <a:r>
              <a:rPr lang="es-MX" b="0" i="0" dirty="0">
                <a:solidFill>
                  <a:srgbClr val="000000"/>
                </a:solidFill>
                <a:effectLst/>
                <a:latin typeface="Times New Roman" panose="02020603050405020304" pitchFamily="18" charset="0"/>
              </a:rPr>
              <a:t>Son problemas que se solucionan con una actualización del equipo o simplemente una ampliación de memoria RAM, en la mayoría de los casos. Para utilizar juegos de última generación necesitamos muy buenas memorias RAM</a:t>
            </a:r>
          </a:p>
          <a:p>
            <a:endParaRPr lang="es-MX" dirty="0"/>
          </a:p>
        </p:txBody>
      </p:sp>
    </p:spTree>
    <p:extLst>
      <p:ext uri="{BB962C8B-B14F-4D97-AF65-F5344CB8AC3E}">
        <p14:creationId xmlns:p14="http://schemas.microsoft.com/office/powerpoint/2010/main" val="65089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C44D78F-AD77-48CA-9213-9C789E9F10AA}"/>
              </a:ext>
            </a:extLst>
          </p:cNvPr>
          <p:cNvSpPr>
            <a:spLocks noGrp="1"/>
          </p:cNvSpPr>
          <p:nvPr>
            <p:ph type="title"/>
          </p:nvPr>
        </p:nvSpPr>
        <p:spPr>
          <a:xfrm>
            <a:off x="771148" y="1037967"/>
            <a:ext cx="3054091" cy="4709131"/>
          </a:xfrm>
        </p:spPr>
        <p:txBody>
          <a:bodyPr anchor="ctr">
            <a:normAutofit/>
          </a:bodyPr>
          <a:lstStyle/>
          <a:p>
            <a:r>
              <a:rPr lang="es-MX" b="0" i="0" dirty="0">
                <a:solidFill>
                  <a:schemeClr val="bg2"/>
                </a:solidFill>
                <a:effectLst/>
                <a:latin typeface="Times New Roman" panose="02020603050405020304" pitchFamily="18" charset="0"/>
              </a:rPr>
              <a:t>4.-¿Qué tipo de falla es la suciedad de los zócalos?</a:t>
            </a:r>
            <a:endParaRPr lang="es-MX" dirty="0">
              <a:solidFill>
                <a:schemeClr val="bg2"/>
              </a:solidFill>
            </a:endParaRPr>
          </a:p>
        </p:txBody>
      </p:sp>
      <p:sp>
        <p:nvSpPr>
          <p:cNvPr id="3" name="Marcador de contenido 2">
            <a:extLst>
              <a:ext uri="{FF2B5EF4-FFF2-40B4-BE49-F238E27FC236}">
                <a16:creationId xmlns:a16="http://schemas.microsoft.com/office/drawing/2014/main" id="{239971F8-7357-4FDF-AD09-333A95184699}"/>
              </a:ext>
            </a:extLst>
          </p:cNvPr>
          <p:cNvSpPr>
            <a:spLocks noGrp="1"/>
          </p:cNvSpPr>
          <p:nvPr>
            <p:ph idx="1"/>
          </p:nvPr>
        </p:nvSpPr>
        <p:spPr>
          <a:xfrm>
            <a:off x="4534935" y="1037968"/>
            <a:ext cx="6725899" cy="4820832"/>
          </a:xfrm>
        </p:spPr>
        <p:txBody>
          <a:bodyPr>
            <a:normAutofit fontScale="92500"/>
          </a:bodyPr>
          <a:lstStyle/>
          <a:p>
            <a:pPr algn="l"/>
            <a:r>
              <a:rPr lang="es-MX" b="0" i="0" dirty="0">
                <a:solidFill>
                  <a:srgbClr val="000000"/>
                </a:solidFill>
                <a:effectLst/>
                <a:latin typeface="Times New Roman" panose="02020603050405020304" pitchFamily="18" charset="0"/>
              </a:rPr>
              <a:t>PROBLEMAS INTERMITENTES</a:t>
            </a:r>
          </a:p>
          <a:p>
            <a:pPr algn="l"/>
            <a:r>
              <a:rPr lang="es-MX" b="0" i="0" dirty="0">
                <a:solidFill>
                  <a:srgbClr val="000000"/>
                </a:solidFill>
                <a:effectLst/>
                <a:latin typeface="Times New Roman" panose="02020603050405020304" pitchFamily="18" charset="0"/>
              </a:rPr>
              <a:t>Otra clase de fallas bastante complejas de detectar. Además, son las que más tiempo demandan hasta descubrir la causa. Esto se debe a que es muy poco probable encontrar una falla cuando esa falla no está. Es común que al cabo de un tiempo horas o días el problema vuelva a manifestarse, para luego, desaparecer por otro lapso.</a:t>
            </a:r>
          </a:p>
          <a:p>
            <a:pPr algn="l"/>
            <a:r>
              <a:rPr lang="es-MX" b="0" i="0" dirty="0">
                <a:solidFill>
                  <a:srgbClr val="000000"/>
                </a:solidFill>
                <a:effectLst/>
                <a:latin typeface="Times New Roman" panose="02020603050405020304" pitchFamily="18" charset="0"/>
              </a:rPr>
              <a:t>En la mayoría de los casos debemos apuntar tanto a fallas mecánicas como a problemas relacionados con falsos contactos en placas y circuitos. Revisar con detenimiento los circuitos de una placa de </a:t>
            </a:r>
            <a:r>
              <a:rPr lang="es-MX" b="0" i="0" dirty="0" err="1">
                <a:solidFill>
                  <a:srgbClr val="000000"/>
                </a:solidFill>
                <a:effectLst/>
                <a:latin typeface="Times New Roman" panose="02020603050405020304" pitchFamily="18" charset="0"/>
              </a:rPr>
              <a:t>expa</a:t>
            </a:r>
            <a:r>
              <a:rPr lang="es-MX" b="0" i="0" dirty="0">
                <a:solidFill>
                  <a:srgbClr val="000000"/>
                </a:solidFill>
                <a:effectLst/>
                <a:latin typeface="Times New Roman" panose="02020603050405020304" pitchFamily="18" charset="0"/>
              </a:rPr>
              <a:t> </a:t>
            </a:r>
            <a:r>
              <a:rPr lang="es-MX" b="0" i="0" dirty="0" err="1">
                <a:solidFill>
                  <a:srgbClr val="000000"/>
                </a:solidFill>
                <a:effectLst/>
                <a:latin typeface="Times New Roman" panose="02020603050405020304" pitchFamily="18" charset="0"/>
              </a:rPr>
              <a:t>sión</a:t>
            </a:r>
            <a:r>
              <a:rPr lang="es-MX" b="0" i="0" dirty="0">
                <a:solidFill>
                  <a:srgbClr val="000000"/>
                </a:solidFill>
                <a:effectLst/>
                <a:latin typeface="Times New Roman" panose="02020603050405020304" pitchFamily="18" charset="0"/>
              </a:rPr>
              <a:t> o </a:t>
            </a:r>
            <a:r>
              <a:rPr lang="es-MX" b="0" i="0" dirty="0" err="1">
                <a:solidFill>
                  <a:srgbClr val="000000"/>
                </a:solidFill>
                <a:effectLst/>
                <a:latin typeface="Times New Roman" panose="02020603050405020304" pitchFamily="18" charset="0"/>
              </a:rPr>
              <a:t>motherboard</a:t>
            </a:r>
            <a:r>
              <a:rPr lang="es-MX" b="0" i="0" dirty="0">
                <a:solidFill>
                  <a:srgbClr val="000000"/>
                </a:solidFill>
                <a:effectLst/>
                <a:latin typeface="Times New Roman" panose="02020603050405020304" pitchFamily="18" charset="0"/>
              </a:rPr>
              <a:t> puede mostrarnos una pista cortada o algún componente electrónico con una mala soldadura o a punto de desconectarse, problemas que llevan a fallas.</a:t>
            </a:r>
          </a:p>
          <a:p>
            <a:pPr algn="l"/>
            <a:r>
              <a:rPr lang="es-MX" b="0" i="0" dirty="0">
                <a:solidFill>
                  <a:srgbClr val="000000"/>
                </a:solidFill>
                <a:effectLst/>
                <a:latin typeface="Times New Roman" panose="02020603050405020304" pitchFamily="18" charset="0"/>
              </a:rPr>
              <a:t>La suciedad en los zócalos también puede afectar la comunicación permanente entre el </a:t>
            </a:r>
            <a:r>
              <a:rPr lang="es-MX" b="0" i="0" dirty="0" err="1">
                <a:solidFill>
                  <a:srgbClr val="000000"/>
                </a:solidFill>
                <a:effectLst/>
                <a:latin typeface="Times New Roman" panose="02020603050405020304" pitchFamily="18" charset="0"/>
              </a:rPr>
              <a:t>motherboard</a:t>
            </a:r>
            <a:r>
              <a:rPr lang="es-MX" b="0" i="0" dirty="0">
                <a:solidFill>
                  <a:srgbClr val="000000"/>
                </a:solidFill>
                <a:effectLst/>
                <a:latin typeface="Times New Roman" panose="02020603050405020304" pitchFamily="18" charset="0"/>
              </a:rPr>
              <a:t> y la memoria, el procesador y las placas de </a:t>
            </a:r>
            <a:r>
              <a:rPr lang="es-MX" b="0" i="0" dirty="0" err="1">
                <a:solidFill>
                  <a:srgbClr val="000000"/>
                </a:solidFill>
                <a:effectLst/>
                <a:latin typeface="Times New Roman" panose="02020603050405020304" pitchFamily="18" charset="0"/>
              </a:rPr>
              <a:t>expasión</a:t>
            </a:r>
            <a:r>
              <a:rPr lang="es-MX" b="0" i="0" dirty="0">
                <a:solidFill>
                  <a:srgbClr val="000000"/>
                </a:solidFill>
                <a:effectLst/>
                <a:latin typeface="Times New Roman" panose="02020603050405020304" pitchFamily="18" charset="0"/>
              </a:rPr>
              <a:t>. La humedad y el calor juegan un papel importante en este tipo de desperfectos discontinuos, los cuales pueden ser causales directas del </a:t>
            </a:r>
            <a:r>
              <a:rPr lang="es-MX" b="0" i="0" dirty="0" err="1">
                <a:solidFill>
                  <a:srgbClr val="000000"/>
                </a:solidFill>
                <a:effectLst/>
                <a:latin typeface="Times New Roman" panose="02020603050405020304" pitchFamily="18" charset="0"/>
              </a:rPr>
              <a:t>pr</a:t>
            </a:r>
            <a:endParaRPr lang="es-MX" b="0" i="0" dirty="0">
              <a:solidFill>
                <a:srgbClr val="000000"/>
              </a:solidFill>
              <a:effectLst/>
              <a:latin typeface="Times New Roman" panose="02020603050405020304" pitchFamily="18" charset="0"/>
            </a:endParaRPr>
          </a:p>
          <a:p>
            <a:endParaRPr lang="es-MX" dirty="0"/>
          </a:p>
        </p:txBody>
      </p:sp>
    </p:spTree>
    <p:extLst>
      <p:ext uri="{BB962C8B-B14F-4D97-AF65-F5344CB8AC3E}">
        <p14:creationId xmlns:p14="http://schemas.microsoft.com/office/powerpoint/2010/main" val="156745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2440CC76-0422-4E8D-8CC0-DA28CEF1120F}"/>
              </a:ext>
            </a:extLst>
          </p:cNvPr>
          <p:cNvSpPr>
            <a:spLocks noGrp="1"/>
          </p:cNvSpPr>
          <p:nvPr>
            <p:ph type="title"/>
          </p:nvPr>
        </p:nvSpPr>
        <p:spPr>
          <a:xfrm>
            <a:off x="771148" y="1037967"/>
            <a:ext cx="3054091" cy="4709131"/>
          </a:xfrm>
        </p:spPr>
        <p:txBody>
          <a:bodyPr anchor="ctr">
            <a:normAutofit fontScale="90000"/>
          </a:bodyPr>
          <a:lstStyle/>
          <a:p>
            <a:r>
              <a:rPr lang="es-MX" dirty="0">
                <a:solidFill>
                  <a:srgbClr val="FFFEFF"/>
                </a:solidFill>
              </a:rPr>
              <a:t>5.-</a:t>
            </a:r>
            <a:r>
              <a:rPr lang="es-MX" b="0" i="0" dirty="0">
                <a:solidFill>
                  <a:srgbClr val="000000"/>
                </a:solidFill>
                <a:effectLst/>
                <a:latin typeface="Times New Roman" panose="02020603050405020304" pitchFamily="18" charset="0"/>
              </a:rPr>
              <a:t> </a:t>
            </a:r>
            <a:r>
              <a:rPr lang="es-MX" b="0" i="0" dirty="0">
                <a:solidFill>
                  <a:schemeClr val="bg2"/>
                </a:solidFill>
                <a:effectLst/>
                <a:latin typeface="Times New Roman" panose="02020603050405020304" pitchFamily="18" charset="0"/>
              </a:rPr>
              <a:t>¿Qué tipo de falla presenta síntomas que pueden ser aleatorios e impredecibles cuyas causas son difíciles de ubicar de forma rápida?</a:t>
            </a:r>
            <a:endParaRPr lang="es-MX" dirty="0">
              <a:solidFill>
                <a:schemeClr val="bg2"/>
              </a:solidFill>
            </a:endParaRPr>
          </a:p>
        </p:txBody>
      </p:sp>
      <p:sp>
        <p:nvSpPr>
          <p:cNvPr id="3" name="Marcador de contenido 2">
            <a:extLst>
              <a:ext uri="{FF2B5EF4-FFF2-40B4-BE49-F238E27FC236}">
                <a16:creationId xmlns:a16="http://schemas.microsoft.com/office/drawing/2014/main" id="{36BB2C7E-64B1-4685-92EC-34C9F38CC46B}"/>
              </a:ext>
            </a:extLst>
          </p:cNvPr>
          <p:cNvSpPr>
            <a:spLocks noGrp="1"/>
          </p:cNvSpPr>
          <p:nvPr>
            <p:ph idx="1"/>
          </p:nvPr>
        </p:nvSpPr>
        <p:spPr>
          <a:xfrm>
            <a:off x="4534935" y="1037968"/>
            <a:ext cx="6725899" cy="4820832"/>
          </a:xfrm>
        </p:spPr>
        <p:txBody>
          <a:bodyPr>
            <a:normAutofit/>
          </a:bodyPr>
          <a:lstStyle/>
          <a:p>
            <a:pPr algn="l"/>
            <a:r>
              <a:rPr lang="es-MX" b="0" i="0" dirty="0">
                <a:solidFill>
                  <a:srgbClr val="000000"/>
                </a:solidFill>
                <a:effectLst/>
                <a:latin typeface="Times New Roman" panose="02020603050405020304" pitchFamily="18" charset="0"/>
              </a:rPr>
              <a:t>PROBLEMAS DE INCOMPATIBILIDAD</a:t>
            </a:r>
          </a:p>
          <a:p>
            <a:pPr algn="l"/>
            <a:r>
              <a:rPr lang="es-MX" b="0" i="0" dirty="0">
                <a:solidFill>
                  <a:srgbClr val="000000"/>
                </a:solidFill>
                <a:effectLst/>
                <a:latin typeface="Times New Roman" panose="02020603050405020304" pitchFamily="18" charset="0"/>
              </a:rPr>
              <a:t>Uno de los peores problemas con los que se puede encontrar un usuario o técnico es una falla por incompatibilidad. Suelen ser casos aún más complejos que los de arranque o inestabilidad, los síntomas pueden ser totalmente aleatorios e impredecibles y las causas son difíciles de ubicar de forma rápida y simple. Históricamente ha habido problemas cuando un dispositivo no se lleva bien con algún modelo específico de placa base u otro periférico presente en el sistema.</a:t>
            </a:r>
          </a:p>
          <a:p>
            <a:endParaRPr lang="es-MX" dirty="0"/>
          </a:p>
        </p:txBody>
      </p:sp>
    </p:spTree>
    <p:extLst>
      <p:ext uri="{BB962C8B-B14F-4D97-AF65-F5344CB8AC3E}">
        <p14:creationId xmlns:p14="http://schemas.microsoft.com/office/powerpoint/2010/main" val="68836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9650732-15DE-4379-9BC1-A3A1E3E990F6}"/>
              </a:ext>
            </a:extLst>
          </p:cNvPr>
          <p:cNvSpPr>
            <a:spLocks noGrp="1"/>
          </p:cNvSpPr>
          <p:nvPr>
            <p:ph type="title"/>
          </p:nvPr>
        </p:nvSpPr>
        <p:spPr>
          <a:xfrm>
            <a:off x="771148" y="1037967"/>
            <a:ext cx="3054091" cy="4709131"/>
          </a:xfrm>
        </p:spPr>
        <p:txBody>
          <a:bodyPr anchor="ctr">
            <a:normAutofit/>
          </a:bodyPr>
          <a:lstStyle/>
          <a:p>
            <a:r>
              <a:rPr lang="es-MX" dirty="0">
                <a:solidFill>
                  <a:srgbClr val="FFFEFF"/>
                </a:solidFill>
              </a:rPr>
              <a:t>6</a:t>
            </a:r>
            <a:r>
              <a:rPr lang="es-MX" dirty="0">
                <a:solidFill>
                  <a:schemeClr val="bg2"/>
                </a:solidFill>
              </a:rPr>
              <a:t>.-</a:t>
            </a:r>
            <a:r>
              <a:rPr lang="es-MX" b="0" i="0" dirty="0">
                <a:solidFill>
                  <a:schemeClr val="bg2"/>
                </a:solidFill>
                <a:effectLst/>
                <a:latin typeface="Times New Roman" panose="02020603050405020304" pitchFamily="18" charset="0"/>
              </a:rPr>
              <a:t>¿Qué tipo de falla podemos solucionar con la actualización o aplicación de parches?</a:t>
            </a:r>
            <a:endParaRPr lang="es-MX" dirty="0">
              <a:solidFill>
                <a:schemeClr val="bg2"/>
              </a:solidFill>
            </a:endParaRPr>
          </a:p>
        </p:txBody>
      </p:sp>
      <p:sp>
        <p:nvSpPr>
          <p:cNvPr id="3" name="Marcador de contenido 2">
            <a:extLst>
              <a:ext uri="{FF2B5EF4-FFF2-40B4-BE49-F238E27FC236}">
                <a16:creationId xmlns:a16="http://schemas.microsoft.com/office/drawing/2014/main" id="{260EE9F1-3998-498E-985C-CB2421379795}"/>
              </a:ext>
            </a:extLst>
          </p:cNvPr>
          <p:cNvSpPr>
            <a:spLocks noGrp="1"/>
          </p:cNvSpPr>
          <p:nvPr>
            <p:ph idx="1"/>
          </p:nvPr>
        </p:nvSpPr>
        <p:spPr>
          <a:xfrm>
            <a:off x="4534935" y="1037968"/>
            <a:ext cx="6725899" cy="4820832"/>
          </a:xfrm>
        </p:spPr>
        <p:txBody>
          <a:bodyPr>
            <a:normAutofit/>
          </a:bodyPr>
          <a:lstStyle/>
          <a:p>
            <a:r>
              <a:rPr lang="es-MX" b="0" i="0" dirty="0">
                <a:solidFill>
                  <a:srgbClr val="000000"/>
                </a:solidFill>
                <a:effectLst/>
                <a:latin typeface="Times New Roman" panose="02020603050405020304" pitchFamily="18" charset="0"/>
              </a:rPr>
              <a:t>PROBLEMAS DE INCOMPATIBILIDAD</a:t>
            </a:r>
          </a:p>
          <a:p>
            <a:r>
              <a:rPr lang="es-MX" b="0" i="0" dirty="0">
                <a:solidFill>
                  <a:srgbClr val="000000"/>
                </a:solidFill>
                <a:effectLst/>
                <a:latin typeface="Times New Roman" panose="02020603050405020304" pitchFamily="18" charset="0"/>
              </a:rPr>
              <a:t>En el apartado del software, cuando existe una incompatibilidad entre algún controlador y el sistema operativo o, por ejemplo, entre un sistema operativo y una aplicación, o bien entre dos aplicaciones, se </a:t>
            </a:r>
            <a:r>
              <a:rPr lang="es-MX" b="0" i="0" dirty="0" err="1">
                <a:solidFill>
                  <a:srgbClr val="000000"/>
                </a:solidFill>
                <a:effectLst/>
                <a:latin typeface="Times New Roman" panose="02020603050405020304" pitchFamily="18" charset="0"/>
              </a:rPr>
              <a:t>li</a:t>
            </a:r>
            <a:r>
              <a:rPr lang="es-MX" b="0" i="0" dirty="0">
                <a:solidFill>
                  <a:srgbClr val="000000"/>
                </a:solidFill>
                <a:effectLst/>
                <a:latin typeface="Times New Roman" panose="02020603050405020304" pitchFamily="18" charset="0"/>
              </a:rPr>
              <a:t> </a:t>
            </a:r>
            <a:r>
              <a:rPr lang="es-MX" b="0" i="0" dirty="0" err="1">
                <a:solidFill>
                  <a:srgbClr val="000000"/>
                </a:solidFill>
                <a:effectLst/>
                <a:latin typeface="Times New Roman" panose="02020603050405020304" pitchFamily="18" charset="0"/>
              </a:rPr>
              <a:t>beran</a:t>
            </a:r>
            <a:r>
              <a:rPr lang="es-MX" b="0" i="0" dirty="0">
                <a:solidFill>
                  <a:srgbClr val="000000"/>
                </a:solidFill>
                <a:effectLst/>
                <a:latin typeface="Times New Roman" panose="02020603050405020304" pitchFamily="18" charset="0"/>
              </a:rPr>
              <a:t> parches, actualizaciones o nuevas versiones que corrigen estos problemas.</a:t>
            </a:r>
            <a:endParaRPr lang="es-MX" dirty="0"/>
          </a:p>
        </p:txBody>
      </p:sp>
    </p:spTree>
    <p:extLst>
      <p:ext uri="{BB962C8B-B14F-4D97-AF65-F5344CB8AC3E}">
        <p14:creationId xmlns:p14="http://schemas.microsoft.com/office/powerpoint/2010/main" val="2549617412"/>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14</TotalTime>
  <Words>826</Words>
  <Application>Microsoft Office PowerPoint</Application>
  <PresentationFormat>Panorámica</PresentationFormat>
  <Paragraphs>31</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Abadi</vt:lpstr>
      <vt:lpstr>Franklin Gothic Book</vt:lpstr>
      <vt:lpstr>Franklin Gothic Demi</vt:lpstr>
      <vt:lpstr>Times New Roman</vt:lpstr>
      <vt:lpstr>Wingdings 2</vt:lpstr>
      <vt:lpstr>DividendVTI</vt:lpstr>
      <vt:lpstr>Organización computacional</vt:lpstr>
      <vt:lpstr>1.-¿Cuáles son las fallas que más tiempo demandan hasta encontrar?</vt:lpstr>
      <vt:lpstr>2.-¿Qué tipo de fallas son cuando la pantalla se pone azul, aparecen mensajes de error, hay congelamiento del equipo, entre otro?</vt:lpstr>
      <vt:lpstr>3.-¿Qué tipo de falla sucede generalmente cuando nuestra computadora funciona lento?</vt:lpstr>
      <vt:lpstr>4.-¿Qué tipo de falla es la suciedad de los zócalos?</vt:lpstr>
      <vt:lpstr>5.- ¿Qué tipo de falla presenta síntomas que pueden ser aleatorios e impredecibles cuyas causas son difíciles de ubicar de forma rápida?</vt:lpstr>
      <vt:lpstr>6.-¿Qué tipo de falla podemos solucionar con la actualización o aplicación de parches?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Organización computacional</dc:title>
  <dc:creator>RICARDO GABRIEL RODRIGUEZ GONZALEZ</dc:creator>
  <cp:lastModifiedBy>RICARDO GABRIEL RODRIGUEZ GONZALEZ</cp:lastModifiedBy>
  <cp:revision>2</cp:revision>
  <dcterms:created xsi:type="dcterms:W3CDTF">2021-05-29T17:27:04Z</dcterms:created>
  <dcterms:modified xsi:type="dcterms:W3CDTF">2021-05-29T17:41:54Z</dcterms:modified>
</cp:coreProperties>
</file>