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65195-A385-4584-963B-5E809BE1F2A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E2A8A94-6FFF-4C8D-8078-A6A46DD8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AE9A0BF-4D3F-483E-B9B1-A41946923488}"/>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CB5DDAF0-87BD-4F91-83D6-FAAE63713C6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062B59D-CFAF-4090-B38C-53F537F2666A}"/>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372605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DAA00-7E10-40B2-98A3-4AC04DF590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8A82F23-B070-4C3F-B543-DAA4C9E872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AACB9AA-08EF-4CD1-A335-91F283530A93}"/>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2309CD7C-DA3D-4B7E-9934-C9722B63B15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136E75-4C76-4DFD-B806-C832753346A4}"/>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79878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FF65A0-3D60-4D37-8807-28D0AE2596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C93237F-6B16-48CA-BE16-B0503335A13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0766518-3F08-4D73-8FD0-87D6C424069F}"/>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359C0E6D-775F-4DF1-AA6A-19E84A93B9E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38305AE-0D61-45CF-8686-95E21529BF19}"/>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356852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32363-315A-4087-9B42-E09B46A567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AA3F383-E7B0-4139-A7E4-8757413D94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7B032A-8C66-4514-BA84-A4387C371735}"/>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ACDFB72D-43BA-4DC6-80CC-81EFBFA3ED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1BA990-41F7-41BD-8948-4A4F4C15BC8A}"/>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151358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09BDE-177C-4C26-A737-521D3E71CC4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B59EBB8-9C7E-4222-83EC-52F2509EA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BDD66E-F550-4FDA-8CDE-2E69E9684BCB}"/>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78BEDC15-0FAE-4DAB-BC4C-97F13F365F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638B91-5C85-43C5-A2D2-1A3E707522C9}"/>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48270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EF34C-D9E7-43EE-8C8F-54711D67F4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514A1E5-B29B-4DC0-99CC-2A4538AD5F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5F50322-D523-45FC-B960-C8119915978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A58AEE-2BD5-4450-8E48-C5E557BC01E2}"/>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6" name="Marcador de pie de página 5">
            <a:extLst>
              <a:ext uri="{FF2B5EF4-FFF2-40B4-BE49-F238E27FC236}">
                <a16:creationId xmlns:a16="http://schemas.microsoft.com/office/drawing/2014/main" id="{B17ACCFB-FD2C-41D9-BA43-0395FADF687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EAF082E-ADD5-4B22-8B79-798F3E4A36A0}"/>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406971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8F61B-92B0-4222-BF32-27A553108A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D2BD048-3FB8-4C33-B505-5966488B0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B3F29F-F325-4319-9ED6-03CB5DD6A75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3423FF6-733E-4F2F-ABC5-687FC8C4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949881A-CD81-4B0E-AB9B-D6F887B56B1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1DDBE5C-C64B-476B-8FB2-DFECF93866F3}"/>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8" name="Marcador de pie de página 7">
            <a:extLst>
              <a:ext uri="{FF2B5EF4-FFF2-40B4-BE49-F238E27FC236}">
                <a16:creationId xmlns:a16="http://schemas.microsoft.com/office/drawing/2014/main" id="{4AF057EB-6649-410F-B39B-B9AA796BFE1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625F9D6-4663-4D74-85B4-65699C884AEA}"/>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279260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F77C6-F237-433C-A755-493876B5D9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740BF3C-843E-4BB6-A210-C987E9BD22B7}"/>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4" name="Marcador de pie de página 3">
            <a:extLst>
              <a:ext uri="{FF2B5EF4-FFF2-40B4-BE49-F238E27FC236}">
                <a16:creationId xmlns:a16="http://schemas.microsoft.com/office/drawing/2014/main" id="{356514CE-42C4-4E0D-898D-20BE340A489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E9D6063-0EBA-47C9-919A-B5708F8D169F}"/>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113687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8ABAE8-D63E-4E27-8574-FD7F562F8E03}"/>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3" name="Marcador de pie de página 2">
            <a:extLst>
              <a:ext uri="{FF2B5EF4-FFF2-40B4-BE49-F238E27FC236}">
                <a16:creationId xmlns:a16="http://schemas.microsoft.com/office/drawing/2014/main" id="{95B1E189-DE69-4C43-887A-EE06270DA29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FF8D5FE-0414-46EB-993F-619BFD00DDD2}"/>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20994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2E468-2692-47F8-8637-668945809C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26AC5D-2EDC-417D-8A4C-C32D96C56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99472B-8A33-4076-9325-6DE2ABA43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DC7939-D3CB-416A-8CD2-1DE46E0ABE35}"/>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6" name="Marcador de pie de página 5">
            <a:extLst>
              <a:ext uri="{FF2B5EF4-FFF2-40B4-BE49-F238E27FC236}">
                <a16:creationId xmlns:a16="http://schemas.microsoft.com/office/drawing/2014/main" id="{96241D61-D631-4ABC-8826-13A4E94389C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3B3897-CE78-41D1-AF08-FC31EE71F09E}"/>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45158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2ED5E-07DC-4A12-B448-DD86B4A59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D2FAB8F-2A85-4614-AD92-6A626852C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0048A6-A349-4858-88FE-55B444BA4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CCC5A3-AD51-4B99-9147-DF15B515AEEE}"/>
              </a:ext>
            </a:extLst>
          </p:cNvPr>
          <p:cNvSpPr>
            <a:spLocks noGrp="1"/>
          </p:cNvSpPr>
          <p:nvPr>
            <p:ph type="dt" sz="half" idx="10"/>
          </p:nvPr>
        </p:nvSpPr>
        <p:spPr/>
        <p:txBody>
          <a:bodyPr/>
          <a:lstStyle/>
          <a:p>
            <a:fld id="{BC4C8C70-9D13-44D9-B69C-B2714F8D043C}" type="datetimeFigureOut">
              <a:rPr lang="es-MX" smtClean="0"/>
              <a:t>29/05/2021</a:t>
            </a:fld>
            <a:endParaRPr lang="es-MX"/>
          </a:p>
        </p:txBody>
      </p:sp>
      <p:sp>
        <p:nvSpPr>
          <p:cNvPr id="6" name="Marcador de pie de página 5">
            <a:extLst>
              <a:ext uri="{FF2B5EF4-FFF2-40B4-BE49-F238E27FC236}">
                <a16:creationId xmlns:a16="http://schemas.microsoft.com/office/drawing/2014/main" id="{49380F7B-2571-4E64-91FD-46C890CC6AC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8D4CEE2-4035-4A73-AAF8-6E0960424B19}"/>
              </a:ext>
            </a:extLst>
          </p:cNvPr>
          <p:cNvSpPr>
            <a:spLocks noGrp="1"/>
          </p:cNvSpPr>
          <p:nvPr>
            <p:ph type="sldNum" sz="quarter" idx="12"/>
          </p:nvPr>
        </p:nvSpPr>
        <p:spPr/>
        <p:txBody>
          <a:bodyPr/>
          <a:lstStyle/>
          <a:p>
            <a:fld id="{36EF728A-3ACD-42A2-8D3E-7240B7969545}" type="slidenum">
              <a:rPr lang="es-MX" smtClean="0"/>
              <a:t>‹Nº›</a:t>
            </a:fld>
            <a:endParaRPr lang="es-MX"/>
          </a:p>
        </p:txBody>
      </p:sp>
    </p:spTree>
    <p:extLst>
      <p:ext uri="{BB962C8B-B14F-4D97-AF65-F5344CB8AC3E}">
        <p14:creationId xmlns:p14="http://schemas.microsoft.com/office/powerpoint/2010/main" val="359193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7E5794D-CCC5-4FF3-AE59-F0DBE53D6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E6CC1EB-CE0D-4D7F-8DCE-9E323C476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053E923-29CB-4397-BEE9-6A44BC8D4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C8C70-9D13-44D9-B69C-B2714F8D043C}" type="datetimeFigureOut">
              <a:rPr lang="es-MX" smtClean="0"/>
              <a:t>29/05/2021</a:t>
            </a:fld>
            <a:endParaRPr lang="es-MX"/>
          </a:p>
        </p:txBody>
      </p:sp>
      <p:sp>
        <p:nvSpPr>
          <p:cNvPr id="5" name="Marcador de pie de página 4">
            <a:extLst>
              <a:ext uri="{FF2B5EF4-FFF2-40B4-BE49-F238E27FC236}">
                <a16:creationId xmlns:a16="http://schemas.microsoft.com/office/drawing/2014/main" id="{C7A2BC46-266F-4EA9-8C45-AEE5572C1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A583B8D-2DA3-455C-A93C-42CC12417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F728A-3ACD-42A2-8D3E-7240B7969545}" type="slidenum">
              <a:rPr lang="es-MX" smtClean="0"/>
              <a:t>‹Nº›</a:t>
            </a:fld>
            <a:endParaRPr lang="es-MX"/>
          </a:p>
        </p:txBody>
      </p:sp>
    </p:spTree>
    <p:extLst>
      <p:ext uri="{BB962C8B-B14F-4D97-AF65-F5344CB8AC3E}">
        <p14:creationId xmlns:p14="http://schemas.microsoft.com/office/powerpoint/2010/main" val="275540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03F6A611-6F04-4A97-B633-E5EB83AAF4B6}"/>
              </a:ext>
            </a:extLst>
          </p:cNvPr>
          <p:cNvSpPr>
            <a:spLocks noGrp="1"/>
          </p:cNvSpPr>
          <p:nvPr>
            <p:ph type="subTitle" idx="1"/>
          </p:nvPr>
        </p:nvSpPr>
        <p:spPr>
          <a:xfrm>
            <a:off x="4439633" y="4518923"/>
            <a:ext cx="3312734" cy="1141851"/>
          </a:xfrm>
          <a:noFill/>
        </p:spPr>
        <p:txBody>
          <a:bodyPr>
            <a:normAutofit/>
          </a:bodyPr>
          <a:lstStyle/>
          <a:p>
            <a:r>
              <a:rPr lang="es-MX" sz="2000" dirty="0">
                <a:solidFill>
                  <a:srgbClr val="080808"/>
                </a:solidFill>
              </a:rPr>
              <a:t>Actividad de Notebooks</a:t>
            </a:r>
          </a:p>
          <a:p>
            <a:r>
              <a:rPr lang="es-MX" sz="2000" dirty="0">
                <a:solidFill>
                  <a:srgbClr val="080808"/>
                </a:solidFill>
              </a:rPr>
              <a:t>Ricardo Gabriel Rodríguez González</a:t>
            </a:r>
          </a:p>
        </p:txBody>
      </p:sp>
      <p:sp>
        <p:nvSpPr>
          <p:cNvPr id="2" name="Título 1">
            <a:extLst>
              <a:ext uri="{FF2B5EF4-FFF2-40B4-BE49-F238E27FC236}">
                <a16:creationId xmlns:a16="http://schemas.microsoft.com/office/drawing/2014/main" id="{8EDA04C0-CB3F-45DA-A742-B6888E0036C7}"/>
              </a:ext>
            </a:extLst>
          </p:cNvPr>
          <p:cNvSpPr>
            <a:spLocks noGrp="1"/>
          </p:cNvSpPr>
          <p:nvPr>
            <p:ph type="ctrTitle"/>
          </p:nvPr>
        </p:nvSpPr>
        <p:spPr>
          <a:xfrm>
            <a:off x="3204642" y="2353641"/>
            <a:ext cx="5782716" cy="2150719"/>
          </a:xfrm>
          <a:noFill/>
        </p:spPr>
        <p:txBody>
          <a:bodyPr anchor="ctr">
            <a:normAutofit/>
          </a:bodyPr>
          <a:lstStyle/>
          <a:p>
            <a:r>
              <a:rPr lang="es-MX" sz="3600" dirty="0">
                <a:solidFill>
                  <a:srgbClr val="080808"/>
                </a:solidFill>
              </a:rPr>
              <a:t>ORGANIZACIÓN COMPUTACIONAL</a:t>
            </a:r>
            <a:br>
              <a:rPr lang="es-MX" sz="3600" dirty="0">
                <a:solidFill>
                  <a:srgbClr val="080808"/>
                </a:solidFill>
              </a:rPr>
            </a:br>
            <a:r>
              <a:rPr lang="es-MX" sz="3600" dirty="0">
                <a:solidFill>
                  <a:srgbClr val="080808"/>
                </a:solidFill>
              </a:rPr>
              <a:t>NOTEBOOKS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4395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C5F22-84FB-453E-846D-4A365E9DD648}"/>
              </a:ext>
            </a:extLst>
          </p:cNvPr>
          <p:cNvSpPr>
            <a:spLocks noGrp="1"/>
          </p:cNvSpPr>
          <p:nvPr>
            <p:ph type="title"/>
          </p:nvPr>
        </p:nvSpPr>
        <p:spPr>
          <a:xfrm>
            <a:off x="838200" y="365125"/>
            <a:ext cx="10515600" cy="721553"/>
          </a:xfrm>
        </p:spPr>
        <p:txBody>
          <a:bodyPr/>
          <a:lstStyle/>
          <a:p>
            <a:r>
              <a:rPr lang="es-MX" dirty="0"/>
              <a:t>Actividad</a:t>
            </a:r>
          </a:p>
        </p:txBody>
      </p:sp>
      <p:sp>
        <p:nvSpPr>
          <p:cNvPr id="3" name="Marcador de contenido 2">
            <a:extLst>
              <a:ext uri="{FF2B5EF4-FFF2-40B4-BE49-F238E27FC236}">
                <a16:creationId xmlns:a16="http://schemas.microsoft.com/office/drawing/2014/main" id="{EB26030D-24B0-4726-BFBF-A7472F93F829}"/>
              </a:ext>
            </a:extLst>
          </p:cNvPr>
          <p:cNvSpPr>
            <a:spLocks noGrp="1"/>
          </p:cNvSpPr>
          <p:nvPr>
            <p:ph idx="1"/>
          </p:nvPr>
        </p:nvSpPr>
        <p:spPr>
          <a:xfrm>
            <a:off x="838200" y="1086678"/>
            <a:ext cx="10515600" cy="5090285"/>
          </a:xfrm>
        </p:spPr>
        <p:txBody>
          <a:bodyPr>
            <a:normAutofit lnSpcReduction="10000"/>
          </a:bodyPr>
          <a:lstStyle/>
          <a:p>
            <a:r>
              <a:rPr lang="es-MX" sz="1400" b="0" i="0" dirty="0">
                <a:solidFill>
                  <a:srgbClr val="000000"/>
                </a:solidFill>
                <a:effectLst/>
                <a:latin typeface="Abadi" panose="020B0604020104020204" pitchFamily="34" charset="0"/>
              </a:rPr>
              <a:t>1.- Mencione de dónde provienen los nombres notebook y laptop.</a:t>
            </a:r>
          </a:p>
          <a:p>
            <a:pPr marL="0" indent="0">
              <a:buNone/>
            </a:pPr>
            <a:r>
              <a:rPr lang="es-MX" sz="1400" dirty="0">
                <a:latin typeface="Abadi" panose="020B0604020104020204" pitchFamily="34" charset="0"/>
              </a:rPr>
              <a:t>Laptop es una palabra compuesta que significa portable, mientras que notebook es un término en inglés que quiere decir cuaderno</a:t>
            </a:r>
          </a:p>
          <a:p>
            <a:r>
              <a:rPr lang="es-MX" sz="1400" dirty="0">
                <a:latin typeface="Abadi" panose="020B0604020104020204" pitchFamily="34" charset="0"/>
              </a:rPr>
              <a:t>2.-¿Qué tipos de baterías para equipos portátiles existen?</a:t>
            </a:r>
          </a:p>
          <a:p>
            <a:pPr marL="0" indent="0">
              <a:buNone/>
            </a:pPr>
            <a:r>
              <a:rPr lang="es-MX" sz="1400" dirty="0">
                <a:latin typeface="Abadi" panose="020B0604020104020204" pitchFamily="34" charset="0"/>
              </a:rPr>
              <a:t>integrada comúnmente por los fabricantes, las hay de diversas gamas y tamaños, según la marca o modelo de la PC. Están fabricadas en polímero de litio (Li-</a:t>
            </a:r>
            <a:r>
              <a:rPr lang="es-MX" sz="1400" dirty="0" err="1">
                <a:latin typeface="Abadi" panose="020B0604020104020204" pitchFamily="34" charset="0"/>
              </a:rPr>
              <a:t>Poly</a:t>
            </a:r>
            <a:r>
              <a:rPr lang="es-MX" sz="1400" dirty="0">
                <a:latin typeface="Abadi" panose="020B0604020104020204" pitchFamily="34" charset="0"/>
              </a:rPr>
              <a:t>) de alta duración.</a:t>
            </a:r>
          </a:p>
          <a:p>
            <a:r>
              <a:rPr lang="es-MX" sz="1400" dirty="0">
                <a:latin typeface="Abadi" panose="020B0604020104020204" pitchFamily="34" charset="0"/>
              </a:rPr>
              <a:t>3.-¿Cuáles son los elementos que conforman el chipset de una computadora?</a:t>
            </a:r>
          </a:p>
          <a:p>
            <a:pPr marL="0" indent="0">
              <a:buNone/>
            </a:pPr>
            <a:r>
              <a:rPr lang="es-MX" sz="1400" dirty="0">
                <a:latin typeface="Abadi" panose="020B0604020104020204" pitchFamily="34" charset="0"/>
              </a:rPr>
              <a:t>Con la aparición de nuevas tecnologías para la fabricación de chipsets, se ha conseguido unificar en un solo chip el controlador de memoria de una computadora, la tecnología de procesamiento gráfico (GPU, </a:t>
            </a:r>
            <a:r>
              <a:rPr lang="es-MX" sz="1400" dirty="0" err="1">
                <a:latin typeface="Abadi" panose="020B0604020104020204" pitchFamily="34" charset="0"/>
              </a:rPr>
              <a:t>Graphic</a:t>
            </a:r>
            <a:r>
              <a:rPr lang="es-MX" sz="1400" dirty="0">
                <a:latin typeface="Abadi" panose="020B0604020104020204" pitchFamily="34" charset="0"/>
              </a:rPr>
              <a:t> </a:t>
            </a:r>
            <a:r>
              <a:rPr lang="es-MX" sz="1400" dirty="0" err="1">
                <a:latin typeface="Abadi" panose="020B0604020104020204" pitchFamily="34" charset="0"/>
              </a:rPr>
              <a:t>Process</a:t>
            </a:r>
            <a:r>
              <a:rPr lang="es-MX" sz="1400" dirty="0">
                <a:latin typeface="Abadi" panose="020B0604020104020204" pitchFamily="34" charset="0"/>
              </a:rPr>
              <a:t> </a:t>
            </a:r>
            <a:r>
              <a:rPr lang="es-MX" sz="1400" dirty="0" err="1">
                <a:latin typeface="Abadi" panose="020B0604020104020204" pitchFamily="34" charset="0"/>
              </a:rPr>
              <a:t>Unit</a:t>
            </a:r>
            <a:r>
              <a:rPr lang="es-MX" sz="1400" dirty="0">
                <a:latin typeface="Abadi" panose="020B0604020104020204" pitchFamily="34" charset="0"/>
              </a:rPr>
              <a:t>) y el microprocesador (CPU). Las empresas AMD e Intel desarrollaron su propia arquitectura, lo que supone que las nuevas computadoras vendrán equipadas con el nuevo estándar</a:t>
            </a:r>
          </a:p>
          <a:p>
            <a:r>
              <a:rPr lang="es-MX" sz="1400" dirty="0">
                <a:latin typeface="Abadi" panose="020B0604020104020204" pitchFamily="34" charset="0"/>
              </a:rPr>
              <a:t>4.-Mencione por lo menos tres periféricos de entrada de datos.</a:t>
            </a:r>
          </a:p>
          <a:p>
            <a:pPr marL="0" indent="0">
              <a:buNone/>
            </a:pPr>
            <a:r>
              <a:rPr lang="es-MX" sz="1400" dirty="0">
                <a:latin typeface="Abadi" panose="020B0604020104020204" pitchFamily="34" charset="0"/>
              </a:rPr>
              <a:t>Teclado, Lector de huellas digitales y </a:t>
            </a:r>
            <a:r>
              <a:rPr lang="es-MX" sz="1400" dirty="0" err="1">
                <a:latin typeface="Abadi" panose="020B0604020104020204" pitchFamily="34" charset="0"/>
              </a:rPr>
              <a:t>Touch</a:t>
            </a:r>
            <a:r>
              <a:rPr lang="es-MX" sz="1400" dirty="0">
                <a:latin typeface="Abadi" panose="020B0604020104020204" pitchFamily="34" charset="0"/>
              </a:rPr>
              <a:t> </a:t>
            </a:r>
            <a:r>
              <a:rPr lang="es-MX" sz="1400" dirty="0" err="1">
                <a:latin typeface="Abadi" panose="020B0604020104020204" pitchFamily="34" charset="0"/>
              </a:rPr>
              <a:t>pad</a:t>
            </a:r>
            <a:r>
              <a:rPr lang="es-MX" sz="1400" dirty="0">
                <a:latin typeface="Abadi" panose="020B0604020104020204" pitchFamily="34" charset="0"/>
              </a:rPr>
              <a:t>.</a:t>
            </a:r>
          </a:p>
          <a:p>
            <a:r>
              <a:rPr lang="es-MX" sz="1400" dirty="0">
                <a:latin typeface="Abadi" panose="020B0604020104020204" pitchFamily="34" charset="0"/>
              </a:rPr>
              <a:t>5.-¿Cuál es el nombre de los microprocesadores más modernos de Intel para computadoras notebook?</a:t>
            </a:r>
          </a:p>
          <a:p>
            <a:pPr marL="0" indent="0">
              <a:buNone/>
            </a:pPr>
            <a:r>
              <a:rPr lang="es-MX" sz="1400" dirty="0">
                <a:latin typeface="Abadi" panose="020B0604020104020204" pitchFamily="34" charset="0"/>
              </a:rPr>
              <a:t>Lo más actual en el mercado son dispositivos como el Corei3, Corei5 y Corei7, Corei9 con prestaciones superiores. Destinados a notebooks.</a:t>
            </a:r>
          </a:p>
          <a:p>
            <a:r>
              <a:rPr lang="es-MX" sz="1400" dirty="0">
                <a:latin typeface="Abadi" panose="020B0604020104020204" pitchFamily="34" charset="0"/>
              </a:rPr>
              <a:t>6.-¿Qué es el chipset? </a:t>
            </a:r>
          </a:p>
          <a:p>
            <a:r>
              <a:rPr lang="es-MX" sz="1400" dirty="0">
                <a:latin typeface="Abadi" panose="020B0604020104020204" pitchFamily="34" charset="0"/>
              </a:rPr>
              <a:t>Con la aparición de nuevas tecnologías para la fabricación de chipsets, se ha conseguido unificar en un solo chip el controlador de memoria de una computadora, la tecnología de procesamiento gráfico (GPU, </a:t>
            </a:r>
            <a:r>
              <a:rPr lang="es-MX" sz="1400" dirty="0" err="1">
                <a:latin typeface="Abadi" panose="020B0604020104020204" pitchFamily="34" charset="0"/>
              </a:rPr>
              <a:t>Graphic</a:t>
            </a:r>
            <a:r>
              <a:rPr lang="es-MX" sz="1400" dirty="0">
                <a:latin typeface="Abadi" panose="020B0604020104020204" pitchFamily="34" charset="0"/>
              </a:rPr>
              <a:t> </a:t>
            </a:r>
            <a:r>
              <a:rPr lang="es-MX" sz="1400" dirty="0" err="1">
                <a:latin typeface="Abadi" panose="020B0604020104020204" pitchFamily="34" charset="0"/>
              </a:rPr>
              <a:t>Process</a:t>
            </a:r>
            <a:r>
              <a:rPr lang="es-MX" sz="1400" dirty="0">
                <a:latin typeface="Abadi" panose="020B0604020104020204" pitchFamily="34" charset="0"/>
              </a:rPr>
              <a:t> </a:t>
            </a:r>
            <a:r>
              <a:rPr lang="es-MX" sz="1400" dirty="0" err="1">
                <a:latin typeface="Abadi" panose="020B0604020104020204" pitchFamily="34" charset="0"/>
              </a:rPr>
              <a:t>Unit</a:t>
            </a:r>
            <a:r>
              <a:rPr lang="es-MX" sz="1400" dirty="0">
                <a:latin typeface="Abadi" panose="020B0604020104020204" pitchFamily="34" charset="0"/>
              </a:rPr>
              <a:t>) y el microprocesador (CPU). Las empresas AMD e Intel desarrollaron su propia arquitectura, lo que supone que las nuevas computadoras vendrán equipadas con el nuevo estándar.</a:t>
            </a:r>
          </a:p>
        </p:txBody>
      </p:sp>
    </p:spTree>
    <p:extLst>
      <p:ext uri="{BB962C8B-B14F-4D97-AF65-F5344CB8AC3E}">
        <p14:creationId xmlns:p14="http://schemas.microsoft.com/office/powerpoint/2010/main" val="272673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F7661-2148-4DA4-93D0-C39BD0FB04F3}"/>
              </a:ext>
            </a:extLst>
          </p:cNvPr>
          <p:cNvSpPr>
            <a:spLocks noGrp="1"/>
          </p:cNvSpPr>
          <p:nvPr>
            <p:ph type="title"/>
          </p:nvPr>
        </p:nvSpPr>
        <p:spPr>
          <a:xfrm>
            <a:off x="838200" y="365125"/>
            <a:ext cx="10515600" cy="840823"/>
          </a:xfrm>
        </p:spPr>
        <p:txBody>
          <a:bodyPr/>
          <a:lstStyle/>
          <a:p>
            <a:r>
              <a:rPr lang="es-MX" dirty="0"/>
              <a:t>Actividad</a:t>
            </a:r>
          </a:p>
        </p:txBody>
      </p:sp>
      <p:sp>
        <p:nvSpPr>
          <p:cNvPr id="3" name="Marcador de contenido 2">
            <a:extLst>
              <a:ext uri="{FF2B5EF4-FFF2-40B4-BE49-F238E27FC236}">
                <a16:creationId xmlns:a16="http://schemas.microsoft.com/office/drawing/2014/main" id="{494E0FC7-4A13-4805-8354-F4E0A457B2AD}"/>
              </a:ext>
            </a:extLst>
          </p:cNvPr>
          <p:cNvSpPr>
            <a:spLocks noGrp="1"/>
          </p:cNvSpPr>
          <p:nvPr>
            <p:ph idx="1"/>
          </p:nvPr>
        </p:nvSpPr>
        <p:spPr>
          <a:xfrm>
            <a:off x="838200" y="1205948"/>
            <a:ext cx="10515600" cy="4971015"/>
          </a:xfrm>
        </p:spPr>
        <p:txBody>
          <a:bodyPr>
            <a:normAutofit/>
          </a:bodyPr>
          <a:lstStyle/>
          <a:p>
            <a:r>
              <a:rPr lang="es-MX" sz="1400" dirty="0">
                <a:latin typeface="Abadi" panose="020B0604020104020204" pitchFamily="34" charset="0"/>
              </a:rPr>
              <a:t>7.-¿A qué se denomina SO-DIMM?</a:t>
            </a:r>
          </a:p>
          <a:p>
            <a:r>
              <a:rPr lang="es-MX" sz="1400" dirty="0">
                <a:latin typeface="Abadi" panose="020B0604020104020204" pitchFamily="34" charset="0"/>
              </a:rPr>
              <a:t>La memoria RAM es también conocida como memoria principal. Las portátiles emplean un chip de memoria más compacto llamado DIMM de esquema pequeño (SO- DIMM, Small </a:t>
            </a:r>
            <a:r>
              <a:rPr lang="es-MX" sz="1400" dirty="0" err="1">
                <a:latin typeface="Abadi" panose="020B0604020104020204" pitchFamily="34" charset="0"/>
              </a:rPr>
              <a:t>Outline</a:t>
            </a:r>
            <a:r>
              <a:rPr lang="es-MX" sz="1400" dirty="0">
                <a:latin typeface="Abadi" panose="020B0604020104020204" pitchFamily="34" charset="0"/>
              </a:rPr>
              <a:t> DIMM). Los SO-DIMM son más chicos que los DIMM, lo cual los hace ideales para las notebooks.</a:t>
            </a:r>
          </a:p>
          <a:p>
            <a:r>
              <a:rPr lang="es-MX" sz="1400" dirty="0">
                <a:latin typeface="Abadi" panose="020B0604020104020204" pitchFamily="34" charset="0"/>
              </a:rPr>
              <a:t>8.-¿Cuál es </a:t>
            </a:r>
            <a:r>
              <a:rPr lang="es-MX" sz="1400" dirty="0" err="1">
                <a:latin typeface="Abadi" panose="020B0604020104020204" pitchFamily="34" charset="0"/>
              </a:rPr>
              <a:t>es</a:t>
            </a:r>
            <a:r>
              <a:rPr lang="es-MX" sz="1400" dirty="0">
                <a:latin typeface="Abadi" panose="020B0604020104020204" pitchFamily="34" charset="0"/>
              </a:rPr>
              <a:t> el tipo de memoria RAM estándar para notebooks? El estándar de memoria RAM para notebooks es DDR3, en su formato SO-DIMM. Agregar memoria RAM a un notebook puede hacer que la computadora funcione mejor.</a:t>
            </a:r>
          </a:p>
          <a:p>
            <a:r>
              <a:rPr lang="es-MX" sz="1400" dirty="0">
                <a:latin typeface="Abadi" panose="020B0604020104020204" pitchFamily="34" charset="0"/>
              </a:rPr>
              <a:t>9.-¿Cuál es el papel del chipset del equipo?</a:t>
            </a:r>
          </a:p>
          <a:p>
            <a:pPr marL="0" indent="0">
              <a:buNone/>
            </a:pPr>
            <a:r>
              <a:rPr lang="es-MX" sz="1400" dirty="0">
                <a:latin typeface="Abadi" panose="020B0604020104020204" pitchFamily="34" charset="0"/>
              </a:rPr>
              <a:t>El papel que desempeña el chipset es el de verificar que se envíen los datos a los distintos componentes del equipo portátil. Las notebooks, al igual que los equipos de escritorio, cuentan con un chipset que puede pertenecer a fabricantes tales como Intel, NVIDIA, ATI o también VIA.</a:t>
            </a:r>
          </a:p>
          <a:p>
            <a:r>
              <a:rPr lang="es-MX" sz="1400" dirty="0">
                <a:latin typeface="Abadi" panose="020B0604020104020204" pitchFamily="34" charset="0"/>
              </a:rPr>
              <a:t>10.-¿Cuál es la duración de una batería actual?</a:t>
            </a:r>
          </a:p>
          <a:p>
            <a:pPr marL="0" indent="0">
              <a:buNone/>
            </a:pPr>
            <a:r>
              <a:rPr lang="es-MX" sz="1400" dirty="0">
                <a:latin typeface="Abadi" panose="020B0604020104020204" pitchFamily="34" charset="0"/>
              </a:rPr>
              <a:t>Las baterías actuales tienen un período de duración prolongado, de entre 2 y 10 horas sin recarga. Los nuevos estándares pueden llegar a durar hasta 30 días en estado de suspensión.</a:t>
            </a:r>
          </a:p>
          <a:p>
            <a:endParaRPr lang="es-MX" sz="1400" dirty="0">
              <a:latin typeface="Abadi" panose="020B0604020104020204" pitchFamily="34" charset="0"/>
            </a:endParaRPr>
          </a:p>
        </p:txBody>
      </p:sp>
    </p:spTree>
    <p:extLst>
      <p:ext uri="{BB962C8B-B14F-4D97-AF65-F5344CB8AC3E}">
        <p14:creationId xmlns:p14="http://schemas.microsoft.com/office/powerpoint/2010/main" val="262456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6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7980BA-6DD5-477A-9798-128CAB4BE46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Esquema</a:t>
            </a:r>
            <a:r>
              <a:rPr lang="en-US" sz="2600" kern="1200" dirty="0">
                <a:solidFill>
                  <a:srgbClr val="FFFFFF"/>
                </a:solidFill>
                <a:latin typeface="+mj-lt"/>
                <a:ea typeface="+mj-ea"/>
                <a:cs typeface="+mj-cs"/>
              </a:rPr>
              <a:t> de notebook</a:t>
            </a:r>
          </a:p>
        </p:txBody>
      </p:sp>
      <p:pic>
        <p:nvPicPr>
          <p:cNvPr id="1026" name="Picture 2">
            <a:extLst>
              <a:ext uri="{FF2B5EF4-FFF2-40B4-BE49-F238E27FC236}">
                <a16:creationId xmlns:a16="http://schemas.microsoft.com/office/drawing/2014/main" id="{5A05BF02-2F3D-42B1-A9FE-A133F4259D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83584" y="880463"/>
            <a:ext cx="5379496" cy="509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3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D406C6-8713-407D-9C79-8BA9278C2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b="0" i="0" kern="1200">
                <a:solidFill>
                  <a:srgbClr val="FFFFFF"/>
                </a:solidFill>
                <a:effectLst/>
                <a:latin typeface="+mj-lt"/>
                <a:ea typeface="+mj-ea"/>
                <a:cs typeface="+mj-cs"/>
              </a:rPr>
              <a:t>Realice la identificación de las características técnicas de una notebook desde las propiedades del sistema de su propio equipo.</a:t>
            </a:r>
            <a:endParaRPr lang="en-US" sz="1600" kern="120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EEE669DF-23C8-40E6-AB84-9080F8B6B32A}"/>
              </a:ext>
            </a:extLst>
          </p:cNvPr>
          <p:cNvPicPr>
            <a:picLocks noGrp="1" noChangeAspect="1"/>
          </p:cNvPicPr>
          <p:nvPr>
            <p:ph idx="1"/>
          </p:nvPr>
        </p:nvPicPr>
        <p:blipFill>
          <a:blip r:embed="rId2"/>
          <a:stretch>
            <a:fillRect/>
          </a:stretch>
        </p:blipFill>
        <p:spPr>
          <a:xfrm>
            <a:off x="3933656" y="703385"/>
            <a:ext cx="7618264" cy="5190978"/>
          </a:xfrm>
          <a:prstGeom prst="rect">
            <a:avLst/>
          </a:prstGeom>
        </p:spPr>
      </p:pic>
    </p:spTree>
    <p:extLst>
      <p:ext uri="{BB962C8B-B14F-4D97-AF65-F5344CB8AC3E}">
        <p14:creationId xmlns:p14="http://schemas.microsoft.com/office/powerpoint/2010/main" val="4394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43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85B772-EE11-4146-B31D-CCBE5988F50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b="0" i="0" kern="1200">
                <a:solidFill>
                  <a:srgbClr val="FFFFFF"/>
                </a:solidFill>
                <a:effectLst/>
                <a:latin typeface="+mj-lt"/>
                <a:ea typeface="+mj-ea"/>
                <a:cs typeface="+mj-cs"/>
              </a:rPr>
              <a:t>Consulte tipo, capacidad de almacenamiento y frecuencia de los módulos de memoria RAM existentes en su equipo.</a:t>
            </a:r>
            <a:endParaRPr lang="en-US" sz="1600" kern="120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B7EB5CB8-8AE9-4CB4-B0DB-7D8810550601}"/>
              </a:ext>
            </a:extLst>
          </p:cNvPr>
          <p:cNvPicPr>
            <a:picLocks noGrp="1" noChangeAspect="1"/>
          </p:cNvPicPr>
          <p:nvPr>
            <p:ph idx="1"/>
          </p:nvPr>
        </p:nvPicPr>
        <p:blipFill>
          <a:blip r:embed="rId2"/>
          <a:stretch>
            <a:fillRect/>
          </a:stretch>
        </p:blipFill>
        <p:spPr>
          <a:xfrm>
            <a:off x="3748341" y="868680"/>
            <a:ext cx="8087751" cy="5120640"/>
          </a:xfrm>
          <a:prstGeom prst="rect">
            <a:avLst/>
          </a:prstGeom>
        </p:spPr>
      </p:pic>
    </p:spTree>
    <p:extLst>
      <p:ext uri="{BB962C8B-B14F-4D97-AF65-F5344CB8AC3E}">
        <p14:creationId xmlns:p14="http://schemas.microsoft.com/office/powerpoint/2010/main" val="56488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29990B2-6204-46D9-8930-20764CF8837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MX" sz="1600" b="0" i="0">
                <a:solidFill>
                  <a:srgbClr val="FFFFFF"/>
                </a:solidFill>
                <a:effectLst/>
                <a:latin typeface="Times New Roman" panose="02020603050405020304" pitchFamily="18" charset="0"/>
              </a:rPr>
              <a:t>Identifique el número y el nombre del dispositivo asociado a cada una de las tapas de la parte trasera de al menos una notebook.</a:t>
            </a:r>
            <a:endParaRPr lang="es-MX" sz="1600">
              <a:solidFill>
                <a:srgbClr val="FFFFFF"/>
              </a:solidFill>
            </a:endParaRPr>
          </a:p>
        </p:txBody>
      </p:sp>
      <p:pic>
        <p:nvPicPr>
          <p:cNvPr id="5" name="Marcador de contenido 4" descr="Imagen que contiene Texto&#10;&#10;Descripción generada automáticamente">
            <a:extLst>
              <a:ext uri="{FF2B5EF4-FFF2-40B4-BE49-F238E27FC236}">
                <a16:creationId xmlns:a16="http://schemas.microsoft.com/office/drawing/2014/main" id="{3898843B-32A8-45E7-8D37-2B0495D43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402" y="540204"/>
            <a:ext cx="6183113" cy="4637335"/>
          </a:xfrm>
          <a:prstGeom prst="rect">
            <a:avLst/>
          </a:prstGeom>
        </p:spPr>
      </p:pic>
    </p:spTree>
    <p:extLst>
      <p:ext uri="{BB962C8B-B14F-4D97-AF65-F5344CB8AC3E}">
        <p14:creationId xmlns:p14="http://schemas.microsoft.com/office/powerpoint/2010/main" val="271234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C064E-C7EE-4B18-9677-BDE723281A66}"/>
              </a:ext>
            </a:extLst>
          </p:cNvPr>
          <p:cNvSpPr>
            <a:spLocks noGrp="1"/>
          </p:cNvSpPr>
          <p:nvPr>
            <p:ph type="title"/>
          </p:nvPr>
        </p:nvSpPr>
        <p:spPr>
          <a:xfrm>
            <a:off x="838200" y="207268"/>
            <a:ext cx="10515600" cy="1325563"/>
          </a:xfrm>
        </p:spPr>
        <p:txBody>
          <a:bodyPr/>
          <a:lstStyle/>
          <a:p>
            <a:r>
              <a:rPr lang="es-MX" b="0" i="0" dirty="0">
                <a:solidFill>
                  <a:srgbClr val="000000"/>
                </a:solidFill>
                <a:effectLst/>
                <a:latin typeface="Times New Roman" panose="02020603050405020304" pitchFamily="18" charset="0"/>
              </a:rPr>
              <a:t>Realice un cuadro sinóptico de los periféricos internos que conforman una notebook.</a:t>
            </a:r>
            <a:endParaRPr lang="es-MX" dirty="0"/>
          </a:p>
        </p:txBody>
      </p:sp>
      <p:sp>
        <p:nvSpPr>
          <p:cNvPr id="4" name="Abrir llave 3">
            <a:extLst>
              <a:ext uri="{FF2B5EF4-FFF2-40B4-BE49-F238E27FC236}">
                <a16:creationId xmlns:a16="http://schemas.microsoft.com/office/drawing/2014/main" id="{C8BB3264-34F4-456A-A934-CDD4EFBC67B0}"/>
              </a:ext>
            </a:extLst>
          </p:cNvPr>
          <p:cNvSpPr/>
          <p:nvPr/>
        </p:nvSpPr>
        <p:spPr>
          <a:xfrm>
            <a:off x="4823791" y="1532831"/>
            <a:ext cx="609601" cy="5074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dirty="0"/>
          </a:p>
        </p:txBody>
      </p:sp>
      <p:sp>
        <p:nvSpPr>
          <p:cNvPr id="5" name="CuadroTexto 4">
            <a:extLst>
              <a:ext uri="{FF2B5EF4-FFF2-40B4-BE49-F238E27FC236}">
                <a16:creationId xmlns:a16="http://schemas.microsoft.com/office/drawing/2014/main" id="{66F1936C-9F06-440A-814A-AA0BC2D6789C}"/>
              </a:ext>
            </a:extLst>
          </p:cNvPr>
          <p:cNvSpPr txBox="1"/>
          <p:nvPr/>
        </p:nvSpPr>
        <p:spPr>
          <a:xfrm>
            <a:off x="2827026" y="3885621"/>
            <a:ext cx="1996765" cy="369332"/>
          </a:xfrm>
          <a:prstGeom prst="rect">
            <a:avLst/>
          </a:prstGeom>
          <a:noFill/>
        </p:spPr>
        <p:txBody>
          <a:bodyPr wrap="none" rtlCol="0">
            <a:spAutoFit/>
          </a:bodyPr>
          <a:lstStyle/>
          <a:p>
            <a:r>
              <a:rPr lang="es-MX" dirty="0"/>
              <a:t>Periféricos internos</a:t>
            </a:r>
          </a:p>
        </p:txBody>
      </p:sp>
      <p:sp>
        <p:nvSpPr>
          <p:cNvPr id="6" name="CuadroTexto 5">
            <a:extLst>
              <a:ext uri="{FF2B5EF4-FFF2-40B4-BE49-F238E27FC236}">
                <a16:creationId xmlns:a16="http://schemas.microsoft.com/office/drawing/2014/main" id="{59C4677D-4671-44E4-B5F5-3D0AB2944C8B}"/>
              </a:ext>
            </a:extLst>
          </p:cNvPr>
          <p:cNvSpPr txBox="1"/>
          <p:nvPr/>
        </p:nvSpPr>
        <p:spPr>
          <a:xfrm>
            <a:off x="5128591" y="1532832"/>
            <a:ext cx="2986715"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Indicador luminoso de cámara</a:t>
            </a:r>
            <a:endParaRPr lang="es-MX" dirty="0"/>
          </a:p>
        </p:txBody>
      </p:sp>
      <p:sp>
        <p:nvSpPr>
          <p:cNvPr id="7" name="CuadroTexto 6">
            <a:extLst>
              <a:ext uri="{FF2B5EF4-FFF2-40B4-BE49-F238E27FC236}">
                <a16:creationId xmlns:a16="http://schemas.microsoft.com/office/drawing/2014/main" id="{8FCEE96A-97FB-43C2-AB72-3D4DB95F8CA6}"/>
              </a:ext>
            </a:extLst>
          </p:cNvPr>
          <p:cNvSpPr txBox="1"/>
          <p:nvPr/>
        </p:nvSpPr>
        <p:spPr>
          <a:xfrm>
            <a:off x="5128591" y="1865052"/>
            <a:ext cx="2044149"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Cámara web interna</a:t>
            </a:r>
            <a:endParaRPr lang="es-MX" dirty="0"/>
          </a:p>
        </p:txBody>
      </p:sp>
      <p:sp>
        <p:nvSpPr>
          <p:cNvPr id="8" name="CuadroTexto 7">
            <a:extLst>
              <a:ext uri="{FF2B5EF4-FFF2-40B4-BE49-F238E27FC236}">
                <a16:creationId xmlns:a16="http://schemas.microsoft.com/office/drawing/2014/main" id="{CB03CB1D-4A3D-42B7-87F8-81DDA382E32C}"/>
              </a:ext>
            </a:extLst>
          </p:cNvPr>
          <p:cNvSpPr txBox="1"/>
          <p:nvPr/>
        </p:nvSpPr>
        <p:spPr>
          <a:xfrm>
            <a:off x="5152134" y="2256515"/>
            <a:ext cx="1172116"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Micrófono</a:t>
            </a:r>
            <a:endParaRPr lang="es-MX" dirty="0"/>
          </a:p>
        </p:txBody>
      </p:sp>
      <p:sp>
        <p:nvSpPr>
          <p:cNvPr id="9" name="CuadroTexto 8">
            <a:extLst>
              <a:ext uri="{FF2B5EF4-FFF2-40B4-BE49-F238E27FC236}">
                <a16:creationId xmlns:a16="http://schemas.microsoft.com/office/drawing/2014/main" id="{A2CEB658-A567-4882-88EC-D0ACDF824901}"/>
              </a:ext>
            </a:extLst>
          </p:cNvPr>
          <p:cNvSpPr txBox="1"/>
          <p:nvPr/>
        </p:nvSpPr>
        <p:spPr>
          <a:xfrm>
            <a:off x="5152134" y="2629046"/>
            <a:ext cx="1447832"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Pantalla LCD</a:t>
            </a:r>
            <a:endParaRPr lang="es-MX" dirty="0"/>
          </a:p>
        </p:txBody>
      </p:sp>
      <p:sp>
        <p:nvSpPr>
          <p:cNvPr id="10" name="CuadroTexto 9">
            <a:extLst>
              <a:ext uri="{FF2B5EF4-FFF2-40B4-BE49-F238E27FC236}">
                <a16:creationId xmlns:a16="http://schemas.microsoft.com/office/drawing/2014/main" id="{CF0ADF03-FFAA-4F2A-8A81-39C7A1B02CD3}"/>
              </a:ext>
            </a:extLst>
          </p:cNvPr>
          <p:cNvSpPr txBox="1"/>
          <p:nvPr/>
        </p:nvSpPr>
        <p:spPr>
          <a:xfrm>
            <a:off x="5165163" y="2980198"/>
            <a:ext cx="851515"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Batería</a:t>
            </a:r>
            <a:endParaRPr lang="es-MX" dirty="0"/>
          </a:p>
        </p:txBody>
      </p:sp>
      <p:sp>
        <p:nvSpPr>
          <p:cNvPr id="11" name="CuadroTexto 10">
            <a:extLst>
              <a:ext uri="{FF2B5EF4-FFF2-40B4-BE49-F238E27FC236}">
                <a16:creationId xmlns:a16="http://schemas.microsoft.com/office/drawing/2014/main" id="{4EC22678-F3BC-4C05-862F-14CA87C527FE}"/>
              </a:ext>
            </a:extLst>
          </p:cNvPr>
          <p:cNvSpPr txBox="1"/>
          <p:nvPr/>
        </p:nvSpPr>
        <p:spPr>
          <a:xfrm>
            <a:off x="5133102" y="3369237"/>
            <a:ext cx="915635"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Altavoz</a:t>
            </a:r>
            <a:endParaRPr lang="es-MX" dirty="0"/>
          </a:p>
        </p:txBody>
      </p:sp>
      <p:sp>
        <p:nvSpPr>
          <p:cNvPr id="12" name="CuadroTexto 11">
            <a:extLst>
              <a:ext uri="{FF2B5EF4-FFF2-40B4-BE49-F238E27FC236}">
                <a16:creationId xmlns:a16="http://schemas.microsoft.com/office/drawing/2014/main" id="{38130965-8334-4DEB-BEA0-5D5A7EA1F6A5}"/>
              </a:ext>
            </a:extLst>
          </p:cNvPr>
          <p:cNvSpPr txBox="1"/>
          <p:nvPr/>
        </p:nvSpPr>
        <p:spPr>
          <a:xfrm>
            <a:off x="5128591" y="3719637"/>
            <a:ext cx="2031325"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Botón de encendido</a:t>
            </a:r>
            <a:endParaRPr lang="es-MX" dirty="0"/>
          </a:p>
        </p:txBody>
      </p:sp>
      <p:sp>
        <p:nvSpPr>
          <p:cNvPr id="13" name="CuadroTexto 12">
            <a:extLst>
              <a:ext uri="{FF2B5EF4-FFF2-40B4-BE49-F238E27FC236}">
                <a16:creationId xmlns:a16="http://schemas.microsoft.com/office/drawing/2014/main" id="{E603E1B4-4370-4C6E-A3CB-960173D7D966}"/>
              </a:ext>
            </a:extLst>
          </p:cNvPr>
          <p:cNvSpPr txBox="1"/>
          <p:nvPr/>
        </p:nvSpPr>
        <p:spPr>
          <a:xfrm>
            <a:off x="5113662" y="4088969"/>
            <a:ext cx="1486304"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Unidad óptica</a:t>
            </a:r>
            <a:endParaRPr lang="es-MX" dirty="0"/>
          </a:p>
        </p:txBody>
      </p:sp>
      <p:sp>
        <p:nvSpPr>
          <p:cNvPr id="14" name="CuadroTexto 13">
            <a:extLst>
              <a:ext uri="{FF2B5EF4-FFF2-40B4-BE49-F238E27FC236}">
                <a16:creationId xmlns:a16="http://schemas.microsoft.com/office/drawing/2014/main" id="{5FCAA494-EA42-477B-83E8-0858DB9312EE}"/>
              </a:ext>
            </a:extLst>
          </p:cNvPr>
          <p:cNvSpPr txBox="1"/>
          <p:nvPr/>
        </p:nvSpPr>
        <p:spPr>
          <a:xfrm>
            <a:off x="5165163" y="4439369"/>
            <a:ext cx="912366"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Teclado</a:t>
            </a:r>
            <a:endParaRPr lang="es-MX" dirty="0"/>
          </a:p>
        </p:txBody>
      </p:sp>
      <p:sp>
        <p:nvSpPr>
          <p:cNvPr id="15" name="CuadroTexto 14">
            <a:extLst>
              <a:ext uri="{FF2B5EF4-FFF2-40B4-BE49-F238E27FC236}">
                <a16:creationId xmlns:a16="http://schemas.microsoft.com/office/drawing/2014/main" id="{551CA5B1-09FF-4108-A749-BB489D5ABA7B}"/>
              </a:ext>
            </a:extLst>
          </p:cNvPr>
          <p:cNvSpPr txBox="1"/>
          <p:nvPr/>
        </p:nvSpPr>
        <p:spPr>
          <a:xfrm>
            <a:off x="5180656" y="4812652"/>
            <a:ext cx="1149610" cy="369332"/>
          </a:xfrm>
          <a:prstGeom prst="rect">
            <a:avLst/>
          </a:prstGeom>
          <a:noFill/>
        </p:spPr>
        <p:txBody>
          <a:bodyPr wrap="none" rtlCol="0">
            <a:spAutoFit/>
          </a:bodyPr>
          <a:lstStyle/>
          <a:p>
            <a:r>
              <a:rPr lang="es-MX" b="0" i="0" dirty="0" err="1">
                <a:solidFill>
                  <a:srgbClr val="000000"/>
                </a:solidFill>
                <a:effectLst/>
                <a:latin typeface="Times New Roman" panose="02020603050405020304" pitchFamily="18" charset="0"/>
              </a:rPr>
              <a:t>Touch</a:t>
            </a:r>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pad</a:t>
            </a:r>
            <a:endParaRPr lang="es-MX" dirty="0"/>
          </a:p>
        </p:txBody>
      </p:sp>
      <p:sp>
        <p:nvSpPr>
          <p:cNvPr id="16" name="CuadroTexto 15">
            <a:extLst>
              <a:ext uri="{FF2B5EF4-FFF2-40B4-BE49-F238E27FC236}">
                <a16:creationId xmlns:a16="http://schemas.microsoft.com/office/drawing/2014/main" id="{BE953557-203A-4452-877B-51A8CE3EA515}"/>
              </a:ext>
            </a:extLst>
          </p:cNvPr>
          <p:cNvSpPr txBox="1"/>
          <p:nvPr/>
        </p:nvSpPr>
        <p:spPr>
          <a:xfrm>
            <a:off x="5165163" y="5182759"/>
            <a:ext cx="1903085"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Botones </a:t>
            </a:r>
            <a:r>
              <a:rPr lang="es-MX" b="0" i="0" dirty="0" err="1">
                <a:solidFill>
                  <a:srgbClr val="000000"/>
                </a:solidFill>
                <a:effectLst/>
                <a:latin typeface="Times New Roman" panose="02020603050405020304" pitchFamily="18" charset="0"/>
              </a:rPr>
              <a:t>touch</a:t>
            </a:r>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pad</a:t>
            </a:r>
            <a:endParaRPr lang="es-MX" dirty="0"/>
          </a:p>
        </p:txBody>
      </p:sp>
      <p:sp>
        <p:nvSpPr>
          <p:cNvPr id="17" name="CuadroTexto 16">
            <a:extLst>
              <a:ext uri="{FF2B5EF4-FFF2-40B4-BE49-F238E27FC236}">
                <a16:creationId xmlns:a16="http://schemas.microsoft.com/office/drawing/2014/main" id="{14078ACC-CE0D-4249-A378-766DAC6E74C7}"/>
              </a:ext>
            </a:extLst>
          </p:cNvPr>
          <p:cNvSpPr txBox="1"/>
          <p:nvPr/>
        </p:nvSpPr>
        <p:spPr>
          <a:xfrm>
            <a:off x="5221564" y="5533159"/>
            <a:ext cx="1845377" cy="369332"/>
          </a:xfrm>
          <a:prstGeom prst="rect">
            <a:avLst/>
          </a:prstGeom>
          <a:noFill/>
        </p:spPr>
        <p:txBody>
          <a:bodyPr wrap="none" rtlCol="0">
            <a:spAutoFit/>
          </a:bodyPr>
          <a:lstStyle/>
          <a:p>
            <a:r>
              <a:rPr lang="es-MX" b="0" i="0" dirty="0" err="1">
                <a:solidFill>
                  <a:srgbClr val="000000"/>
                </a:solidFill>
                <a:effectLst/>
                <a:latin typeface="Times New Roman" panose="02020603050405020304" pitchFamily="18" charset="0"/>
              </a:rPr>
              <a:t>LEDs</a:t>
            </a:r>
            <a:r>
              <a:rPr lang="es-MX" b="0" i="0" dirty="0">
                <a:solidFill>
                  <a:srgbClr val="000000"/>
                </a:solidFill>
                <a:effectLst/>
                <a:latin typeface="Times New Roman" panose="02020603050405020304" pitchFamily="18" charset="0"/>
              </a:rPr>
              <a:t> indicadores</a:t>
            </a:r>
            <a:endParaRPr lang="es-MX" dirty="0"/>
          </a:p>
        </p:txBody>
      </p:sp>
      <p:sp>
        <p:nvSpPr>
          <p:cNvPr id="18" name="CuadroTexto 17">
            <a:extLst>
              <a:ext uri="{FF2B5EF4-FFF2-40B4-BE49-F238E27FC236}">
                <a16:creationId xmlns:a16="http://schemas.microsoft.com/office/drawing/2014/main" id="{36120EFF-8CEA-44DE-B66B-CC3D94299A67}"/>
              </a:ext>
            </a:extLst>
          </p:cNvPr>
          <p:cNvSpPr txBox="1"/>
          <p:nvPr/>
        </p:nvSpPr>
        <p:spPr>
          <a:xfrm>
            <a:off x="5221564" y="5902491"/>
            <a:ext cx="1717137"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Paneles laterales</a:t>
            </a:r>
            <a:endParaRPr lang="es-MX" dirty="0"/>
          </a:p>
        </p:txBody>
      </p:sp>
      <p:sp>
        <p:nvSpPr>
          <p:cNvPr id="19" name="CuadroTexto 18">
            <a:extLst>
              <a:ext uri="{FF2B5EF4-FFF2-40B4-BE49-F238E27FC236}">
                <a16:creationId xmlns:a16="http://schemas.microsoft.com/office/drawing/2014/main" id="{A742FBD1-F7EB-4417-B600-726E739674FF}"/>
              </a:ext>
            </a:extLst>
          </p:cNvPr>
          <p:cNvSpPr txBox="1"/>
          <p:nvPr/>
        </p:nvSpPr>
        <p:spPr>
          <a:xfrm>
            <a:off x="5181378" y="6238412"/>
            <a:ext cx="1672317" cy="369332"/>
          </a:xfrm>
          <a:prstGeom prst="rect">
            <a:avLst/>
          </a:prstGeom>
          <a:noFill/>
        </p:spPr>
        <p:txBody>
          <a:bodyPr wrap="none" rtlCol="0">
            <a:spAutoFit/>
          </a:bodyPr>
          <a:lstStyle/>
          <a:p>
            <a:r>
              <a:rPr lang="es-MX" b="0" i="0" dirty="0">
                <a:solidFill>
                  <a:srgbClr val="000000"/>
                </a:solidFill>
                <a:effectLst/>
                <a:latin typeface="Times New Roman" panose="02020603050405020304" pitchFamily="18" charset="0"/>
              </a:rPr>
              <a:t>Conector de AC</a:t>
            </a:r>
            <a:endParaRPr lang="es-MX" dirty="0"/>
          </a:p>
        </p:txBody>
      </p:sp>
    </p:spTree>
    <p:extLst>
      <p:ext uri="{BB962C8B-B14F-4D97-AF65-F5344CB8AC3E}">
        <p14:creationId xmlns:p14="http://schemas.microsoft.com/office/powerpoint/2010/main" val="6907710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641</Words>
  <Application>Microsoft Office PowerPoint</Application>
  <PresentationFormat>Panorámica</PresentationFormat>
  <Paragraphs>44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Arial</vt:lpstr>
      <vt:lpstr>Calibri</vt:lpstr>
      <vt:lpstr>Calibri Light</vt:lpstr>
      <vt:lpstr>Times New Roman</vt:lpstr>
      <vt:lpstr>Tema de Office</vt:lpstr>
      <vt:lpstr>ORGANIZACIÓN COMPUTACIONAL NOTEBOOKS</vt:lpstr>
      <vt:lpstr>Actividad</vt:lpstr>
      <vt:lpstr>Actividad</vt:lpstr>
      <vt:lpstr>Esquema de notebook</vt:lpstr>
      <vt:lpstr>Realice la identificación de las características técnicas de una notebook desde las propiedades del sistema de su propio equipo.</vt:lpstr>
      <vt:lpstr>Consulte tipo, capacidad de almacenamiento y frecuencia de los módulos de memoria RAM existentes en su equipo.</vt:lpstr>
      <vt:lpstr>Identifique el número y el nombre del dispositivo asociado a cada una de las tapas de la parte trasera de al menos una notebook.</vt:lpstr>
      <vt:lpstr>Realice un cuadro sinóptico de los periféricos internos que conforman una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COMPUTACIONAL NOTEBOOKS</dc:title>
  <dc:creator>RICARDO GABRIEL RODRIGUEZ GONZALEZ</dc:creator>
  <cp:lastModifiedBy>RICARDO GABRIEL RODRIGUEZ GONZALEZ</cp:lastModifiedBy>
  <cp:revision>6</cp:revision>
  <dcterms:created xsi:type="dcterms:W3CDTF">2021-05-29T17:43:42Z</dcterms:created>
  <dcterms:modified xsi:type="dcterms:W3CDTF">2021-05-29T18:32:37Z</dcterms:modified>
</cp:coreProperties>
</file>