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6"/>
  </p:notesMasterIdLst>
  <p:sldIdLst>
    <p:sldId id="256" r:id="rId5"/>
    <p:sldId id="257" r:id="rId6"/>
    <p:sldId id="267" r:id="rId7"/>
    <p:sldId id="258" r:id="rId8"/>
    <p:sldId id="268" r:id="rId9"/>
    <p:sldId id="259" r:id="rId10"/>
    <p:sldId id="269" r:id="rId11"/>
    <p:sldId id="260" r:id="rId12"/>
    <p:sldId id="270" r:id="rId13"/>
    <p:sldId id="261" r:id="rId14"/>
    <p:sldId id="262" r:id="rId15"/>
    <p:sldId id="273" r:id="rId16"/>
    <p:sldId id="263" r:id="rId17"/>
    <p:sldId id="274" r:id="rId18"/>
    <p:sldId id="264" r:id="rId19"/>
    <p:sldId id="275" r:id="rId20"/>
    <p:sldId id="265" r:id="rId21"/>
    <p:sldId id="266" r:id="rId22"/>
    <p:sldId id="276" r:id="rId23"/>
    <p:sldId id="271" r:id="rId24"/>
    <p:sldId id="272" r:id="rId25"/>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603" dt="2021-04-16T22:43:00.286"/>
    <p1510:client id="{366F679F-00F4-49F7-9092-3672AAEEAFE3}" v="137" dt="2021-03-23T02:51:21.668"/>
    <p1510:client id="{7206D363-3125-67C3-486E-F4EFF5FBE3AA}" v="367" dt="2021-04-15T02:08:24.977"/>
    <p1510:client id="{73930D59-CBF7-4242-9706-F085AF03CE89}" v="706" dt="2021-03-23T02:35:14.150"/>
    <p1510:client id="{FD46E1E1-C67D-40FB-B62A-E32C94608650}" v="2694" dt="2021-04-13T00:14:35.81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5B73-C74F-4F14-A8C2-E51A3471B762}" type="datetimeFigureOut">
              <a:rPr lang="es-ES" smtClean="0"/>
              <a:t>25/04/2021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BF5DE-4D4D-4F51-954E-695B05C95FA3}" type="slidenum">
              <a:rPr lang="es-ES" smtClean="0"/>
              <a:t>‹Nº›</a:t>
            </a:fld>
            <a:endParaRPr lang="es-ES"/>
          </a:p>
        </p:txBody>
      </p:sp>
    </p:spTree>
    <p:extLst>
      <p:ext uri="{BB962C8B-B14F-4D97-AF65-F5344CB8AC3E}">
        <p14:creationId xmlns:p14="http://schemas.microsoft.com/office/powerpoint/2010/main" val="3804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2A3BF5DE-4D4D-4F51-954E-695B05C95FA3}" type="slidenum">
              <a:rPr lang="es-ES" smtClean="0"/>
              <a:t>9</a:t>
            </a:fld>
            <a:endParaRPr lang="es-ES"/>
          </a:p>
        </p:txBody>
      </p:sp>
    </p:spTree>
    <p:extLst>
      <p:ext uri="{BB962C8B-B14F-4D97-AF65-F5344CB8AC3E}">
        <p14:creationId xmlns:p14="http://schemas.microsoft.com/office/powerpoint/2010/main" val="335226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54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55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08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114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0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17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90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97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58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20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4/25/2021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3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4/25/2021</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14310370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fbRia-tshf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rZIt5Xnbr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hf-_c7DFb3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187E64-7A77-4D13-A5F4-9AEC282BB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775E9AF-1BAF-4829-BF58-3FA58DDDFAF7}"/>
              </a:ext>
            </a:extLst>
          </p:cNvPr>
          <p:cNvSpPr>
            <a:spLocks noGrp="1"/>
          </p:cNvSpPr>
          <p:nvPr>
            <p:ph type="ctrTitle"/>
          </p:nvPr>
        </p:nvSpPr>
        <p:spPr>
          <a:xfrm>
            <a:off x="892818" y="1370171"/>
            <a:ext cx="5085580" cy="2387600"/>
          </a:xfrm>
        </p:spPr>
        <p:txBody>
          <a:bodyPr>
            <a:normAutofit/>
          </a:bodyPr>
          <a:lstStyle/>
          <a:p>
            <a:pPr algn="l"/>
            <a:r>
              <a:rPr lang="es-MX" sz="5100"/>
              <a:t>METODOS DE ORDENAMIENTO INTERNO</a:t>
            </a:r>
            <a:endParaRPr lang="es-US" sz="5100"/>
          </a:p>
        </p:txBody>
      </p:sp>
      <p:sp>
        <p:nvSpPr>
          <p:cNvPr id="3" name="Subtítulo 2">
            <a:extLst>
              <a:ext uri="{FF2B5EF4-FFF2-40B4-BE49-F238E27FC236}">
                <a16:creationId xmlns:a16="http://schemas.microsoft.com/office/drawing/2014/main" id="{8C0D7372-D0AA-4B38-9E2F-EADDA519D94D}"/>
              </a:ext>
            </a:extLst>
          </p:cNvPr>
          <p:cNvSpPr>
            <a:spLocks noGrp="1"/>
          </p:cNvSpPr>
          <p:nvPr>
            <p:ph type="subTitle" idx="1"/>
          </p:nvPr>
        </p:nvSpPr>
        <p:spPr>
          <a:xfrm>
            <a:off x="892818" y="3849845"/>
            <a:ext cx="5085580" cy="1881751"/>
          </a:xfrm>
        </p:spPr>
        <p:txBody>
          <a:bodyPr>
            <a:normAutofit fontScale="92500"/>
          </a:bodyPr>
          <a:lstStyle/>
          <a:p>
            <a:pPr algn="l"/>
            <a:r>
              <a:rPr lang="es-MX"/>
              <a:t>Participantes:</a:t>
            </a:r>
          </a:p>
          <a:p>
            <a:pPr algn="l"/>
            <a:r>
              <a:rPr lang="es-MX" err="1"/>
              <a:t>Jesus</a:t>
            </a:r>
            <a:r>
              <a:rPr lang="es-MX"/>
              <a:t> Eduardo </a:t>
            </a:r>
            <a:r>
              <a:rPr lang="es-MX" err="1"/>
              <a:t>Garcia</a:t>
            </a:r>
            <a:r>
              <a:rPr lang="es-MX"/>
              <a:t> Morquecho</a:t>
            </a:r>
          </a:p>
          <a:p>
            <a:pPr algn="l"/>
            <a:r>
              <a:rPr lang="es-MX"/>
              <a:t>Oscar Uriel Rojas Badillo</a:t>
            </a:r>
          </a:p>
          <a:p>
            <a:pPr algn="l"/>
            <a:r>
              <a:rPr lang="es-MX"/>
              <a:t>Ricardo Gabriel </a:t>
            </a:r>
            <a:r>
              <a:rPr lang="es-MX" err="1"/>
              <a:t>Rodriguez</a:t>
            </a:r>
            <a:r>
              <a:rPr lang="es-MX"/>
              <a:t> </a:t>
            </a:r>
            <a:r>
              <a:rPr lang="es-MX" err="1"/>
              <a:t>Gonzalez</a:t>
            </a:r>
            <a:endParaRPr lang="es-US"/>
          </a:p>
        </p:txBody>
      </p:sp>
      <p:sp>
        <p:nvSpPr>
          <p:cNvPr id="18" name="!!Oval">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74C2B74-3198-489E-B22E-3E3C03F0F20A}"/>
              </a:ext>
            </a:extLst>
          </p:cNvPr>
          <p:cNvPicPr>
            <a:picLocks noChangeAspect="1"/>
          </p:cNvPicPr>
          <p:nvPr/>
        </p:nvPicPr>
        <p:blipFill rotWithShape="1">
          <a:blip r:embed="rId2"/>
          <a:srcRect l="2702" r="22299" b="2"/>
          <a:stretch/>
        </p:blipFill>
        <p:spPr>
          <a:xfrm>
            <a:off x="6521381" y="773723"/>
            <a:ext cx="5194998" cy="5194998"/>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Rectangle">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806" y="4790720"/>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29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2374535-B159-4C7E-AD66-6380A4277104}"/>
              </a:ext>
            </a:extLst>
          </p:cNvPr>
          <p:cNvSpPr>
            <a:spLocks noGrp="1"/>
          </p:cNvSpPr>
          <p:nvPr>
            <p:ph type="title"/>
          </p:nvPr>
        </p:nvSpPr>
        <p:spPr>
          <a:xfrm>
            <a:off x="838200" y="365125"/>
            <a:ext cx="5558489" cy="1325563"/>
          </a:xfrm>
        </p:spPr>
        <p:txBody>
          <a:bodyPr>
            <a:normAutofit/>
          </a:bodyPr>
          <a:lstStyle/>
          <a:p>
            <a:r>
              <a:rPr lang="es-MX"/>
              <a:t>Método de ordenamiento </a:t>
            </a:r>
            <a:r>
              <a:rPr lang="es-MX" err="1"/>
              <a:t>binsort</a:t>
            </a:r>
            <a:r>
              <a:rPr lang="es-MX"/>
              <a:t>. </a:t>
            </a:r>
            <a:endParaRPr lang="es-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91AEA8F-6395-4609-A3F1-A02E13A6F535}"/>
              </a:ext>
            </a:extLst>
          </p:cNvPr>
          <p:cNvSpPr>
            <a:spLocks noGrp="1"/>
          </p:cNvSpPr>
          <p:nvPr>
            <p:ph idx="1"/>
          </p:nvPr>
        </p:nvSpPr>
        <p:spPr>
          <a:xfrm>
            <a:off x="838200" y="1825625"/>
            <a:ext cx="5558489" cy="4351338"/>
          </a:xfrm>
        </p:spPr>
        <p:txBody>
          <a:bodyPr>
            <a:normAutofit/>
          </a:bodyPr>
          <a:lstStyle/>
          <a:p>
            <a:r>
              <a:rPr lang="es-MX" b="0" i="0">
                <a:effectLst/>
                <a:latin typeface="arial" panose="020B0604020202020204" pitchFamily="34" charset="0"/>
              </a:rPr>
              <a:t>El </a:t>
            </a:r>
            <a:r>
              <a:rPr lang="es-MX" b="1" i="0">
                <a:effectLst/>
                <a:latin typeface="arial" panose="020B0604020202020204" pitchFamily="34" charset="0"/>
              </a:rPr>
              <a:t>ordenamiento</a:t>
            </a:r>
            <a:r>
              <a:rPr lang="es-MX" b="0" i="0">
                <a:effectLst/>
                <a:latin typeface="arial" panose="020B0604020202020204" pitchFamily="34" charset="0"/>
              </a:rPr>
              <a:t> por casilleros (</a:t>
            </a:r>
            <a:r>
              <a:rPr lang="es-MX" b="0" i="0" err="1">
                <a:effectLst/>
                <a:latin typeface="arial" panose="020B0604020202020204" pitchFamily="34" charset="0"/>
              </a:rPr>
              <a:t>bucket</a:t>
            </a:r>
            <a:r>
              <a:rPr lang="es-MX" b="0" i="0">
                <a:effectLst/>
                <a:latin typeface="arial" panose="020B0604020202020204" pitchFamily="34" charset="0"/>
              </a:rPr>
              <a:t> sort o </a:t>
            </a:r>
            <a:r>
              <a:rPr lang="es-MX" b="1" i="0" err="1">
                <a:effectLst/>
                <a:latin typeface="arial" panose="020B0604020202020204" pitchFamily="34" charset="0"/>
              </a:rPr>
              <a:t>bin</a:t>
            </a:r>
            <a:r>
              <a:rPr lang="es-MX" b="1" i="0">
                <a:effectLst/>
                <a:latin typeface="arial" panose="020B0604020202020204" pitchFamily="34" charset="0"/>
              </a:rPr>
              <a:t> sort</a:t>
            </a:r>
            <a:r>
              <a:rPr lang="es-MX" b="0" i="0">
                <a:effectLst/>
                <a:latin typeface="arial" panose="020B0604020202020204" pitchFamily="34" charset="0"/>
              </a:rPr>
              <a:t>, en inglés) es un algoritmo de </a:t>
            </a:r>
            <a:r>
              <a:rPr lang="es-MX" b="1" i="0">
                <a:effectLst/>
                <a:latin typeface="arial" panose="020B0604020202020204" pitchFamily="34" charset="0"/>
              </a:rPr>
              <a:t>ordenamiento</a:t>
            </a:r>
            <a:r>
              <a:rPr lang="es-MX" b="0" i="0">
                <a:effectLst/>
                <a:latin typeface="arial" panose="020B0604020202020204" pitchFamily="34" charset="0"/>
              </a:rPr>
              <a:t> que distribuye todos los elementos a ordenar entre un número finito de casilleros. ... Cuando los elementos a ordenar están uniformemente distribuidos la complejidad computacional de este algoritmo es de O(n).</a:t>
            </a:r>
            <a:endParaRPr lang="es-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4" name="Picture 8" descr="Ordenamiento por casilleros - Wikipedia, la enciclopedia libre">
            <a:extLst>
              <a:ext uri="{FF2B5EF4-FFF2-40B4-BE49-F238E27FC236}">
                <a16:creationId xmlns:a16="http://schemas.microsoft.com/office/drawing/2014/main" id="{FCECC9FD-254F-4429-A1FC-53627F9C6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82" y="2339578"/>
            <a:ext cx="3887211" cy="217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4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7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2EBC1A5-FC45-4358-997A-552BB49858F1}"/>
              </a:ext>
            </a:extLst>
          </p:cNvPr>
          <p:cNvSpPr>
            <a:spLocks noGrp="1"/>
          </p:cNvSpPr>
          <p:nvPr>
            <p:ph type="title"/>
          </p:nvPr>
        </p:nvSpPr>
        <p:spPr>
          <a:xfrm>
            <a:off x="838200" y="365125"/>
            <a:ext cx="5393361" cy="1325563"/>
          </a:xfrm>
        </p:spPr>
        <p:txBody>
          <a:bodyPr>
            <a:normAutofit/>
          </a:bodyPr>
          <a:lstStyle/>
          <a:p>
            <a:r>
              <a:rPr lang="es-MX"/>
              <a:t>Método de ordenamiento radix.</a:t>
            </a:r>
            <a:endParaRPr lang="es-US"/>
          </a:p>
        </p:txBody>
      </p:sp>
      <p:sp>
        <p:nvSpPr>
          <p:cNvPr id="5136" name="Freeform: Shape 7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36112ADF-C2A7-460B-895A-023B5B297C82}"/>
              </a:ext>
            </a:extLst>
          </p:cNvPr>
          <p:cNvSpPr>
            <a:spLocks noGrp="1"/>
          </p:cNvSpPr>
          <p:nvPr>
            <p:ph idx="1"/>
          </p:nvPr>
        </p:nvSpPr>
        <p:spPr>
          <a:xfrm>
            <a:off x="584172" y="1825624"/>
            <a:ext cx="5647390" cy="4910745"/>
          </a:xfrm>
        </p:spPr>
        <p:txBody>
          <a:bodyPr>
            <a:normAutofit/>
          </a:bodyPr>
          <a:lstStyle/>
          <a:p>
            <a:r>
              <a:rPr lang="es-MX" sz="2400" b="0" i="0">
                <a:effectLst/>
                <a:latin typeface="arial" panose="020B0604020202020204" pitchFamily="34" charset="0"/>
              </a:rPr>
              <a:t>En informática, el </a:t>
            </a:r>
            <a:r>
              <a:rPr lang="es-MX" sz="2400" b="1" i="0">
                <a:effectLst/>
                <a:latin typeface="arial" panose="020B0604020202020204" pitchFamily="34" charset="0"/>
              </a:rPr>
              <a:t>ordenamiento Radix</a:t>
            </a:r>
            <a:r>
              <a:rPr lang="es-MX" sz="2400" b="0" i="0">
                <a:effectLst/>
                <a:latin typeface="arial" panose="020B0604020202020204" pitchFamily="34" charset="0"/>
              </a:rPr>
              <a:t> (</a:t>
            </a:r>
            <a:r>
              <a:rPr lang="es-MX" sz="2400" b="1" i="0">
                <a:effectLst/>
                <a:latin typeface="arial" panose="020B0604020202020204" pitchFamily="34" charset="0"/>
              </a:rPr>
              <a:t>radix</a:t>
            </a:r>
            <a:r>
              <a:rPr lang="es-MX" sz="2400" b="0" i="0">
                <a:effectLst/>
                <a:latin typeface="arial" panose="020B0604020202020204" pitchFamily="34" charset="0"/>
              </a:rPr>
              <a:t> sort en inglés) es un algoritmo de </a:t>
            </a:r>
            <a:r>
              <a:rPr lang="es-MX" sz="2400" b="1" i="0">
                <a:effectLst/>
                <a:latin typeface="arial" panose="020B0604020202020204" pitchFamily="34" charset="0"/>
              </a:rPr>
              <a:t>ordenamiento</a:t>
            </a:r>
            <a:r>
              <a:rPr lang="es-MX" sz="2400" b="0" i="0">
                <a:effectLst/>
                <a:latin typeface="arial" panose="020B0604020202020204" pitchFamily="34" charset="0"/>
              </a:rPr>
              <a:t> que ordena enteros procesando sus dígitos de forma individual.</a:t>
            </a:r>
          </a:p>
          <a:p>
            <a:endParaRPr lang="es-US" sz="2400"/>
          </a:p>
        </p:txBody>
      </p:sp>
      <p:sp>
        <p:nvSpPr>
          <p:cNvPr id="5137" name="Oval 7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Ordenamiento Radix - EcuRed">
            <a:extLst>
              <a:ext uri="{FF2B5EF4-FFF2-40B4-BE49-F238E27FC236}">
                <a16:creationId xmlns:a16="http://schemas.microsoft.com/office/drawing/2014/main" id="{99993CCB-8299-42A3-B6DA-F3650BA5B0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9337" y="1663544"/>
            <a:ext cx="4267142" cy="2511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5138" name="Freeform: Shape 7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139" name="Straight Connector 7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140" name="Freeform: Shape 8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41" name="Freeform: Shape 8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2" name="Freeform: Shape 8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755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199FC-C02A-4959-871C-7D1B60562722}"/>
              </a:ext>
            </a:extLst>
          </p:cNvPr>
          <p:cNvSpPr>
            <a:spLocks noGrp="1"/>
          </p:cNvSpPr>
          <p:nvPr>
            <p:ph type="title"/>
          </p:nvPr>
        </p:nvSpPr>
        <p:spPr>
          <a:xfrm>
            <a:off x="1069675" y="5110911"/>
            <a:ext cx="9811110" cy="865488"/>
          </a:xfrm>
        </p:spPr>
        <p:txBody>
          <a:bodyPr>
            <a:normAutofit fontScale="90000"/>
          </a:bodyPr>
          <a:lstStyle/>
          <a:p>
            <a:r>
              <a:rPr lang="es-ES" dirty="0">
                <a:ea typeface="+mj-lt"/>
                <a:cs typeface="+mj-lt"/>
                <a:hlinkClick r:id="rId2"/>
              </a:rPr>
              <a:t>https://www.youtube.com/watch?v=fbRia-tshfo</a:t>
            </a:r>
            <a:endParaRPr lang="es-ES"/>
          </a:p>
          <a:p>
            <a:endParaRPr lang="es-ES" dirty="0"/>
          </a:p>
        </p:txBody>
      </p:sp>
      <p:pic>
        <p:nvPicPr>
          <p:cNvPr id="3" name="Imagen 3" descr="Captura de pantalla de computadora&#10;&#10;Descripción generada automáticamente">
            <a:extLst>
              <a:ext uri="{FF2B5EF4-FFF2-40B4-BE49-F238E27FC236}">
                <a16:creationId xmlns:a16="http://schemas.microsoft.com/office/drawing/2014/main" id="{60199BC3-F4A0-40A9-8A2F-A98FA0F42EE2}"/>
              </a:ext>
            </a:extLst>
          </p:cNvPr>
          <p:cNvPicPr>
            <a:picLocks noChangeAspect="1"/>
          </p:cNvPicPr>
          <p:nvPr/>
        </p:nvPicPr>
        <p:blipFill rotWithShape="1">
          <a:blip r:embed="rId3"/>
          <a:srcRect l="40823" t="10648" r="156" b="8333"/>
          <a:stretch/>
        </p:blipFill>
        <p:spPr>
          <a:xfrm>
            <a:off x="1126825" y="361430"/>
            <a:ext cx="9625844" cy="4436690"/>
          </a:xfrm>
          <a:prstGeom prst="rect">
            <a:avLst/>
          </a:prstGeom>
        </p:spPr>
      </p:pic>
    </p:spTree>
    <p:extLst>
      <p:ext uri="{BB962C8B-B14F-4D97-AF65-F5344CB8AC3E}">
        <p14:creationId xmlns:p14="http://schemas.microsoft.com/office/powerpoint/2010/main" val="22604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C9E784E-A7DF-439C-887F-AA88722783F9}"/>
              </a:ext>
            </a:extLst>
          </p:cNvPr>
          <p:cNvSpPr>
            <a:spLocks noGrp="1"/>
          </p:cNvSpPr>
          <p:nvPr>
            <p:ph type="title"/>
          </p:nvPr>
        </p:nvSpPr>
        <p:spPr>
          <a:xfrm>
            <a:off x="5894962" y="479493"/>
            <a:ext cx="5458838" cy="1325563"/>
          </a:xfrm>
        </p:spPr>
        <p:txBody>
          <a:bodyPr>
            <a:normAutofit/>
          </a:bodyPr>
          <a:lstStyle/>
          <a:p>
            <a:r>
              <a:rPr lang="es-MX"/>
              <a:t>Método de ordenamiento Shell.</a:t>
            </a:r>
            <a:endParaRPr lang="es-US"/>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a:extLst>
              <a:ext uri="{FF2B5EF4-FFF2-40B4-BE49-F238E27FC236}">
                <a16:creationId xmlns:a16="http://schemas.microsoft.com/office/drawing/2014/main" id="{A83B4C78-80B7-4F23-865F-E86D8D6B64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194306"/>
            <a:ext cx="4777381" cy="429964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3C3810B-A42F-4717-BA52-B00E53C0184B}"/>
              </a:ext>
            </a:extLst>
          </p:cNvPr>
          <p:cNvSpPr>
            <a:spLocks noGrp="1"/>
          </p:cNvSpPr>
          <p:nvPr>
            <p:ph idx="1"/>
          </p:nvPr>
        </p:nvSpPr>
        <p:spPr>
          <a:xfrm>
            <a:off x="5894962" y="1984443"/>
            <a:ext cx="5458838" cy="4192520"/>
          </a:xfrm>
        </p:spPr>
        <p:txBody>
          <a:bodyPr>
            <a:normAutofit/>
          </a:bodyPr>
          <a:lstStyle/>
          <a:p>
            <a:r>
              <a:rPr lang="es-MX" sz="1900"/>
              <a:t>El ordenamiento Shell (Shell sort en inglés) es un algoritmo de ordenamiento. El método se denomina Shell en honor de su inventor Donald Shell. Su implementación original, requiere O(n2) comparaciones e intercambios en el peor caso. Un cambio menor presentado en el libro de V. Pratt produce una implementación con un rendimiento de O(n log2 n) en el peor caso. Esto es mejor que las O(n2) comparaciones requeridas por algoritmos simples pero peor que el óptimo O(n log n). Aunque es fácil desarrollar un sentido intuitivo de cómo funciona este algoritmo, es muy difícil analizar su tiempo de ejecución.</a:t>
            </a:r>
          </a:p>
          <a:p>
            <a:endParaRPr lang="es-US" sz="1900"/>
          </a:p>
        </p:txBody>
      </p:sp>
    </p:spTree>
    <p:extLst>
      <p:ext uri="{BB962C8B-B14F-4D97-AF65-F5344CB8AC3E}">
        <p14:creationId xmlns:p14="http://schemas.microsoft.com/office/powerpoint/2010/main" val="290355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DF1D1BF-3D8A-44EE-94E4-2DC05534E01C}"/>
              </a:ext>
            </a:extLst>
          </p:cNvPr>
          <p:cNvSpPr>
            <a:spLocks noGrp="1"/>
          </p:cNvSpPr>
          <p:nvPr>
            <p:ph type="title"/>
          </p:nvPr>
        </p:nvSpPr>
        <p:spPr>
          <a:xfrm>
            <a:off x="267734" y="1153572"/>
            <a:ext cx="3619500" cy="4461163"/>
          </a:xfrm>
        </p:spPr>
        <p:txBody>
          <a:bodyPr>
            <a:normAutofit/>
          </a:bodyPr>
          <a:lstStyle/>
          <a:p>
            <a:endParaRPr lang="es-ES">
              <a:solidFill>
                <a:srgbClr val="FFFFFF"/>
              </a:solidFill>
            </a:endParaRPr>
          </a:p>
          <a:p>
            <a:r>
              <a:rPr lang="es-ES" dirty="0">
                <a:ea typeface="+mj-lt"/>
                <a:cs typeface="+mj-lt"/>
                <a:hlinkClick r:id="rId2"/>
              </a:rPr>
              <a:t>https://www.youtube.com/watch?v=rZIt5XnbrOc</a:t>
            </a:r>
            <a:endParaRPr lang="es-ES" dirty="0"/>
          </a:p>
          <a:p>
            <a:endParaRPr lang="es-ES" dirty="0"/>
          </a:p>
        </p:txBody>
      </p:sp>
      <p:pic>
        <p:nvPicPr>
          <p:cNvPr id="4" name="Imagen 4" descr="Una captura de pantalla de una computadora&#10;&#10;Descripción generada automáticamente">
            <a:extLst>
              <a:ext uri="{FF2B5EF4-FFF2-40B4-BE49-F238E27FC236}">
                <a16:creationId xmlns:a16="http://schemas.microsoft.com/office/drawing/2014/main" id="{BD108A8E-8F20-44A8-8B43-2CF0445842F0}"/>
              </a:ext>
            </a:extLst>
          </p:cNvPr>
          <p:cNvPicPr>
            <a:picLocks noGrp="1" noChangeAspect="1"/>
          </p:cNvPicPr>
          <p:nvPr>
            <p:ph idx="1"/>
          </p:nvPr>
        </p:nvPicPr>
        <p:blipFill>
          <a:blip r:embed="rId3"/>
          <a:stretch>
            <a:fillRect/>
          </a:stretch>
        </p:blipFill>
        <p:spPr>
          <a:xfrm>
            <a:off x="4323483" y="1418993"/>
            <a:ext cx="7754216" cy="3930321"/>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002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A4DB58F-F4F2-4B0D-80CA-72ADE32D4438}"/>
              </a:ext>
            </a:extLst>
          </p:cNvPr>
          <p:cNvSpPr>
            <a:spLocks noGrp="1"/>
          </p:cNvSpPr>
          <p:nvPr>
            <p:ph type="title"/>
          </p:nvPr>
        </p:nvSpPr>
        <p:spPr>
          <a:xfrm>
            <a:off x="5894962" y="479493"/>
            <a:ext cx="5458838" cy="1325563"/>
          </a:xfrm>
        </p:spPr>
        <p:txBody>
          <a:bodyPr>
            <a:normAutofit/>
          </a:bodyPr>
          <a:lstStyle/>
          <a:p>
            <a:r>
              <a:rPr lang="es-MX"/>
              <a:t>Método de ordenamiento Marge.</a:t>
            </a:r>
            <a:endParaRPr lang="es-US"/>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descr="Programación Java: Método de ordenación MergeSort">
            <a:extLst>
              <a:ext uri="{FF2B5EF4-FFF2-40B4-BE49-F238E27FC236}">
                <a16:creationId xmlns:a16="http://schemas.microsoft.com/office/drawing/2014/main" id="{7F591406-EC50-4C34-B22C-D5B12BD62D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582636"/>
            <a:ext cx="4777381" cy="552298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37A9887C-AE15-4C7C-9471-66DFB0C6A671}"/>
              </a:ext>
            </a:extLst>
          </p:cNvPr>
          <p:cNvSpPr>
            <a:spLocks noGrp="1"/>
          </p:cNvSpPr>
          <p:nvPr>
            <p:ph idx="1"/>
          </p:nvPr>
        </p:nvSpPr>
        <p:spPr>
          <a:xfrm>
            <a:off x="5894962" y="1984443"/>
            <a:ext cx="5458838" cy="4192520"/>
          </a:xfrm>
        </p:spPr>
        <p:txBody>
          <a:bodyPr>
            <a:normAutofit/>
          </a:bodyPr>
          <a:lstStyle/>
          <a:p>
            <a:r>
              <a:rPr lang="es-MX" sz="2400" b="0" i="0">
                <a:effectLst/>
                <a:latin typeface="arial" panose="020B0604020202020204" pitchFamily="34" charset="0"/>
              </a:rPr>
              <a:t>El </a:t>
            </a:r>
            <a:r>
              <a:rPr lang="es-MX" sz="2400" b="1" i="0">
                <a:effectLst/>
                <a:latin typeface="arial" panose="020B0604020202020204" pitchFamily="34" charset="0"/>
              </a:rPr>
              <a:t>método MergeSort</a:t>
            </a:r>
            <a:r>
              <a:rPr lang="es-MX" sz="2400" b="0" i="0">
                <a:effectLst/>
                <a:latin typeface="arial" panose="020B0604020202020204" pitchFamily="34" charset="0"/>
              </a:rPr>
              <a:t> es un algoritmo de ordenación recursivo con un número de comparaciones entre elementos del array mínimo. - El array a ordenar se divide en dos mitades de tamaño similar. ... - Cada mitad se ordena de forma recursiva aplicando el </a:t>
            </a:r>
            <a:r>
              <a:rPr lang="es-MX" sz="2400" b="1" i="0">
                <a:effectLst/>
                <a:latin typeface="arial" panose="020B0604020202020204" pitchFamily="34" charset="0"/>
              </a:rPr>
              <a:t>método MergeSort</a:t>
            </a:r>
            <a:r>
              <a:rPr lang="es-MX" sz="2400" b="0" i="0">
                <a:effectLst/>
                <a:latin typeface="arial" panose="020B0604020202020204" pitchFamily="34" charset="0"/>
              </a:rPr>
              <a:t>.</a:t>
            </a:r>
          </a:p>
          <a:p>
            <a:endParaRPr lang="es-US" sz="2400"/>
          </a:p>
        </p:txBody>
      </p:sp>
    </p:spTree>
    <p:extLst>
      <p:ext uri="{BB962C8B-B14F-4D97-AF65-F5344CB8AC3E}">
        <p14:creationId xmlns:p14="http://schemas.microsoft.com/office/powerpoint/2010/main" val="351526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13EC40-E0DF-49E9-BD94-6918C4AF44BF}"/>
              </a:ext>
            </a:extLst>
          </p:cNvPr>
          <p:cNvSpPr>
            <a:spLocks noGrp="1"/>
          </p:cNvSpPr>
          <p:nvPr>
            <p:ph type="title"/>
          </p:nvPr>
        </p:nvSpPr>
        <p:spPr>
          <a:xfrm>
            <a:off x="686834" y="591344"/>
            <a:ext cx="3200400" cy="5585619"/>
          </a:xfrm>
        </p:spPr>
        <p:txBody>
          <a:bodyPr>
            <a:normAutofit/>
          </a:bodyPr>
          <a:lstStyle/>
          <a:p>
            <a:r>
              <a:rPr lang="es-ES" dirty="0">
                <a:ea typeface="+mj-lt"/>
                <a:cs typeface="+mj-lt"/>
              </a:rPr>
              <a:t>https://www.youtube.com/watch?v=wBuDiK8C8NA</a:t>
            </a:r>
            <a:endParaRPr lang="es-ES" dirty="0"/>
          </a:p>
        </p:txBody>
      </p:sp>
      <p:pic>
        <p:nvPicPr>
          <p:cNvPr id="4" name="Imagen 4" descr="Captura de pantalla de computadora&#10;&#10;Descripción generada automáticamente">
            <a:extLst>
              <a:ext uri="{FF2B5EF4-FFF2-40B4-BE49-F238E27FC236}">
                <a16:creationId xmlns:a16="http://schemas.microsoft.com/office/drawing/2014/main" id="{9D05534D-55A5-4016-B505-211E41D6C589}"/>
              </a:ext>
            </a:extLst>
          </p:cNvPr>
          <p:cNvPicPr>
            <a:picLocks noGrp="1" noChangeAspect="1"/>
          </p:cNvPicPr>
          <p:nvPr>
            <p:ph idx="1"/>
          </p:nvPr>
        </p:nvPicPr>
        <p:blipFill>
          <a:blip r:embed="rId2"/>
          <a:stretch>
            <a:fillRect/>
          </a:stretch>
        </p:blipFill>
        <p:spPr>
          <a:xfrm>
            <a:off x="4152033" y="1296072"/>
            <a:ext cx="8039966" cy="3909464"/>
          </a:xfrm>
        </p:spPr>
      </p:pic>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65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descr="Recorrido de árboles - Wikipedia, la enciclopedia libre">
            <a:extLst>
              <a:ext uri="{FF2B5EF4-FFF2-40B4-BE49-F238E27FC236}">
                <a16:creationId xmlns:a16="http://schemas.microsoft.com/office/drawing/2014/main" id="{D43A486D-E049-482B-9F3B-E9769E138D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1053" y="1438518"/>
            <a:ext cx="4777381" cy="380825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AD934BA-63B7-4C1B-95A7-5AAF6951D2FD}"/>
              </a:ext>
            </a:extLst>
          </p:cNvPr>
          <p:cNvSpPr>
            <a:spLocks noGrp="1"/>
          </p:cNvSpPr>
          <p:nvPr>
            <p:ph type="title"/>
          </p:nvPr>
        </p:nvSpPr>
        <p:spPr>
          <a:xfrm>
            <a:off x="838201" y="479493"/>
            <a:ext cx="5257800" cy="1325563"/>
          </a:xfrm>
        </p:spPr>
        <p:txBody>
          <a:bodyPr>
            <a:normAutofit/>
          </a:bodyPr>
          <a:lstStyle/>
          <a:p>
            <a:r>
              <a:rPr lang="es-MX" sz="3700"/>
              <a:t>Método de ordenamiento árbol binario.</a:t>
            </a:r>
            <a:endParaRPr lang="es-US" sz="3700"/>
          </a:p>
        </p:txBody>
      </p:sp>
      <p:sp>
        <p:nvSpPr>
          <p:cNvPr id="3" name="Marcador de contenido 2">
            <a:extLst>
              <a:ext uri="{FF2B5EF4-FFF2-40B4-BE49-F238E27FC236}">
                <a16:creationId xmlns:a16="http://schemas.microsoft.com/office/drawing/2014/main" id="{925E49A2-8E4B-485A-B392-63C069C7088C}"/>
              </a:ext>
            </a:extLst>
          </p:cNvPr>
          <p:cNvSpPr>
            <a:spLocks noGrp="1"/>
          </p:cNvSpPr>
          <p:nvPr>
            <p:ph idx="1"/>
          </p:nvPr>
        </p:nvSpPr>
        <p:spPr>
          <a:xfrm>
            <a:off x="838201" y="1984443"/>
            <a:ext cx="5257800" cy="4192520"/>
          </a:xfrm>
        </p:spPr>
        <p:txBody>
          <a:bodyPr>
            <a:normAutofit/>
          </a:bodyPr>
          <a:lstStyle/>
          <a:p>
            <a:r>
              <a:rPr lang="es-MX" sz="2400" b="0" i="0">
                <a:effectLst/>
                <a:latin typeface="arial" panose="020B0604020202020204" pitchFamily="34" charset="0"/>
              </a:rPr>
              <a:t>El </a:t>
            </a:r>
            <a:r>
              <a:rPr lang="es-MX" sz="2400" b="1" i="0">
                <a:effectLst/>
                <a:latin typeface="arial" panose="020B0604020202020204" pitchFamily="34" charset="0"/>
              </a:rPr>
              <a:t>ordenamiento</a:t>
            </a:r>
            <a:r>
              <a:rPr lang="es-MX" sz="2400" b="0" i="0">
                <a:effectLst/>
                <a:latin typeface="arial" panose="020B0604020202020204" pitchFamily="34" charset="0"/>
              </a:rPr>
              <a:t> con </a:t>
            </a:r>
            <a:r>
              <a:rPr lang="es-MX" sz="2400" b="1" i="0">
                <a:effectLst/>
                <a:latin typeface="arial" panose="020B0604020202020204" pitchFamily="34" charset="0"/>
              </a:rPr>
              <a:t>árbol binario</a:t>
            </a:r>
            <a:r>
              <a:rPr lang="es-MX" sz="2400" b="0" i="0">
                <a:effectLst/>
                <a:latin typeface="arial" panose="020B0604020202020204" pitchFamily="34" charset="0"/>
              </a:rPr>
              <a:t> es un algoritmo de </a:t>
            </a:r>
            <a:r>
              <a:rPr lang="es-MX" sz="2400" b="1" i="0">
                <a:effectLst/>
                <a:latin typeface="arial" panose="020B0604020202020204" pitchFamily="34" charset="0"/>
              </a:rPr>
              <a:t>ordenamiento</a:t>
            </a:r>
            <a:r>
              <a:rPr lang="es-MX" sz="2400" b="0" i="0">
                <a:effectLst/>
                <a:latin typeface="arial" panose="020B0604020202020204" pitchFamily="34" charset="0"/>
              </a:rPr>
              <a:t>, el cual ordena sus elementos haciendo uso de un </a:t>
            </a:r>
            <a:r>
              <a:rPr lang="es-MX" sz="2400" b="1" i="0">
                <a:effectLst/>
                <a:latin typeface="arial" panose="020B0604020202020204" pitchFamily="34" charset="0"/>
              </a:rPr>
              <a:t>árbol binario</a:t>
            </a:r>
            <a:r>
              <a:rPr lang="es-MX" sz="2400" b="0" i="0">
                <a:effectLst/>
                <a:latin typeface="arial" panose="020B0604020202020204" pitchFamily="34" charset="0"/>
              </a:rPr>
              <a:t> de búsqueda. Se basa en ir construyendo poco a poco el </a:t>
            </a:r>
            <a:r>
              <a:rPr lang="es-MX" sz="2400" b="1" i="0">
                <a:effectLst/>
                <a:latin typeface="arial" panose="020B0604020202020204" pitchFamily="34" charset="0"/>
              </a:rPr>
              <a:t>árbol binario</a:t>
            </a:r>
            <a:r>
              <a:rPr lang="es-MX" sz="2400" b="0" i="0">
                <a:effectLst/>
                <a:latin typeface="arial" panose="020B0604020202020204" pitchFamily="34" charset="0"/>
              </a:rPr>
              <a:t> introduciendo cada uno de los elementos, los cuales quedarán ya ordenados.</a:t>
            </a:r>
            <a:endParaRPr lang="es-US" sz="2400"/>
          </a:p>
        </p:txBody>
      </p:sp>
    </p:spTree>
    <p:extLst>
      <p:ext uri="{BB962C8B-B14F-4D97-AF65-F5344CB8AC3E}">
        <p14:creationId xmlns:p14="http://schemas.microsoft.com/office/powerpoint/2010/main" val="261977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7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D796542-D343-404B-B157-34D78936EC78}"/>
              </a:ext>
            </a:extLst>
          </p:cNvPr>
          <p:cNvSpPr>
            <a:spLocks noGrp="1"/>
          </p:cNvSpPr>
          <p:nvPr>
            <p:ph type="title"/>
          </p:nvPr>
        </p:nvSpPr>
        <p:spPr>
          <a:xfrm>
            <a:off x="6769570" y="530578"/>
            <a:ext cx="4771178" cy="1160110"/>
          </a:xfrm>
        </p:spPr>
        <p:txBody>
          <a:bodyPr>
            <a:normAutofit/>
          </a:bodyPr>
          <a:lstStyle/>
          <a:p>
            <a:r>
              <a:rPr lang="es-MX" sz="3700"/>
              <a:t>Método de ordenamiento heap sort.</a:t>
            </a:r>
            <a:endParaRPr lang="es-US" sz="3700"/>
          </a:p>
        </p:txBody>
      </p:sp>
      <p:pic>
        <p:nvPicPr>
          <p:cNvPr id="9218" name="Picture 2" descr="Ordenación por montículos (Heapsort)">
            <a:extLst>
              <a:ext uri="{FF2B5EF4-FFF2-40B4-BE49-F238E27FC236}">
                <a16:creationId xmlns:a16="http://schemas.microsoft.com/office/drawing/2014/main" id="{64BF1500-5E63-4F66-924C-9B6E61CCD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99" y="2367708"/>
            <a:ext cx="5440195" cy="200969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9224" name="Arc 7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6A54751-B6CD-4096-9331-46CF4CA21ADC}"/>
              </a:ext>
            </a:extLst>
          </p:cNvPr>
          <p:cNvSpPr>
            <a:spLocks noGrp="1"/>
          </p:cNvSpPr>
          <p:nvPr>
            <p:ph idx="1"/>
          </p:nvPr>
        </p:nvSpPr>
        <p:spPr>
          <a:xfrm>
            <a:off x="6769570" y="1825625"/>
            <a:ext cx="4771178" cy="4388908"/>
          </a:xfrm>
        </p:spPr>
        <p:txBody>
          <a:bodyPr>
            <a:normAutofit/>
          </a:bodyPr>
          <a:lstStyle/>
          <a:p>
            <a:r>
              <a:rPr lang="es-MX" sz="2400" b="0" i="0">
                <a:effectLst/>
                <a:latin typeface="arial" panose="020B0604020202020204" pitchFamily="34" charset="0"/>
              </a:rPr>
              <a:t>Este algoritmo está basado en la estructura de montículo. ... Es el más eficiente de los métodos de </a:t>
            </a:r>
            <a:r>
              <a:rPr lang="es-MX" sz="2400" b="1" i="0">
                <a:effectLst/>
                <a:latin typeface="arial" panose="020B0604020202020204" pitchFamily="34" charset="0"/>
              </a:rPr>
              <a:t>ordenación</a:t>
            </a:r>
            <a:r>
              <a:rPr lang="es-MX" sz="2400" b="0" i="0">
                <a:effectLst/>
                <a:latin typeface="arial" panose="020B0604020202020204" pitchFamily="34" charset="0"/>
              </a:rPr>
              <a:t> que trabajan con árboles. La idea central de este algoritmo consiste en lo siguiente: Construir un montículo. Eliminar la raíz del montículo en forma repetida.</a:t>
            </a:r>
            <a:endParaRPr lang="es-US" sz="2400"/>
          </a:p>
        </p:txBody>
      </p:sp>
    </p:spTree>
    <p:extLst>
      <p:ext uri="{BB962C8B-B14F-4D97-AF65-F5344CB8AC3E}">
        <p14:creationId xmlns:p14="http://schemas.microsoft.com/office/powerpoint/2010/main" val="354065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4" descr="Captura de pantalla de computadora&#10;&#10;Descripción generada automáticamente">
            <a:extLst>
              <a:ext uri="{FF2B5EF4-FFF2-40B4-BE49-F238E27FC236}">
                <a16:creationId xmlns:a16="http://schemas.microsoft.com/office/drawing/2014/main" id="{667B7A42-BA1C-4C8A-B67B-FAEE5E3AB61B}"/>
              </a:ext>
            </a:extLst>
          </p:cNvPr>
          <p:cNvPicPr>
            <a:picLocks noChangeAspect="1"/>
          </p:cNvPicPr>
          <p:nvPr/>
        </p:nvPicPr>
        <p:blipFill rotWithShape="1">
          <a:blip r:embed="rId2">
            <a:alphaModFix amt="35000"/>
          </a:blip>
          <a:srcRect l="5100" r="5232" b="-1"/>
          <a:stretch/>
        </p:blipFill>
        <p:spPr>
          <a:xfrm>
            <a:off x="20" y="-8466"/>
            <a:ext cx="12191980" cy="6866466"/>
          </a:xfrm>
          <a:prstGeom prst="rect">
            <a:avLst/>
          </a:prstGeom>
        </p:spPr>
      </p:pic>
      <p:sp>
        <p:nvSpPr>
          <p:cNvPr id="2" name="Título 1">
            <a:extLst>
              <a:ext uri="{FF2B5EF4-FFF2-40B4-BE49-F238E27FC236}">
                <a16:creationId xmlns:a16="http://schemas.microsoft.com/office/drawing/2014/main" id="{FC58FEC7-760F-44FB-AC7A-07CE53D1DBCD}"/>
              </a:ext>
            </a:extLst>
          </p:cNvPr>
          <p:cNvSpPr>
            <a:spLocks noGrp="1"/>
          </p:cNvSpPr>
          <p:nvPr>
            <p:ph type="title"/>
          </p:nvPr>
        </p:nvSpPr>
        <p:spPr>
          <a:xfrm>
            <a:off x="495300" y="2574925"/>
            <a:ext cx="10982325" cy="1268413"/>
          </a:xfrm>
        </p:spPr>
        <p:txBody>
          <a:bodyPr>
            <a:normAutofit/>
          </a:bodyPr>
          <a:lstStyle/>
          <a:p>
            <a:r>
              <a:rPr lang="es-ES" sz="4100">
                <a:solidFill>
                  <a:srgbClr val="FFFFFF"/>
                </a:solidFill>
                <a:ea typeface="+mj-lt"/>
                <a:cs typeface="+mj-lt"/>
              </a:rPr>
              <a:t>https://www.youtube.com/watch?v=D6Sd1Nq8-TA</a:t>
            </a:r>
            <a:endParaRPr lang="es-ES" sz="410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58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388FE8D-C4D4-4270-A60D-C372BBF537BD}"/>
              </a:ext>
            </a:extLst>
          </p:cNvPr>
          <p:cNvSpPr>
            <a:spLocks noGrp="1"/>
          </p:cNvSpPr>
          <p:nvPr>
            <p:ph type="title"/>
          </p:nvPr>
        </p:nvSpPr>
        <p:spPr>
          <a:xfrm>
            <a:off x="5894962" y="479493"/>
            <a:ext cx="5458838" cy="1325563"/>
          </a:xfrm>
        </p:spPr>
        <p:txBody>
          <a:bodyPr>
            <a:normAutofit/>
          </a:bodyPr>
          <a:lstStyle/>
          <a:p>
            <a:r>
              <a:rPr lang="es-MX" sz="3700"/>
              <a:t>Método de ordenamiento de selección.</a:t>
            </a:r>
            <a:endParaRPr lang="es-US" sz="3700"/>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Método de Ordenamiento por Selección(Selection Sort)El método de ordenamiento por selección consiste en encontrar el menor...">
            <a:extLst>
              <a:ext uri="{FF2B5EF4-FFF2-40B4-BE49-F238E27FC236}">
                <a16:creationId xmlns:a16="http://schemas.microsoft.com/office/drawing/2014/main" id="{084319A4-2B3F-49FE-9B59-B63335649B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926" y="1361829"/>
            <a:ext cx="5001214" cy="375091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116DAD3-74ED-4F72-AC5B-E5E81BA4135C}"/>
              </a:ext>
            </a:extLst>
          </p:cNvPr>
          <p:cNvSpPr>
            <a:spLocks noGrp="1"/>
          </p:cNvSpPr>
          <p:nvPr>
            <p:ph idx="1"/>
          </p:nvPr>
        </p:nvSpPr>
        <p:spPr>
          <a:xfrm>
            <a:off x="5894962" y="1984443"/>
            <a:ext cx="5458838" cy="4192520"/>
          </a:xfrm>
        </p:spPr>
        <p:txBody>
          <a:bodyPr>
            <a:normAutofit/>
          </a:bodyPr>
          <a:lstStyle/>
          <a:p>
            <a:r>
              <a:rPr lang="es-MX" sz="2400" b="0" i="0">
                <a:effectLst/>
                <a:latin typeface="arial" panose="020B0604020202020204" pitchFamily="34" charset="0"/>
              </a:rPr>
              <a:t>El </a:t>
            </a:r>
            <a:r>
              <a:rPr lang="es-MX" sz="2400" b="1" i="0">
                <a:effectLst/>
                <a:latin typeface="arial" panose="020B0604020202020204" pitchFamily="34" charset="0"/>
              </a:rPr>
              <a:t>ordenamiento</a:t>
            </a:r>
            <a:r>
              <a:rPr lang="es-MX" sz="2400" b="0" i="0">
                <a:effectLst/>
                <a:latin typeface="arial" panose="020B0604020202020204" pitchFamily="34" charset="0"/>
              </a:rPr>
              <a:t> por </a:t>
            </a:r>
            <a:r>
              <a:rPr lang="es-MX" sz="2400" b="1" i="0">
                <a:effectLst/>
                <a:latin typeface="arial" panose="020B0604020202020204" pitchFamily="34" charset="0"/>
              </a:rPr>
              <a:t>selección</a:t>
            </a:r>
            <a:r>
              <a:rPr lang="es-MX" sz="2400" b="0" i="0">
                <a:effectLst/>
                <a:latin typeface="arial" panose="020B0604020202020204" pitchFamily="34" charset="0"/>
              </a:rPr>
              <a:t>. Para hacer esto, un </a:t>
            </a:r>
            <a:r>
              <a:rPr lang="es-MX" sz="2400" b="1" i="0">
                <a:effectLst/>
                <a:latin typeface="arial" panose="020B0604020202020204" pitchFamily="34" charset="0"/>
              </a:rPr>
              <a:t>ordenamiento</a:t>
            </a:r>
            <a:r>
              <a:rPr lang="es-MX" sz="2400" b="0" i="0">
                <a:effectLst/>
                <a:latin typeface="arial" panose="020B0604020202020204" pitchFamily="34" charset="0"/>
              </a:rPr>
              <a:t> por </a:t>
            </a:r>
            <a:r>
              <a:rPr lang="es-MX" sz="2400" b="1" i="0">
                <a:effectLst/>
                <a:latin typeface="arial" panose="020B0604020202020204" pitchFamily="34" charset="0"/>
              </a:rPr>
              <a:t>selección</a:t>
            </a:r>
            <a:r>
              <a:rPr lang="es-MX" sz="2400" b="0" i="0">
                <a:effectLst/>
                <a:latin typeface="arial" panose="020B0604020202020204" pitchFamily="34" charset="0"/>
              </a:rPr>
              <a:t> busca el valor mayor a medida que hace una pasada y, después de completar la pasada, lo pone en la ubicación correcta. ... Al igual que con un </a:t>
            </a:r>
            <a:r>
              <a:rPr lang="es-MX" sz="2400" b="1" i="0">
                <a:effectLst/>
                <a:latin typeface="arial" panose="020B0604020202020204" pitchFamily="34" charset="0"/>
              </a:rPr>
              <a:t>ordenamiento</a:t>
            </a:r>
            <a:r>
              <a:rPr lang="es-MX" sz="2400" b="0" i="0">
                <a:effectLst/>
                <a:latin typeface="arial" panose="020B0604020202020204" pitchFamily="34" charset="0"/>
              </a:rPr>
              <a:t> burbuja, después de la primera pasada, el ítem mayor está en la ubicación correcta.</a:t>
            </a:r>
          </a:p>
          <a:p>
            <a:endParaRPr lang="es-US" sz="2400"/>
          </a:p>
        </p:txBody>
      </p:sp>
    </p:spTree>
    <p:extLst>
      <p:ext uri="{BB962C8B-B14F-4D97-AF65-F5344CB8AC3E}">
        <p14:creationId xmlns:p14="http://schemas.microsoft.com/office/powerpoint/2010/main" val="64802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CA567A6B-565C-4DAE-BE32-5A8B3A9ACF0D}"/>
              </a:ext>
            </a:extLst>
          </p:cNvPr>
          <p:cNvGraphicFramePr>
            <a:graphicFrameLocks noGrp="1"/>
          </p:cNvGraphicFramePr>
          <p:nvPr>
            <p:extLst>
              <p:ext uri="{D42A27DB-BD31-4B8C-83A1-F6EECF244321}">
                <p14:modId xmlns:p14="http://schemas.microsoft.com/office/powerpoint/2010/main" val="313757133"/>
              </p:ext>
            </p:extLst>
          </p:nvPr>
        </p:nvGraphicFramePr>
        <p:xfrm>
          <a:off x="-12700" y="-50800"/>
          <a:ext cx="12246781" cy="7038988"/>
        </p:xfrm>
        <a:graphic>
          <a:graphicData uri="http://schemas.openxmlformats.org/drawingml/2006/table">
            <a:tbl>
              <a:tblPr firstRow="1" bandRow="1">
                <a:tableStyleId>{5C22544A-7EE6-4342-B048-85BDC9FD1C3A}</a:tableStyleId>
              </a:tblPr>
              <a:tblGrid>
                <a:gridCol w="1749540">
                  <a:extLst>
                    <a:ext uri="{9D8B030D-6E8A-4147-A177-3AD203B41FA5}">
                      <a16:colId xmlns:a16="http://schemas.microsoft.com/office/drawing/2014/main" val="3649702588"/>
                    </a:ext>
                  </a:extLst>
                </a:gridCol>
                <a:gridCol w="1749540">
                  <a:extLst>
                    <a:ext uri="{9D8B030D-6E8A-4147-A177-3AD203B41FA5}">
                      <a16:colId xmlns:a16="http://schemas.microsoft.com/office/drawing/2014/main" val="975042167"/>
                    </a:ext>
                  </a:extLst>
                </a:gridCol>
                <a:gridCol w="1629746">
                  <a:extLst>
                    <a:ext uri="{9D8B030D-6E8A-4147-A177-3AD203B41FA5}">
                      <a16:colId xmlns:a16="http://schemas.microsoft.com/office/drawing/2014/main" val="3498231422"/>
                    </a:ext>
                  </a:extLst>
                </a:gridCol>
                <a:gridCol w="1655961">
                  <a:extLst>
                    <a:ext uri="{9D8B030D-6E8A-4147-A177-3AD203B41FA5}">
                      <a16:colId xmlns:a16="http://schemas.microsoft.com/office/drawing/2014/main" val="3082462565"/>
                    </a:ext>
                  </a:extLst>
                </a:gridCol>
                <a:gridCol w="1962914">
                  <a:extLst>
                    <a:ext uri="{9D8B030D-6E8A-4147-A177-3AD203B41FA5}">
                      <a16:colId xmlns:a16="http://schemas.microsoft.com/office/drawing/2014/main" val="4072215774"/>
                    </a:ext>
                  </a:extLst>
                </a:gridCol>
                <a:gridCol w="1749540">
                  <a:extLst>
                    <a:ext uri="{9D8B030D-6E8A-4147-A177-3AD203B41FA5}">
                      <a16:colId xmlns:a16="http://schemas.microsoft.com/office/drawing/2014/main" val="1728756753"/>
                    </a:ext>
                  </a:extLst>
                </a:gridCol>
                <a:gridCol w="1749540">
                  <a:extLst>
                    <a:ext uri="{9D8B030D-6E8A-4147-A177-3AD203B41FA5}">
                      <a16:colId xmlns:a16="http://schemas.microsoft.com/office/drawing/2014/main" val="3008690359"/>
                    </a:ext>
                  </a:extLst>
                </a:gridCol>
              </a:tblGrid>
              <a:tr h="1536700">
                <a:tc>
                  <a:txBody>
                    <a:bodyPr/>
                    <a:lstStyle/>
                    <a:p>
                      <a:pPr algn="ctr"/>
                      <a:r>
                        <a:rPr lang="es-ES" sz="1400" dirty="0"/>
                        <a:t>Tipo de Ordenamiento Interno</a:t>
                      </a:r>
                    </a:p>
                  </a:txBody>
                  <a:tcPr anchor="ctr"/>
                </a:tc>
                <a:tc>
                  <a:txBody>
                    <a:bodyPr/>
                    <a:lstStyle/>
                    <a:p>
                      <a:pPr algn="ctr"/>
                      <a:r>
                        <a:rPr lang="es-ES" sz="1400" dirty="0"/>
                        <a:t>Equipo desde donde se </a:t>
                      </a:r>
                      <a:r>
                        <a:rPr lang="es-ES" sz="1400" err="1"/>
                        <a:t>corrio</a:t>
                      </a:r>
                      <a:r>
                        <a:rPr lang="es-ES" sz="1400" dirty="0"/>
                        <a:t> el programa</a:t>
                      </a:r>
                    </a:p>
                  </a:txBody>
                  <a:tcPr anchor="ctr"/>
                </a:tc>
                <a:tc>
                  <a:txBody>
                    <a:bodyPr/>
                    <a:lstStyle/>
                    <a:p>
                      <a:pPr algn="ctr"/>
                      <a:r>
                        <a:rPr lang="es-ES" sz="1400" dirty="0"/>
                        <a:t>Compilador que se uso</a:t>
                      </a:r>
                    </a:p>
                  </a:txBody>
                  <a:tcPr anchor="ctr"/>
                </a:tc>
                <a:tc>
                  <a:txBody>
                    <a:bodyPr/>
                    <a:lstStyle/>
                    <a:p>
                      <a:pPr algn="ctr"/>
                      <a:r>
                        <a:rPr lang="es-ES" sz="1400" dirty="0"/>
                        <a:t>Datos que se manejaron</a:t>
                      </a:r>
                    </a:p>
                  </a:txBody>
                  <a:tcPr anchor="ctr"/>
                </a:tc>
                <a:tc>
                  <a:txBody>
                    <a:bodyPr/>
                    <a:lstStyle/>
                    <a:p>
                      <a:pPr lvl="0" algn="ctr">
                        <a:buNone/>
                      </a:pPr>
                      <a:r>
                        <a:rPr lang="es-ES" sz="1400" b="1" i="0" u="none" strike="noStrike" noProof="0" dirty="0">
                          <a:latin typeface="Avenir Next LT Pro"/>
                        </a:rPr>
                        <a:t>Tiempo de ejecución </a:t>
                      </a:r>
                    </a:p>
                    <a:p>
                      <a:pPr lvl="0" algn="ctr">
                        <a:buNone/>
                      </a:pPr>
                      <a:r>
                        <a:rPr lang="es-ES" sz="1400" b="1" i="0" u="none" strike="noStrike" noProof="0" dirty="0"/>
                        <a:t>1er Menor a Mayor</a:t>
                      </a:r>
                    </a:p>
                    <a:p>
                      <a:pPr lvl="0" algn="ctr">
                        <a:buNone/>
                      </a:pPr>
                      <a:r>
                        <a:rPr lang="es-ES" sz="1400" b="1" i="0" u="none" strike="noStrike" noProof="0" dirty="0"/>
                        <a:t>2do Mayor a Menor</a:t>
                      </a:r>
                      <a:endParaRPr lang="es-ES" sz="1400" dirty="0"/>
                    </a:p>
                  </a:txBody>
                  <a:tcPr anchor="ctr"/>
                </a:tc>
                <a:tc>
                  <a:txBody>
                    <a:bodyPr/>
                    <a:lstStyle/>
                    <a:p>
                      <a:pPr algn="ctr"/>
                      <a:r>
                        <a:rPr lang="es-ES" sz="1400" dirty="0"/>
                        <a:t>Formulas</a:t>
                      </a:r>
                    </a:p>
                  </a:txBody>
                  <a:tcPr anchor="ctr"/>
                </a:tc>
                <a:tc>
                  <a:txBody>
                    <a:bodyPr/>
                    <a:lstStyle/>
                    <a:p>
                      <a:pPr algn="ctr"/>
                      <a:r>
                        <a:rPr lang="es-ES" sz="1400" dirty="0"/>
                        <a:t>Numero de movimientos y comparaciones</a:t>
                      </a:r>
                    </a:p>
                  </a:txBody>
                  <a:tcPr anchor="ctr"/>
                </a:tc>
                <a:extLst>
                  <a:ext uri="{0D108BD9-81ED-4DB2-BD59-A6C34878D82A}">
                    <a16:rowId xmlns:a16="http://schemas.microsoft.com/office/drawing/2014/main" val="2009249234"/>
                  </a:ext>
                </a:extLst>
              </a:tr>
              <a:tr h="680581">
                <a:tc>
                  <a:txBody>
                    <a:bodyPr/>
                    <a:lstStyle/>
                    <a:p>
                      <a:pPr algn="ctr"/>
                      <a:r>
                        <a:rPr lang="es-ES" sz="1600" err="1"/>
                        <a:t>Seleccion</a:t>
                      </a:r>
                      <a:endParaRPr lang="es-ES" sz="1600" dirty="0"/>
                    </a:p>
                  </a:txBody>
                  <a:tcPr anchor="ctr"/>
                </a:tc>
                <a:tc rowSpan="10">
                  <a:txBody>
                    <a:bodyPr/>
                    <a:lstStyle/>
                    <a:p>
                      <a:pPr lvl="0" algn="ctr">
                        <a:buNone/>
                      </a:pPr>
                      <a:r>
                        <a:rPr lang="es-ES" sz="1600" dirty="0"/>
                        <a:t>Procesador:</a:t>
                      </a:r>
                    </a:p>
                    <a:p>
                      <a:pPr lvl="0" algn="ctr">
                        <a:buNone/>
                      </a:pPr>
                      <a:r>
                        <a:rPr lang="es-ES" sz="1600" dirty="0"/>
                        <a:t>AMD</a:t>
                      </a:r>
                    </a:p>
                    <a:p>
                      <a:pPr lvl="0" algn="ctr">
                        <a:buNone/>
                      </a:pPr>
                      <a:r>
                        <a:rPr lang="es-ES" sz="1600" dirty="0"/>
                        <a:t>Ryzen 5 3400G</a:t>
                      </a:r>
                    </a:p>
                    <a:p>
                      <a:pPr lvl="0" algn="ctr">
                        <a:buNone/>
                      </a:pPr>
                      <a:r>
                        <a:rPr lang="es-ES" sz="1600" dirty="0"/>
                        <a:t>(4/8)</a:t>
                      </a:r>
                    </a:p>
                    <a:p>
                      <a:pPr lvl="0" algn="ctr">
                        <a:buNone/>
                      </a:pPr>
                      <a:endParaRPr lang="es-ES" sz="1600" dirty="0"/>
                    </a:p>
                    <a:p>
                      <a:pPr lvl="0" algn="ctr">
                        <a:buNone/>
                      </a:pPr>
                      <a:r>
                        <a:rPr lang="es-ES" sz="1600" dirty="0"/>
                        <a:t>Tarjeta Gráfica:</a:t>
                      </a:r>
                    </a:p>
                    <a:p>
                      <a:pPr lvl="0" algn="ctr">
                        <a:buNone/>
                      </a:pPr>
                      <a:r>
                        <a:rPr lang="es-ES" sz="1600" dirty="0"/>
                        <a:t>AMD</a:t>
                      </a:r>
                    </a:p>
                    <a:p>
                      <a:pPr lvl="0" algn="ctr">
                        <a:buNone/>
                      </a:pPr>
                      <a:r>
                        <a:rPr lang="es-ES" sz="1600" dirty="0"/>
                        <a:t>RX 580 4GB</a:t>
                      </a:r>
                    </a:p>
                    <a:p>
                      <a:pPr lvl="0" algn="ctr">
                        <a:buNone/>
                      </a:pPr>
                      <a:endParaRPr lang="es-ES" sz="1600" dirty="0"/>
                    </a:p>
                    <a:p>
                      <a:pPr lvl="0" algn="ctr">
                        <a:buNone/>
                      </a:pPr>
                      <a:r>
                        <a:rPr lang="es-ES" sz="1600" dirty="0"/>
                        <a:t>RAM:</a:t>
                      </a:r>
                    </a:p>
                    <a:p>
                      <a:pPr lvl="0" algn="ctr">
                        <a:buNone/>
                      </a:pPr>
                      <a:r>
                        <a:rPr lang="es-ES" sz="1600" dirty="0"/>
                        <a:t>16 RAM </a:t>
                      </a:r>
                    </a:p>
                    <a:p>
                      <a:pPr lvl="0" algn="ctr">
                        <a:buNone/>
                      </a:pPr>
                      <a:r>
                        <a:rPr lang="es-ES" sz="1600" dirty="0"/>
                        <a:t>2666 </a:t>
                      </a:r>
                      <a:r>
                        <a:rPr lang="es-ES" sz="1600" err="1"/>
                        <a:t>Mhz</a:t>
                      </a:r>
                      <a:r>
                        <a:rPr lang="es-ES" sz="1600" dirty="0"/>
                        <a:t>.</a:t>
                      </a:r>
                    </a:p>
                    <a:p>
                      <a:pPr lvl="0" algn="ctr">
                        <a:buNone/>
                      </a:pPr>
                      <a:endParaRPr lang="es-ES" sz="1600" dirty="0"/>
                    </a:p>
                    <a:p>
                      <a:pPr lvl="0" algn="ctr">
                        <a:buNone/>
                      </a:pPr>
                      <a:r>
                        <a:rPr lang="es-ES" sz="1600" dirty="0"/>
                        <a:t>SO:</a:t>
                      </a:r>
                    </a:p>
                    <a:p>
                      <a:pPr lvl="0" algn="ctr">
                        <a:buNone/>
                      </a:pPr>
                      <a:r>
                        <a:rPr lang="es-ES" sz="1600" dirty="0"/>
                        <a:t>Windows 10 Pro</a:t>
                      </a:r>
                    </a:p>
                    <a:p>
                      <a:pPr lvl="0" algn="ctr">
                        <a:buNone/>
                      </a:pPr>
                      <a:r>
                        <a:rPr lang="es-ES" sz="1600" dirty="0"/>
                        <a:t>Ultima </a:t>
                      </a:r>
                      <a:r>
                        <a:rPr lang="es-ES" sz="1600" err="1"/>
                        <a:t>Version</a:t>
                      </a:r>
                      <a:r>
                        <a:rPr lang="es-ES" sz="1600" dirty="0"/>
                        <a:t>.</a:t>
                      </a:r>
                    </a:p>
                  </a:txBody>
                  <a:tcPr anchor="ctr"/>
                </a:tc>
                <a:tc rowSpan="10">
                  <a:txBody>
                    <a:bodyPr/>
                    <a:lstStyle/>
                    <a:p>
                      <a:pPr lvl="0" algn="ctr">
                        <a:buNone/>
                      </a:pPr>
                      <a:r>
                        <a:rPr lang="es-ES" sz="1600" b="0" i="0" u="none" strike="noStrike" noProof="0" dirty="0">
                          <a:latin typeface="Avenir Next LT Pro"/>
                        </a:rPr>
                        <a:t>Java Eclipse</a:t>
                      </a:r>
                      <a:endParaRPr lang="es-ES" sz="1600" dirty="0"/>
                    </a:p>
                  </a:txBody>
                  <a:tcPr anchor="ctr"/>
                </a:tc>
                <a:tc rowSpan="10">
                  <a:txBody>
                    <a:bodyPr/>
                    <a:lstStyle/>
                    <a:p>
                      <a:pPr algn="ctr"/>
                      <a:r>
                        <a:rPr lang="es-ES" sz="1600" dirty="0"/>
                        <a:t>2,000,000</a:t>
                      </a:r>
                    </a:p>
                    <a:p>
                      <a:pPr lvl="0" algn="ctr">
                        <a:buNone/>
                      </a:pPr>
                      <a:r>
                        <a:rPr lang="es-ES" sz="1600" dirty="0"/>
                        <a:t>De números creados aleatoriamente</a:t>
                      </a:r>
                    </a:p>
                    <a:p>
                      <a:pPr lvl="0" algn="ctr">
                        <a:buNone/>
                      </a:pPr>
                      <a:r>
                        <a:rPr lang="es-ES" sz="1600" dirty="0"/>
                        <a:t>Del 1 al 1000.</a:t>
                      </a:r>
                    </a:p>
                  </a:txBody>
                  <a:tcPr anchor="ctr"/>
                </a:tc>
                <a:tc>
                  <a:txBody>
                    <a:bodyPr/>
                    <a:lstStyle/>
                    <a:p>
                      <a:pPr lvl="0" algn="ctr">
                        <a:buNone/>
                      </a:pPr>
                      <a:r>
                        <a:rPr lang="es-ES" sz="1200" b="1" dirty="0"/>
                        <a:t>872.2753433 s</a:t>
                      </a:r>
                    </a:p>
                    <a:p>
                      <a:pPr lvl="0" algn="ctr">
                        <a:buNone/>
                      </a:pPr>
                      <a:r>
                        <a:rPr lang="es-ES" sz="1200" b="1" dirty="0"/>
                        <a:t>899.2367608 s</a:t>
                      </a:r>
                    </a:p>
                  </a:txBody>
                  <a:tcPr anchor="ctr"/>
                </a:tc>
                <a:tc>
                  <a:txBody>
                    <a:bodyPr/>
                    <a:lstStyle/>
                    <a:p>
                      <a:pPr lvl="0" algn="ctr">
                        <a:buNone/>
                      </a:pPr>
                      <a:r>
                        <a:rPr lang="es-ES" sz="1200" b="1" i="0" u="none" strike="noStrike" noProof="0" dirty="0"/>
                        <a:t>C=(n-1)+(n-2)+…+2+1=(n*(n-1))/2= (n 2-n)/2 </a:t>
                      </a:r>
                    </a:p>
                    <a:p>
                      <a:pPr lvl="0" algn="ctr">
                        <a:buNone/>
                      </a:pPr>
                      <a:r>
                        <a:rPr lang="es-ES" sz="1200" b="1" i="0" u="none" strike="noStrike" noProof="0" dirty="0">
                          <a:latin typeface="Avenir Next LT Pro"/>
                        </a:rPr>
                        <a:t>M= n-1</a:t>
                      </a:r>
                      <a:endParaRPr lang="es-ES" b="1"/>
                    </a:p>
                  </a:txBody>
                  <a:tcPr anchor="ctr"/>
                </a:tc>
                <a:tc>
                  <a:txBody>
                    <a:bodyPr/>
                    <a:lstStyle/>
                    <a:p>
                      <a:pPr algn="ctr"/>
                      <a:r>
                        <a:rPr lang="es-ES" sz="1200" b="1" dirty="0"/>
                        <a:t>C=1999999000000</a:t>
                      </a:r>
                    </a:p>
                    <a:p>
                      <a:pPr lvl="0" algn="ctr">
                        <a:buNone/>
                      </a:pPr>
                      <a:r>
                        <a:rPr lang="es-ES" sz="1200" b="1" dirty="0"/>
                        <a:t>M=1999999</a:t>
                      </a:r>
                    </a:p>
                  </a:txBody>
                  <a:tcPr anchor="ctr"/>
                </a:tc>
                <a:extLst>
                  <a:ext uri="{0D108BD9-81ED-4DB2-BD59-A6C34878D82A}">
                    <a16:rowId xmlns:a16="http://schemas.microsoft.com/office/drawing/2014/main" val="1777468303"/>
                  </a:ext>
                </a:extLst>
              </a:tr>
              <a:tr h="711200">
                <a:tc>
                  <a:txBody>
                    <a:bodyPr/>
                    <a:lstStyle/>
                    <a:p>
                      <a:pPr algn="ctr"/>
                      <a:r>
                        <a:rPr lang="es-ES" sz="1600" err="1"/>
                        <a:t>Insercion</a:t>
                      </a:r>
                      <a:r>
                        <a:rPr lang="es-ES" sz="1600" dirty="0"/>
                        <a:t> Directa</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i="0" u="none" strike="noStrike" noProof="0" dirty="0">
                          <a:latin typeface="Avenir Next LT Pro"/>
                        </a:rPr>
                        <a:t>905.9132865 s</a:t>
                      </a:r>
                      <a:endParaRPr lang="es-ES" sz="1200" b="1" dirty="0"/>
                    </a:p>
                    <a:p>
                      <a:pPr lvl="0" algn="ctr">
                        <a:buNone/>
                      </a:pPr>
                      <a:r>
                        <a:rPr lang="es-ES" sz="1200" b="1" i="0" u="none" strike="noStrike" noProof="0" dirty="0"/>
                        <a:t>870.414200200000 s</a:t>
                      </a:r>
                      <a:endParaRPr lang="es-ES" sz="1200" b="1" dirty="0"/>
                    </a:p>
                  </a:txBody>
                  <a:tcPr anchor="ctr"/>
                </a:tc>
                <a:tc>
                  <a:txBody>
                    <a:bodyPr/>
                    <a:lstStyle/>
                    <a:p>
                      <a:pPr lvl="0" algn="ctr">
                        <a:buNone/>
                      </a:pPr>
                      <a:r>
                        <a:rPr lang="es-ES" sz="1200" b="1" i="0" u="none" strike="noStrike" noProof="0" dirty="0">
                          <a:latin typeface="Avenir Next LT Pro"/>
                        </a:rPr>
                        <a:t>C=(n</a:t>
                      </a:r>
                      <a:r>
                        <a:rPr lang="es-ES" sz="1200" b="1" i="0" u="none" strike="noStrike" noProof="0" dirty="0"/>
                        <a:t>^</a:t>
                      </a:r>
                      <a:r>
                        <a:rPr lang="es-ES" sz="1200" b="1" i="0" u="none" strike="noStrike" noProof="0" dirty="0">
                          <a:latin typeface="Avenir Next LT Pro"/>
                        </a:rPr>
                        <a:t>2*n-2)/4</a:t>
                      </a:r>
                    </a:p>
                    <a:p>
                      <a:pPr lvl="0" algn="ctr">
                        <a:buNone/>
                      </a:pPr>
                      <a:r>
                        <a:rPr lang="es-ES" sz="1200" b="1" i="0" u="none" strike="noStrike" noProof="0" dirty="0"/>
                        <a:t>M=(n</a:t>
                      </a:r>
                      <a:r>
                        <a:rPr lang="es-ES" sz="1200" b="1" i="0" u="none" strike="noStrike" noProof="0" dirty="0">
                          <a:latin typeface="Avenir Next LT Pro"/>
                        </a:rPr>
                        <a:t>^</a:t>
                      </a:r>
                      <a:r>
                        <a:rPr lang="es-ES" sz="1200" b="1" i="0" u="none" strike="noStrike" noProof="0" dirty="0"/>
                        <a:t>2-n)/4</a:t>
                      </a:r>
                      <a:endParaRPr lang="es-ES" b="1"/>
                    </a:p>
                  </a:txBody>
                  <a:tcPr anchor="ctr"/>
                </a:tc>
                <a:tc>
                  <a:txBody>
                    <a:bodyPr/>
                    <a:lstStyle/>
                    <a:p>
                      <a:pPr algn="ctr"/>
                      <a:r>
                        <a:rPr lang="es-ES" sz="1200" b="1" dirty="0"/>
                        <a:t>C=2x10</a:t>
                      </a:r>
                      <a:r>
                        <a:rPr lang="es-ES" sz="1200" b="1" i="0" u="none" strike="noStrike" noProof="0" dirty="0">
                          <a:latin typeface="Avenir Next LT Pro"/>
                        </a:rPr>
                        <a:t>^18</a:t>
                      </a:r>
                    </a:p>
                    <a:p>
                      <a:pPr lvl="0" algn="ctr">
                        <a:buNone/>
                      </a:pPr>
                      <a:r>
                        <a:rPr lang="es-ES" sz="1200" b="1" i="0" u="none" strike="noStrike" noProof="0" dirty="0">
                          <a:latin typeface="Avenir Next LT Pro"/>
                        </a:rPr>
                        <a:t>M=999999500000</a:t>
                      </a:r>
                    </a:p>
                  </a:txBody>
                  <a:tcPr anchor="ctr"/>
                </a:tc>
                <a:extLst>
                  <a:ext uri="{0D108BD9-81ED-4DB2-BD59-A6C34878D82A}">
                    <a16:rowId xmlns:a16="http://schemas.microsoft.com/office/drawing/2014/main" val="1030651058"/>
                  </a:ext>
                </a:extLst>
              </a:tr>
              <a:tr h="496016">
                <a:tc>
                  <a:txBody>
                    <a:bodyPr/>
                    <a:lstStyle/>
                    <a:p>
                      <a:pPr algn="ctr"/>
                      <a:r>
                        <a:rPr lang="es-ES" sz="1600" dirty="0"/>
                        <a:t>Quick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i="0" u="none" strike="noStrike" noProof="0" dirty="0">
                          <a:latin typeface="Avenir Next LT Pro"/>
                        </a:rPr>
                        <a:t>12.29  s</a:t>
                      </a:r>
                      <a:endParaRPr lang="es-ES" sz="1200" b="1" dirty="0"/>
                    </a:p>
                    <a:p>
                      <a:pPr lvl="0" algn="ctr">
                        <a:buNone/>
                      </a:pPr>
                      <a:r>
                        <a:rPr lang="es-ES" sz="1200" b="1" i="0" u="none" strike="noStrike" noProof="0" dirty="0">
                          <a:latin typeface="Avenir Next LT Pro"/>
                        </a:rPr>
                        <a:t>4.7 s</a:t>
                      </a:r>
                      <a:endParaRPr lang="es-ES" sz="1200" b="1" dirty="0"/>
                    </a:p>
                  </a:txBody>
                  <a:tcPr anchor="ctr"/>
                </a:tc>
                <a:tc>
                  <a:txBody>
                    <a:bodyPr/>
                    <a:lstStyle/>
                    <a:p>
                      <a:pPr lvl="0" algn="ctr">
                        <a:buNone/>
                      </a:pPr>
                      <a:r>
                        <a:rPr lang="es-ES" sz="1200" b="1" i="0" u="none" strike="noStrike" noProof="0" dirty="0">
                          <a:latin typeface="Avenir Next LT Pro"/>
                        </a:rPr>
                        <a:t>C=(n-1)*log n</a:t>
                      </a:r>
                    </a:p>
                    <a:p>
                      <a:pPr lvl="0" algn="ctr">
                        <a:buNone/>
                      </a:pPr>
                      <a:endParaRPr lang="es-ES" sz="1200" b="1" i="0" u="none" strike="noStrike" noProof="0" dirty="0">
                        <a:latin typeface="Avenir Next LT Pro"/>
                      </a:endParaRPr>
                    </a:p>
                  </a:txBody>
                  <a:tcPr anchor="ctr"/>
                </a:tc>
                <a:tc>
                  <a:txBody>
                    <a:bodyPr/>
                    <a:lstStyle/>
                    <a:p>
                      <a:pPr algn="ctr"/>
                      <a:r>
                        <a:rPr lang="es-ES" sz="1200" b="1" dirty="0"/>
                        <a:t>C=12602053</a:t>
                      </a:r>
                    </a:p>
                    <a:p>
                      <a:pPr lvl="0" algn="ctr">
                        <a:buNone/>
                      </a:pPr>
                      <a:endParaRPr lang="es-ES" sz="1200" b="1" dirty="0"/>
                    </a:p>
                  </a:txBody>
                  <a:tcPr anchor="ctr"/>
                </a:tc>
                <a:extLst>
                  <a:ext uri="{0D108BD9-81ED-4DB2-BD59-A6C34878D82A}">
                    <a16:rowId xmlns:a16="http://schemas.microsoft.com/office/drawing/2014/main" val="302147984"/>
                  </a:ext>
                </a:extLst>
              </a:tr>
              <a:tr h="496016">
                <a:tc>
                  <a:txBody>
                    <a:bodyPr/>
                    <a:lstStyle/>
                    <a:p>
                      <a:pPr algn="ctr"/>
                      <a:r>
                        <a:rPr lang="es-ES" sz="1600" dirty="0"/>
                        <a:t>Burbuja</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i="0" u="none" strike="noStrike" noProof="0" dirty="0">
                          <a:latin typeface="Avenir Next LT Pro"/>
                        </a:rPr>
                        <a:t>1100.56888 s</a:t>
                      </a:r>
                    </a:p>
                    <a:p>
                      <a:pPr lvl="0" algn="ctr">
                        <a:buNone/>
                      </a:pPr>
                      <a:r>
                        <a:rPr lang="es-ES" sz="1200" b="1" i="0" u="none" strike="noStrike" noProof="0" dirty="0">
                          <a:latin typeface="Avenir Next LT Pro"/>
                        </a:rPr>
                        <a:t>1006.254 s</a:t>
                      </a:r>
                    </a:p>
                  </a:txBody>
                  <a:tcPr anchor="ctr"/>
                </a:tc>
                <a:tc>
                  <a:txBody>
                    <a:bodyPr/>
                    <a:lstStyle/>
                    <a:p>
                      <a:pPr lvl="0" algn="ctr">
                        <a:buNone/>
                      </a:pPr>
                      <a:r>
                        <a:rPr lang="es-ES" sz="1200" b="1" i="0" u="none" strike="noStrike" noProof="0" dirty="0">
                          <a:latin typeface="Avenir Next LT Pro"/>
                        </a:rPr>
                        <a:t>C = (n</a:t>
                      </a:r>
                      <a:r>
                        <a:rPr lang="es-ES" sz="1200" b="1" i="0" u="none" strike="noStrike" noProof="0" dirty="0"/>
                        <a:t>^</a:t>
                      </a:r>
                      <a:r>
                        <a:rPr lang="es-ES" sz="1200" b="1" i="0" u="none" strike="noStrike" noProof="0" dirty="0">
                          <a:latin typeface="Avenir Next LT Pro"/>
                        </a:rPr>
                        <a:t>2 -n)/2</a:t>
                      </a:r>
                      <a:endParaRPr lang="es-ES" b="1"/>
                    </a:p>
                    <a:p>
                      <a:pPr lvl="0" algn="ctr">
                        <a:buNone/>
                      </a:pPr>
                      <a:r>
                        <a:rPr lang="es-ES" sz="1200" b="1" i="0" u="none" strike="noStrike" noProof="0" dirty="0"/>
                        <a:t>M = 0.75 * (n</a:t>
                      </a:r>
                      <a:r>
                        <a:rPr lang="es-ES" sz="1200" b="1" i="0" u="none" strike="noStrike" noProof="0" dirty="0">
                          <a:latin typeface="Avenir Next LT Pro"/>
                        </a:rPr>
                        <a:t>^</a:t>
                      </a:r>
                      <a:r>
                        <a:rPr lang="es-ES" sz="1200" b="1" i="0" u="none" strike="noStrike" noProof="0" dirty="0"/>
                        <a:t>2 - n)</a:t>
                      </a:r>
                      <a:endParaRPr lang="es-ES" b="1"/>
                    </a:p>
                  </a:txBody>
                  <a:tcPr anchor="ctr"/>
                </a:tc>
                <a:tc>
                  <a:txBody>
                    <a:bodyPr/>
                    <a:lstStyle/>
                    <a:p>
                      <a:pPr lvl="0" algn="ctr">
                        <a:buNone/>
                      </a:pPr>
                      <a:r>
                        <a:rPr lang="es-ES" sz="1200" b="1" dirty="0"/>
                        <a:t>C=1999999000000</a:t>
                      </a:r>
                      <a:endParaRPr lang="es-ES" b="1"/>
                    </a:p>
                    <a:p>
                      <a:pPr lvl="0" algn="ctr">
                        <a:buNone/>
                      </a:pPr>
                      <a:r>
                        <a:rPr lang="es-ES" sz="1200" b="1" dirty="0"/>
                        <a:t>M=2999998500000</a:t>
                      </a:r>
                      <a:endParaRPr lang="es-ES" b="1"/>
                    </a:p>
                  </a:txBody>
                  <a:tcPr anchor="ctr"/>
                </a:tc>
                <a:extLst>
                  <a:ext uri="{0D108BD9-81ED-4DB2-BD59-A6C34878D82A}">
                    <a16:rowId xmlns:a16="http://schemas.microsoft.com/office/drawing/2014/main" val="2822245062"/>
                  </a:ext>
                </a:extLst>
              </a:tr>
              <a:tr h="496016">
                <a:tc>
                  <a:txBody>
                    <a:bodyPr/>
                    <a:lstStyle/>
                    <a:p>
                      <a:pPr algn="ctr"/>
                      <a:r>
                        <a:rPr lang="es-ES" sz="1600" err="1"/>
                        <a:t>Bin</a:t>
                      </a:r>
                      <a:r>
                        <a:rPr lang="es-ES" sz="1600" dirty="0"/>
                        <a:t>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1.8 s</a:t>
                      </a:r>
                    </a:p>
                    <a:p>
                      <a:pPr lvl="0" algn="ctr">
                        <a:buNone/>
                      </a:pPr>
                      <a:r>
                        <a:rPr lang="es-ES" sz="1200" b="1" dirty="0"/>
                        <a:t>..2 s</a:t>
                      </a:r>
                    </a:p>
                  </a:txBody>
                  <a:tcPr anchor="ctr"/>
                </a:tc>
                <a:tc>
                  <a:txBody>
                    <a:bodyPr/>
                    <a:lstStyle/>
                    <a:p>
                      <a:pPr lvl="0" algn="ctr">
                        <a:buNone/>
                      </a:pPr>
                      <a:r>
                        <a:rPr lang="es-ES" sz="1200" b="1" i="0" u="none" strike="noStrike" noProof="0" dirty="0">
                          <a:latin typeface="Avenir Next LT Pro"/>
                        </a:rPr>
                        <a:t>C=(n</a:t>
                      </a:r>
                      <a:r>
                        <a:rPr lang="es-ES" sz="1200" b="1" i="0" u="none" strike="noStrike" noProof="0" dirty="0"/>
                        <a:t>^</a:t>
                      </a:r>
                      <a:r>
                        <a:rPr lang="es-ES" sz="1200" b="1" i="0" u="none" strike="noStrike" noProof="0" dirty="0">
                          <a:latin typeface="Avenir Next LT Pro"/>
                        </a:rPr>
                        <a:t>2-n)/4</a:t>
                      </a:r>
                    </a:p>
                    <a:p>
                      <a:pPr lvl="0" algn="ctr">
                        <a:buNone/>
                      </a:pPr>
                      <a:endParaRPr lang="es-ES" sz="1200" b="1" i="0" u="none" strike="noStrike" noProof="0" dirty="0">
                        <a:latin typeface="Avenir Next LT Pro"/>
                      </a:endParaRPr>
                    </a:p>
                  </a:txBody>
                  <a:tcPr anchor="ctr"/>
                </a:tc>
                <a:tc>
                  <a:txBody>
                    <a:bodyPr/>
                    <a:lstStyle/>
                    <a:p>
                      <a:pPr algn="ctr"/>
                      <a:r>
                        <a:rPr lang="es-ES" sz="1200" b="1" dirty="0"/>
                        <a:t>C=</a:t>
                      </a:r>
                      <a:r>
                        <a:rPr lang="es-ES" sz="1200" b="1" i="0" u="none" strike="noStrike" noProof="0" dirty="0">
                          <a:latin typeface="Avenir Next LT Pro"/>
                        </a:rPr>
                        <a:t>999999500000</a:t>
                      </a:r>
                    </a:p>
                    <a:p>
                      <a:pPr lvl="0" algn="ctr">
                        <a:buNone/>
                      </a:pPr>
                      <a:endParaRPr lang="es-ES" sz="1200" b="1" dirty="0"/>
                    </a:p>
                  </a:txBody>
                  <a:tcPr anchor="ctr"/>
                </a:tc>
                <a:extLst>
                  <a:ext uri="{0D108BD9-81ED-4DB2-BD59-A6C34878D82A}">
                    <a16:rowId xmlns:a16="http://schemas.microsoft.com/office/drawing/2014/main" val="4070966031"/>
                  </a:ext>
                </a:extLst>
              </a:tr>
              <a:tr h="496016">
                <a:tc>
                  <a:txBody>
                    <a:bodyPr/>
                    <a:lstStyle/>
                    <a:p>
                      <a:pPr algn="ctr"/>
                      <a:r>
                        <a:rPr lang="es-ES" sz="1600" err="1"/>
                        <a:t>Radix</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ERROR</a:t>
                      </a:r>
                    </a:p>
                  </a:txBody>
                  <a:tcPr anchor="ctr"/>
                </a:tc>
                <a:tc>
                  <a:txBody>
                    <a:bodyPr/>
                    <a:lstStyle/>
                    <a:p>
                      <a:pPr algn="ctr"/>
                      <a:endParaRPr lang="es-ES" sz="1200" dirty="0"/>
                    </a:p>
                  </a:txBody>
                  <a:tcPr anchor="ctr"/>
                </a:tc>
                <a:tc>
                  <a:txBody>
                    <a:bodyPr/>
                    <a:lstStyle/>
                    <a:p>
                      <a:pPr algn="ctr"/>
                      <a:endParaRPr lang="es-ES" sz="1200" dirty="0"/>
                    </a:p>
                  </a:txBody>
                  <a:tcPr anchor="ctr"/>
                </a:tc>
                <a:extLst>
                  <a:ext uri="{0D108BD9-81ED-4DB2-BD59-A6C34878D82A}">
                    <a16:rowId xmlns:a16="http://schemas.microsoft.com/office/drawing/2014/main" val="432344817"/>
                  </a:ext>
                </a:extLst>
              </a:tr>
              <a:tr h="496016">
                <a:tc>
                  <a:txBody>
                    <a:bodyPr/>
                    <a:lstStyle/>
                    <a:p>
                      <a:pPr algn="ctr"/>
                      <a:r>
                        <a:rPr lang="es-ES" sz="1600" dirty="0"/>
                        <a:t>Shell</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2.176364 s</a:t>
                      </a:r>
                    </a:p>
                    <a:p>
                      <a:pPr lvl="0" algn="ctr">
                        <a:buNone/>
                      </a:pPr>
                      <a:r>
                        <a:rPr lang="es-ES" sz="1200" b="1" dirty="0"/>
                        <a:t>.552755 s</a:t>
                      </a:r>
                    </a:p>
                  </a:txBody>
                  <a:tcPr anchor="ctr"/>
                </a:tc>
                <a:tc>
                  <a:txBody>
                    <a:bodyPr/>
                    <a:lstStyle/>
                    <a:p>
                      <a:pPr algn="ctr"/>
                      <a:endParaRPr lang="es-ES" sz="1200" dirty="0"/>
                    </a:p>
                  </a:txBody>
                  <a:tcPr anchor="ctr"/>
                </a:tc>
                <a:tc>
                  <a:txBody>
                    <a:bodyPr/>
                    <a:lstStyle/>
                    <a:p>
                      <a:pPr algn="ctr"/>
                      <a:endParaRPr lang="es-ES" sz="1200" dirty="0"/>
                    </a:p>
                  </a:txBody>
                  <a:tcPr anchor="ctr"/>
                </a:tc>
                <a:extLst>
                  <a:ext uri="{0D108BD9-81ED-4DB2-BD59-A6C34878D82A}">
                    <a16:rowId xmlns:a16="http://schemas.microsoft.com/office/drawing/2014/main" val="2589125810"/>
                  </a:ext>
                </a:extLst>
              </a:tr>
              <a:tr h="496016">
                <a:tc>
                  <a:txBody>
                    <a:bodyPr/>
                    <a:lstStyle/>
                    <a:p>
                      <a:pPr lvl="0" algn="ctr">
                        <a:buNone/>
                      </a:pPr>
                      <a:r>
                        <a:rPr lang="es-ES" sz="1600" err="1"/>
                        <a:t>Merge</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3.06 s</a:t>
                      </a:r>
                    </a:p>
                    <a:p>
                      <a:pPr lvl="0" algn="ctr">
                        <a:buNone/>
                      </a:pPr>
                      <a:r>
                        <a:rPr lang="es-ES" sz="1200" b="1" dirty="0"/>
                        <a:t>1.49 s</a:t>
                      </a:r>
                    </a:p>
                  </a:txBody>
                  <a:tcPr anchor="ctr"/>
                </a:tc>
                <a:tc>
                  <a:txBody>
                    <a:bodyPr/>
                    <a:lstStyle/>
                    <a:p>
                      <a:pPr lvl="0" algn="ctr">
                        <a:buNone/>
                      </a:pPr>
                      <a:endParaRPr lang="es-ES" sz="1200" dirty="0"/>
                    </a:p>
                  </a:txBody>
                  <a:tcPr anchor="ctr"/>
                </a:tc>
                <a:tc>
                  <a:txBody>
                    <a:bodyPr/>
                    <a:lstStyle/>
                    <a:p>
                      <a:pPr lvl="0" algn="ctr">
                        <a:buNone/>
                      </a:pPr>
                      <a:endParaRPr lang="es-ES" sz="1200" dirty="0"/>
                    </a:p>
                  </a:txBody>
                  <a:tcPr anchor="ctr"/>
                </a:tc>
                <a:extLst>
                  <a:ext uri="{0D108BD9-81ED-4DB2-BD59-A6C34878D82A}">
                    <a16:rowId xmlns:a16="http://schemas.microsoft.com/office/drawing/2014/main" val="3452077770"/>
                  </a:ext>
                </a:extLst>
              </a:tr>
              <a:tr h="496016">
                <a:tc>
                  <a:txBody>
                    <a:bodyPr/>
                    <a:lstStyle/>
                    <a:p>
                      <a:pPr lvl="0" algn="ctr">
                        <a:buNone/>
                      </a:pPr>
                      <a:r>
                        <a:rPr lang="es-ES" sz="1600" err="1"/>
                        <a:t>Arbol</a:t>
                      </a:r>
                      <a:r>
                        <a:rPr lang="es-ES" sz="1600" dirty="0"/>
                        <a:t> Binario</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NO HAY</a:t>
                      </a:r>
                    </a:p>
                  </a:txBody>
                  <a:tcPr anchor="ctr"/>
                </a:tc>
                <a:tc>
                  <a:txBody>
                    <a:bodyPr/>
                    <a:lstStyle/>
                    <a:p>
                      <a:pPr lvl="0" algn="ctr">
                        <a:buNone/>
                      </a:pPr>
                      <a:endParaRPr lang="es-ES" sz="1200" dirty="0"/>
                    </a:p>
                  </a:txBody>
                  <a:tcPr anchor="ctr"/>
                </a:tc>
                <a:tc>
                  <a:txBody>
                    <a:bodyPr/>
                    <a:lstStyle/>
                    <a:p>
                      <a:pPr lvl="0" algn="ctr">
                        <a:buNone/>
                      </a:pPr>
                      <a:endParaRPr lang="es-ES" sz="1200" dirty="0"/>
                    </a:p>
                  </a:txBody>
                  <a:tcPr anchor="ctr"/>
                </a:tc>
                <a:extLst>
                  <a:ext uri="{0D108BD9-81ED-4DB2-BD59-A6C34878D82A}">
                    <a16:rowId xmlns:a16="http://schemas.microsoft.com/office/drawing/2014/main" val="2126065586"/>
                  </a:ext>
                </a:extLst>
              </a:tr>
              <a:tr h="496016">
                <a:tc>
                  <a:txBody>
                    <a:bodyPr/>
                    <a:lstStyle/>
                    <a:p>
                      <a:pPr lvl="0" algn="ctr">
                        <a:buNone/>
                      </a:pPr>
                      <a:r>
                        <a:rPr lang="es-ES" sz="1600" err="1"/>
                        <a:t>Heap</a:t>
                      </a:r>
                      <a:r>
                        <a:rPr lang="es-ES" sz="1600" dirty="0"/>
                        <a:t>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200" b="1" dirty="0"/>
                        <a:t>4.4 s</a:t>
                      </a:r>
                    </a:p>
                    <a:p>
                      <a:pPr lvl="0" algn="ctr">
                        <a:buNone/>
                      </a:pPr>
                      <a:r>
                        <a:rPr lang="es-ES" sz="1200" b="1" dirty="0"/>
                        <a:t>752131m s</a:t>
                      </a:r>
                    </a:p>
                  </a:txBody>
                  <a:tcPr anchor="ctr"/>
                </a:tc>
                <a:tc>
                  <a:txBody>
                    <a:bodyPr/>
                    <a:lstStyle/>
                    <a:p>
                      <a:pPr lvl="0" algn="ctr">
                        <a:buNone/>
                      </a:pPr>
                      <a:endParaRPr lang="es-ES" sz="1200" dirty="0"/>
                    </a:p>
                  </a:txBody>
                  <a:tcPr anchor="ctr"/>
                </a:tc>
                <a:tc>
                  <a:txBody>
                    <a:bodyPr/>
                    <a:lstStyle/>
                    <a:p>
                      <a:pPr lvl="0" algn="ctr">
                        <a:buNone/>
                      </a:pPr>
                      <a:endParaRPr lang="es-ES" sz="1200" dirty="0"/>
                    </a:p>
                  </a:txBody>
                  <a:tcPr anchor="ctr"/>
                </a:tc>
                <a:extLst>
                  <a:ext uri="{0D108BD9-81ED-4DB2-BD59-A6C34878D82A}">
                    <a16:rowId xmlns:a16="http://schemas.microsoft.com/office/drawing/2014/main" val="3257584488"/>
                  </a:ext>
                </a:extLst>
              </a:tr>
            </a:tbl>
          </a:graphicData>
        </a:graphic>
      </p:graphicFrame>
    </p:spTree>
    <p:extLst>
      <p:ext uri="{BB962C8B-B14F-4D97-AF65-F5344CB8AC3E}">
        <p14:creationId xmlns:p14="http://schemas.microsoft.com/office/powerpoint/2010/main" val="52705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7DE562CA-AC9A-4590-9CE6-F12882A53B6E}"/>
              </a:ext>
            </a:extLst>
          </p:cNvPr>
          <p:cNvGraphicFramePr>
            <a:graphicFrameLocks noGrp="1"/>
          </p:cNvGraphicFramePr>
          <p:nvPr>
            <p:extLst>
              <p:ext uri="{D42A27DB-BD31-4B8C-83A1-F6EECF244321}">
                <p14:modId xmlns:p14="http://schemas.microsoft.com/office/powerpoint/2010/main" val="3294399018"/>
              </p:ext>
            </p:extLst>
          </p:nvPr>
        </p:nvGraphicFramePr>
        <p:xfrm>
          <a:off x="-50800" y="63500"/>
          <a:ext cx="12249862" cy="7092969"/>
        </p:xfrm>
        <a:graphic>
          <a:graphicData uri="http://schemas.openxmlformats.org/drawingml/2006/table">
            <a:tbl>
              <a:tblPr firstRow="1" bandRow="1">
                <a:tableStyleId>{5C22544A-7EE6-4342-B048-85BDC9FD1C3A}</a:tableStyleId>
              </a:tblPr>
              <a:tblGrid>
                <a:gridCol w="1749980">
                  <a:extLst>
                    <a:ext uri="{9D8B030D-6E8A-4147-A177-3AD203B41FA5}">
                      <a16:colId xmlns:a16="http://schemas.microsoft.com/office/drawing/2014/main" val="3649702588"/>
                    </a:ext>
                  </a:extLst>
                </a:gridCol>
                <a:gridCol w="1749980">
                  <a:extLst>
                    <a:ext uri="{9D8B030D-6E8A-4147-A177-3AD203B41FA5}">
                      <a16:colId xmlns:a16="http://schemas.microsoft.com/office/drawing/2014/main" val="975042167"/>
                    </a:ext>
                  </a:extLst>
                </a:gridCol>
                <a:gridCol w="1630156">
                  <a:extLst>
                    <a:ext uri="{9D8B030D-6E8A-4147-A177-3AD203B41FA5}">
                      <a16:colId xmlns:a16="http://schemas.microsoft.com/office/drawing/2014/main" val="3498231422"/>
                    </a:ext>
                  </a:extLst>
                </a:gridCol>
                <a:gridCol w="1656378">
                  <a:extLst>
                    <a:ext uri="{9D8B030D-6E8A-4147-A177-3AD203B41FA5}">
                      <a16:colId xmlns:a16="http://schemas.microsoft.com/office/drawing/2014/main" val="3082462565"/>
                    </a:ext>
                  </a:extLst>
                </a:gridCol>
                <a:gridCol w="1963408">
                  <a:extLst>
                    <a:ext uri="{9D8B030D-6E8A-4147-A177-3AD203B41FA5}">
                      <a16:colId xmlns:a16="http://schemas.microsoft.com/office/drawing/2014/main" val="4072215774"/>
                    </a:ext>
                  </a:extLst>
                </a:gridCol>
                <a:gridCol w="1749980">
                  <a:extLst>
                    <a:ext uri="{9D8B030D-6E8A-4147-A177-3AD203B41FA5}">
                      <a16:colId xmlns:a16="http://schemas.microsoft.com/office/drawing/2014/main" val="1728756753"/>
                    </a:ext>
                  </a:extLst>
                </a:gridCol>
                <a:gridCol w="1749980">
                  <a:extLst>
                    <a:ext uri="{9D8B030D-6E8A-4147-A177-3AD203B41FA5}">
                      <a16:colId xmlns:a16="http://schemas.microsoft.com/office/drawing/2014/main" val="3008690359"/>
                    </a:ext>
                  </a:extLst>
                </a:gridCol>
              </a:tblGrid>
              <a:tr h="1023625">
                <a:tc>
                  <a:txBody>
                    <a:bodyPr/>
                    <a:lstStyle/>
                    <a:p>
                      <a:pPr algn="ctr"/>
                      <a:r>
                        <a:rPr lang="es-ES" sz="1400" dirty="0"/>
                        <a:t>Tipo de Ordenamiento Interno</a:t>
                      </a:r>
                    </a:p>
                  </a:txBody>
                  <a:tcPr anchor="ctr"/>
                </a:tc>
                <a:tc>
                  <a:txBody>
                    <a:bodyPr/>
                    <a:lstStyle/>
                    <a:p>
                      <a:pPr algn="ctr"/>
                      <a:r>
                        <a:rPr lang="es-ES" sz="1400" dirty="0"/>
                        <a:t>Equipo desde donde se </a:t>
                      </a:r>
                      <a:r>
                        <a:rPr lang="es-ES" sz="1400" err="1"/>
                        <a:t>corrio</a:t>
                      </a:r>
                      <a:r>
                        <a:rPr lang="es-ES" sz="1400" dirty="0"/>
                        <a:t> el programa</a:t>
                      </a:r>
                    </a:p>
                  </a:txBody>
                  <a:tcPr anchor="ctr"/>
                </a:tc>
                <a:tc>
                  <a:txBody>
                    <a:bodyPr/>
                    <a:lstStyle/>
                    <a:p>
                      <a:pPr algn="ctr"/>
                      <a:r>
                        <a:rPr lang="es-ES" sz="1400" dirty="0"/>
                        <a:t>Compilador que se uso</a:t>
                      </a:r>
                    </a:p>
                  </a:txBody>
                  <a:tcPr anchor="ctr"/>
                </a:tc>
                <a:tc>
                  <a:txBody>
                    <a:bodyPr/>
                    <a:lstStyle/>
                    <a:p>
                      <a:pPr algn="ctr"/>
                      <a:r>
                        <a:rPr lang="es-ES" sz="1400" dirty="0"/>
                        <a:t>Datos que se manejaron</a:t>
                      </a:r>
                    </a:p>
                  </a:txBody>
                  <a:tcPr anchor="ctr"/>
                </a:tc>
                <a:tc>
                  <a:txBody>
                    <a:bodyPr/>
                    <a:lstStyle/>
                    <a:p>
                      <a:pPr lvl="0" algn="ctr">
                        <a:buNone/>
                      </a:pPr>
                      <a:r>
                        <a:rPr lang="es-ES" sz="1400" b="1" i="0" u="none" strike="noStrike" noProof="0" dirty="0">
                          <a:latin typeface="Avenir Next LT Pro"/>
                        </a:rPr>
                        <a:t>Tiempo de ejecución </a:t>
                      </a:r>
                    </a:p>
                    <a:p>
                      <a:pPr lvl="0" algn="ctr">
                        <a:buNone/>
                      </a:pPr>
                      <a:r>
                        <a:rPr lang="es-ES" sz="1400" b="1" i="0" u="none" strike="noStrike" noProof="0" dirty="0">
                          <a:latin typeface="Avenir Next LT Pro"/>
                        </a:rPr>
                        <a:t>1er Menor a Mayor</a:t>
                      </a:r>
                    </a:p>
                    <a:p>
                      <a:pPr lvl="0" algn="ctr">
                        <a:buNone/>
                      </a:pPr>
                      <a:r>
                        <a:rPr lang="es-ES" sz="1400" b="1" i="0" u="none" strike="noStrike" noProof="0" dirty="0">
                          <a:latin typeface="Avenir Next LT Pro"/>
                        </a:rPr>
                        <a:t>2do Mayor a Menor</a:t>
                      </a:r>
                    </a:p>
                  </a:txBody>
                  <a:tcPr anchor="ctr"/>
                </a:tc>
                <a:tc>
                  <a:txBody>
                    <a:bodyPr/>
                    <a:lstStyle/>
                    <a:p>
                      <a:pPr algn="ctr"/>
                      <a:r>
                        <a:rPr lang="es-ES" sz="1400" dirty="0"/>
                        <a:t>Numero de comparaciones</a:t>
                      </a:r>
                    </a:p>
                  </a:txBody>
                  <a:tcPr anchor="ctr"/>
                </a:tc>
                <a:tc>
                  <a:txBody>
                    <a:bodyPr/>
                    <a:lstStyle/>
                    <a:p>
                      <a:pPr algn="ctr"/>
                      <a:r>
                        <a:rPr lang="es-ES" sz="1400" dirty="0"/>
                        <a:t>Numero de movimientos</a:t>
                      </a:r>
                    </a:p>
                  </a:txBody>
                  <a:tcPr anchor="ctr"/>
                </a:tc>
                <a:extLst>
                  <a:ext uri="{0D108BD9-81ED-4DB2-BD59-A6C34878D82A}">
                    <a16:rowId xmlns:a16="http://schemas.microsoft.com/office/drawing/2014/main" val="2009249234"/>
                  </a:ext>
                </a:extLst>
              </a:tr>
              <a:tr h="575788">
                <a:tc>
                  <a:txBody>
                    <a:bodyPr/>
                    <a:lstStyle/>
                    <a:p>
                      <a:pPr algn="ctr"/>
                      <a:r>
                        <a:rPr lang="es-ES" sz="1600" err="1"/>
                        <a:t>Seleccion</a:t>
                      </a:r>
                      <a:endParaRPr lang="es-ES" sz="1600" dirty="0"/>
                    </a:p>
                  </a:txBody>
                  <a:tcPr anchor="ctr"/>
                </a:tc>
                <a:tc rowSpan="10">
                  <a:txBody>
                    <a:bodyPr/>
                    <a:lstStyle/>
                    <a:p>
                      <a:pPr lvl="0" algn="ctr">
                        <a:buNone/>
                      </a:pPr>
                      <a:r>
                        <a:rPr lang="es-ES" sz="1600" dirty="0"/>
                        <a:t>Procesador:</a:t>
                      </a:r>
                    </a:p>
                    <a:p>
                      <a:pPr lvl="0" algn="ctr">
                        <a:buNone/>
                      </a:pPr>
                      <a:r>
                        <a:rPr lang="es-ES" sz="1600" dirty="0"/>
                        <a:t>AMD</a:t>
                      </a:r>
                    </a:p>
                    <a:p>
                      <a:pPr lvl="0" algn="ctr">
                        <a:buNone/>
                      </a:pPr>
                      <a:r>
                        <a:rPr lang="es-ES" sz="1600" dirty="0"/>
                        <a:t>Ryzen 5 3400G</a:t>
                      </a:r>
                    </a:p>
                    <a:p>
                      <a:pPr lvl="0" algn="ctr">
                        <a:buNone/>
                      </a:pPr>
                      <a:r>
                        <a:rPr lang="es-ES" sz="1600" dirty="0"/>
                        <a:t>(4/8)</a:t>
                      </a:r>
                    </a:p>
                    <a:p>
                      <a:pPr lvl="0" algn="ctr">
                        <a:buNone/>
                      </a:pPr>
                      <a:endParaRPr lang="es-ES" sz="1600" dirty="0"/>
                    </a:p>
                    <a:p>
                      <a:pPr lvl="0" algn="ctr">
                        <a:buNone/>
                      </a:pPr>
                      <a:r>
                        <a:rPr lang="es-ES" sz="1600" dirty="0"/>
                        <a:t>Tarjeta Gráfica:</a:t>
                      </a:r>
                    </a:p>
                    <a:p>
                      <a:pPr lvl="0" algn="ctr">
                        <a:buNone/>
                      </a:pPr>
                      <a:r>
                        <a:rPr lang="es-ES" sz="1600" dirty="0"/>
                        <a:t>AMD</a:t>
                      </a:r>
                    </a:p>
                    <a:p>
                      <a:pPr lvl="0" algn="ctr">
                        <a:buNone/>
                      </a:pPr>
                      <a:r>
                        <a:rPr lang="es-ES" sz="1600" dirty="0"/>
                        <a:t>RX 580 4GB</a:t>
                      </a:r>
                    </a:p>
                    <a:p>
                      <a:pPr lvl="0" algn="ctr">
                        <a:buNone/>
                      </a:pPr>
                      <a:endParaRPr lang="es-ES" sz="1600" dirty="0"/>
                    </a:p>
                    <a:p>
                      <a:pPr lvl="0" algn="ctr">
                        <a:buNone/>
                      </a:pPr>
                      <a:r>
                        <a:rPr lang="es-ES" sz="1600" dirty="0"/>
                        <a:t>RAM:</a:t>
                      </a:r>
                    </a:p>
                    <a:p>
                      <a:pPr lvl="0" algn="ctr">
                        <a:buNone/>
                      </a:pPr>
                      <a:r>
                        <a:rPr lang="es-ES" sz="1600" dirty="0"/>
                        <a:t>16 RAM </a:t>
                      </a:r>
                    </a:p>
                    <a:p>
                      <a:pPr lvl="0" algn="ctr">
                        <a:buNone/>
                      </a:pPr>
                      <a:r>
                        <a:rPr lang="es-ES" sz="1600" dirty="0"/>
                        <a:t>2666 </a:t>
                      </a:r>
                      <a:r>
                        <a:rPr lang="es-ES" sz="1600" err="1"/>
                        <a:t>Mhz</a:t>
                      </a:r>
                      <a:r>
                        <a:rPr lang="es-ES" sz="1600" dirty="0"/>
                        <a:t>.</a:t>
                      </a:r>
                    </a:p>
                    <a:p>
                      <a:pPr lvl="0" algn="ctr">
                        <a:buNone/>
                      </a:pPr>
                      <a:endParaRPr lang="es-ES" sz="1600" dirty="0"/>
                    </a:p>
                    <a:p>
                      <a:pPr lvl="0" algn="ctr">
                        <a:buNone/>
                      </a:pPr>
                      <a:r>
                        <a:rPr lang="es-ES" sz="1600" dirty="0"/>
                        <a:t>SO:</a:t>
                      </a:r>
                    </a:p>
                    <a:p>
                      <a:pPr lvl="0" algn="ctr">
                        <a:buNone/>
                      </a:pPr>
                      <a:r>
                        <a:rPr lang="es-ES" sz="1600" dirty="0"/>
                        <a:t>Windows 10 Pro</a:t>
                      </a:r>
                    </a:p>
                    <a:p>
                      <a:pPr lvl="0" algn="ctr">
                        <a:buNone/>
                      </a:pPr>
                      <a:r>
                        <a:rPr lang="es-ES" sz="1600" dirty="0"/>
                        <a:t>Ultima </a:t>
                      </a:r>
                      <a:r>
                        <a:rPr lang="es-ES" sz="1600" err="1"/>
                        <a:t>Version</a:t>
                      </a:r>
                      <a:r>
                        <a:rPr lang="es-ES" sz="1600" dirty="0"/>
                        <a:t>.</a:t>
                      </a:r>
                    </a:p>
                  </a:txBody>
                  <a:tcPr anchor="ctr"/>
                </a:tc>
                <a:tc rowSpan="10">
                  <a:txBody>
                    <a:bodyPr/>
                    <a:lstStyle/>
                    <a:p>
                      <a:pPr lvl="0" algn="ctr">
                        <a:buNone/>
                      </a:pPr>
                      <a:r>
                        <a:rPr lang="es-ES" sz="1600" b="0" i="0" u="none" strike="noStrike" noProof="0" dirty="0">
                          <a:latin typeface="Avenir Next LT Pro"/>
                        </a:rPr>
                        <a:t>Java Eclipse</a:t>
                      </a:r>
                      <a:endParaRPr lang="es-ES" sz="1600" dirty="0"/>
                    </a:p>
                  </a:txBody>
                  <a:tcPr anchor="ctr"/>
                </a:tc>
                <a:tc rowSpan="10">
                  <a:txBody>
                    <a:bodyPr/>
                    <a:lstStyle/>
                    <a:p>
                      <a:pPr algn="ctr"/>
                      <a:r>
                        <a:rPr lang="es-ES" sz="1600" dirty="0"/>
                        <a:t>100000</a:t>
                      </a:r>
                    </a:p>
                    <a:p>
                      <a:pPr lvl="0" algn="ctr">
                        <a:buNone/>
                      </a:pPr>
                      <a:r>
                        <a:rPr lang="es-ES" sz="1600" dirty="0"/>
                        <a:t>De números creados aleatoriamente</a:t>
                      </a:r>
                    </a:p>
                    <a:p>
                      <a:pPr lvl="0" algn="ctr">
                        <a:buNone/>
                      </a:pPr>
                      <a:r>
                        <a:rPr lang="es-ES" sz="1600" dirty="0"/>
                        <a:t>Del 1 al 1000.</a:t>
                      </a:r>
                    </a:p>
                  </a:txBody>
                  <a:tcPr anchor="ctr"/>
                </a:tc>
                <a:tc>
                  <a:txBody>
                    <a:bodyPr/>
                    <a:lstStyle/>
                    <a:p>
                      <a:pPr lvl="0" algn="ctr">
                        <a:buNone/>
                      </a:pPr>
                      <a:r>
                        <a:rPr lang="es-ES" sz="1100" b="1" i="0" u="none" strike="noStrike" noProof="0" dirty="0">
                          <a:latin typeface="Avenir Next LT Pro"/>
                        </a:rPr>
                        <a:t>2.07 s</a:t>
                      </a:r>
                    </a:p>
                    <a:p>
                      <a:pPr lvl="0" algn="ctr">
                        <a:buNone/>
                      </a:pPr>
                      <a:r>
                        <a:rPr lang="es-ES" sz="1100" b="1" i="0" u="none" strike="noStrike" noProof="0" dirty="0">
                          <a:latin typeface="Avenir Next LT Pro"/>
                        </a:rPr>
                        <a:t>1.946 s</a:t>
                      </a:r>
                    </a:p>
                  </a:txBody>
                  <a:tcPr anchor="ctr"/>
                </a:tc>
                <a:tc>
                  <a:txBody>
                    <a:bodyPr/>
                    <a:lstStyle/>
                    <a:p>
                      <a:pPr lvl="0" algn="ctr">
                        <a:buNone/>
                      </a:pPr>
                      <a:r>
                        <a:rPr lang="es-ES" sz="1200" b="1" i="0" u="none" strike="noStrike" noProof="0" dirty="0"/>
                        <a:t>C=(n-1)+(n-2)+…+2+1=(n*(n-1))/2= (n</a:t>
                      </a:r>
                      <a:r>
                        <a:rPr lang="es-ES" sz="1200" b="1" i="0" u="none" strike="noStrike" noProof="0" dirty="0">
                          <a:latin typeface="Avenir Next LT Pro"/>
                        </a:rPr>
                        <a:t>^</a:t>
                      </a:r>
                      <a:r>
                        <a:rPr lang="es-ES" sz="1200" b="1" i="0" u="none" strike="noStrike" noProof="0" dirty="0"/>
                        <a:t>2-n)/2 </a:t>
                      </a:r>
                      <a:endParaRPr lang="es-ES" b="1"/>
                    </a:p>
                    <a:p>
                      <a:pPr lvl="0" algn="ctr">
                        <a:buNone/>
                      </a:pPr>
                      <a:r>
                        <a:rPr lang="es-ES" sz="1200" b="1" i="0" u="none" strike="noStrike" noProof="0" dirty="0">
                          <a:latin typeface="Avenir Next LT Pro"/>
                        </a:rPr>
                        <a:t>M= n-1</a:t>
                      </a:r>
                      <a:endParaRPr lang="es-ES" b="1"/>
                    </a:p>
                  </a:txBody>
                  <a:tcPr anchor="ctr"/>
                </a:tc>
                <a:tc>
                  <a:txBody>
                    <a:bodyPr/>
                    <a:lstStyle/>
                    <a:p>
                      <a:pPr lvl="0" algn="ctr">
                        <a:buNone/>
                      </a:pPr>
                      <a:r>
                        <a:rPr lang="es-ES" sz="1200" b="1" dirty="0"/>
                        <a:t>C=4999950000</a:t>
                      </a:r>
                      <a:endParaRPr lang="es-ES" b="1"/>
                    </a:p>
                    <a:p>
                      <a:pPr lvl="0" algn="ctr">
                        <a:buNone/>
                      </a:pPr>
                      <a:r>
                        <a:rPr lang="es-ES" sz="1200" b="1" dirty="0"/>
                        <a:t>M=99999</a:t>
                      </a:r>
                    </a:p>
                  </a:txBody>
                  <a:tcPr anchor="ctr"/>
                </a:tc>
                <a:extLst>
                  <a:ext uri="{0D108BD9-81ED-4DB2-BD59-A6C34878D82A}">
                    <a16:rowId xmlns:a16="http://schemas.microsoft.com/office/drawing/2014/main" val="1777468303"/>
                  </a:ext>
                </a:extLst>
              </a:tr>
              <a:tr h="614174">
                <a:tc>
                  <a:txBody>
                    <a:bodyPr/>
                    <a:lstStyle/>
                    <a:p>
                      <a:pPr algn="ctr"/>
                      <a:r>
                        <a:rPr lang="es-ES" sz="1600" err="1"/>
                        <a:t>Insercion</a:t>
                      </a:r>
                      <a:r>
                        <a:rPr lang="es-ES" sz="1600" dirty="0"/>
                        <a:t> Directa</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i="0" u="none" strike="noStrike" noProof="0" dirty="0"/>
                        <a:t>2.242 s</a:t>
                      </a:r>
                    </a:p>
                    <a:p>
                      <a:pPr lvl="0" algn="ctr">
                        <a:buNone/>
                      </a:pPr>
                      <a:r>
                        <a:rPr lang="es-ES" sz="1100" b="1" i="0" u="none" strike="noStrike" noProof="0" dirty="0"/>
                        <a:t>.003 s</a:t>
                      </a:r>
                    </a:p>
                  </a:txBody>
                  <a:tcPr anchor="ctr"/>
                </a:tc>
                <a:tc>
                  <a:txBody>
                    <a:bodyPr/>
                    <a:lstStyle/>
                    <a:p>
                      <a:pPr lvl="0" algn="ctr">
                        <a:buNone/>
                      </a:pPr>
                      <a:r>
                        <a:rPr lang="es-ES" sz="1200" b="1" i="0" u="none" strike="noStrike" noProof="0" dirty="0">
                          <a:latin typeface="Avenir Next LT Pro"/>
                        </a:rPr>
                        <a:t>C=(n</a:t>
                      </a:r>
                      <a:r>
                        <a:rPr lang="es-ES" sz="1200" b="1" i="0" u="none" strike="noStrike" noProof="0" dirty="0"/>
                        <a:t>^</a:t>
                      </a:r>
                      <a:r>
                        <a:rPr lang="es-ES" sz="1200" b="1" i="0" u="none" strike="noStrike" noProof="0" dirty="0">
                          <a:latin typeface="Avenir Next LT Pro"/>
                        </a:rPr>
                        <a:t>2*n-2)/4</a:t>
                      </a:r>
                      <a:endParaRPr lang="es-ES" b="1"/>
                    </a:p>
                    <a:p>
                      <a:pPr lvl="0" algn="ctr">
                        <a:buNone/>
                      </a:pPr>
                      <a:r>
                        <a:rPr lang="es-ES" sz="1200" b="1" i="0" u="none" strike="noStrike" noProof="0" dirty="0"/>
                        <a:t>M=(n</a:t>
                      </a:r>
                      <a:r>
                        <a:rPr lang="es-ES" sz="1200" b="1" i="0" u="none" strike="noStrike" noProof="0" dirty="0">
                          <a:latin typeface="Avenir Next LT Pro"/>
                        </a:rPr>
                        <a:t>^</a:t>
                      </a:r>
                      <a:r>
                        <a:rPr lang="es-ES" sz="1200" b="1" i="0" u="none" strike="noStrike" noProof="0" dirty="0"/>
                        <a:t>2-n)/4</a:t>
                      </a:r>
                      <a:endParaRPr lang="es-ES" b="1"/>
                    </a:p>
                  </a:txBody>
                  <a:tcPr anchor="ctr"/>
                </a:tc>
                <a:tc>
                  <a:txBody>
                    <a:bodyPr/>
                    <a:lstStyle/>
                    <a:p>
                      <a:pPr lvl="0" algn="ctr">
                        <a:buNone/>
                      </a:pPr>
                      <a:r>
                        <a:rPr lang="es-ES" sz="1200" b="1" dirty="0"/>
                        <a:t>C=250000000000000</a:t>
                      </a:r>
                      <a:endParaRPr lang="es-ES" sz="1200" b="1" i="0" u="none" strike="noStrike" noProof="0" dirty="0">
                        <a:latin typeface="Avenir Next LT Pro"/>
                      </a:endParaRPr>
                    </a:p>
                    <a:p>
                      <a:pPr lvl="0" algn="ctr">
                        <a:buNone/>
                      </a:pPr>
                      <a:r>
                        <a:rPr lang="es-ES" sz="1200" b="1" i="0" u="none" strike="noStrike" noProof="0" dirty="0">
                          <a:latin typeface="Avenir Next LT Pro"/>
                        </a:rPr>
                        <a:t>M=2499975000</a:t>
                      </a:r>
                    </a:p>
                  </a:txBody>
                  <a:tcPr anchor="ctr"/>
                </a:tc>
                <a:extLst>
                  <a:ext uri="{0D108BD9-81ED-4DB2-BD59-A6C34878D82A}">
                    <a16:rowId xmlns:a16="http://schemas.microsoft.com/office/drawing/2014/main" val="1030651058"/>
                  </a:ext>
                </a:extLst>
              </a:tr>
              <a:tr h="575788">
                <a:tc>
                  <a:txBody>
                    <a:bodyPr/>
                    <a:lstStyle/>
                    <a:p>
                      <a:pPr algn="ctr"/>
                      <a:r>
                        <a:rPr lang="es-ES" sz="1600" dirty="0"/>
                        <a:t>Quick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dirty="0"/>
                        <a:t>.044 s</a:t>
                      </a:r>
                    </a:p>
                    <a:p>
                      <a:pPr lvl="0" algn="ctr">
                        <a:buNone/>
                      </a:pPr>
                      <a:r>
                        <a:rPr lang="es-ES" sz="1100" b="1" dirty="0"/>
                        <a:t>.002 s</a:t>
                      </a:r>
                    </a:p>
                  </a:txBody>
                  <a:tcPr anchor="ctr"/>
                </a:tc>
                <a:tc>
                  <a:txBody>
                    <a:bodyPr/>
                    <a:lstStyle/>
                    <a:p>
                      <a:pPr lvl="0" algn="ctr">
                        <a:buNone/>
                      </a:pPr>
                      <a:r>
                        <a:rPr lang="es-ES" sz="1200" b="1" i="0" u="none" strike="noStrike" noProof="0" dirty="0">
                          <a:latin typeface="Avenir Next LT Pro"/>
                        </a:rPr>
                        <a:t>C=(n-1)*log n</a:t>
                      </a:r>
                      <a:endParaRPr lang="es-ES" b="1"/>
                    </a:p>
                    <a:p>
                      <a:pPr lvl="0" algn="ctr">
                        <a:buNone/>
                      </a:pPr>
                      <a:endParaRPr lang="es-ES" sz="1200" b="1" i="0" u="none" strike="noStrike" noProof="0" dirty="0">
                        <a:latin typeface="Avenir Next LT Pro"/>
                      </a:endParaRPr>
                    </a:p>
                  </a:txBody>
                  <a:tcPr anchor="ctr"/>
                </a:tc>
                <a:tc>
                  <a:txBody>
                    <a:bodyPr/>
                    <a:lstStyle/>
                    <a:p>
                      <a:pPr lvl="0" algn="ctr">
                        <a:buNone/>
                      </a:pPr>
                      <a:r>
                        <a:rPr lang="es-ES" sz="1200" b="1" dirty="0"/>
                        <a:t>C=499995</a:t>
                      </a:r>
                      <a:endParaRPr lang="es-ES" b="1"/>
                    </a:p>
                    <a:p>
                      <a:pPr lvl="0" algn="ctr">
                        <a:buNone/>
                      </a:pPr>
                      <a:endParaRPr lang="es-ES" sz="1200" b="1" dirty="0"/>
                    </a:p>
                  </a:txBody>
                  <a:tcPr anchor="ctr"/>
                </a:tc>
                <a:extLst>
                  <a:ext uri="{0D108BD9-81ED-4DB2-BD59-A6C34878D82A}">
                    <a16:rowId xmlns:a16="http://schemas.microsoft.com/office/drawing/2014/main" val="302147984"/>
                  </a:ext>
                </a:extLst>
              </a:tr>
              <a:tr h="575788">
                <a:tc>
                  <a:txBody>
                    <a:bodyPr/>
                    <a:lstStyle/>
                    <a:p>
                      <a:pPr algn="ctr"/>
                      <a:r>
                        <a:rPr lang="es-ES" sz="1600" dirty="0"/>
                        <a:t>Burbuja</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i="0" u="none" strike="noStrike" noProof="0" dirty="0">
                          <a:latin typeface="Avenir Next LT Pro"/>
                        </a:rPr>
                        <a:t>16.535 s</a:t>
                      </a:r>
                    </a:p>
                    <a:p>
                      <a:pPr lvl="0" algn="ctr">
                        <a:buNone/>
                      </a:pPr>
                      <a:r>
                        <a:rPr lang="es-ES" sz="1100" b="1" i="0" u="none" strike="noStrike" noProof="0" dirty="0">
                          <a:latin typeface="Avenir Next LT Pro"/>
                        </a:rPr>
                        <a:t>3.915 s</a:t>
                      </a:r>
                    </a:p>
                  </a:txBody>
                  <a:tcPr anchor="ctr"/>
                </a:tc>
                <a:tc>
                  <a:txBody>
                    <a:bodyPr/>
                    <a:lstStyle/>
                    <a:p>
                      <a:pPr lvl="0" algn="ctr">
                        <a:buNone/>
                      </a:pPr>
                      <a:r>
                        <a:rPr lang="es-ES" sz="1100" b="1" i="0" u="none" strike="noStrike" noProof="0" dirty="0">
                          <a:latin typeface="Avenir Next LT Pro"/>
                        </a:rPr>
                        <a:t>C = (n</a:t>
                      </a:r>
                      <a:r>
                        <a:rPr lang="es-ES" sz="1100" b="1" i="0" u="none" strike="noStrike" noProof="0" dirty="0"/>
                        <a:t>^</a:t>
                      </a:r>
                      <a:r>
                        <a:rPr lang="es-ES" sz="1100" b="1" i="0" u="none" strike="noStrike" noProof="0" dirty="0">
                          <a:latin typeface="Avenir Next LT Pro"/>
                        </a:rPr>
                        <a:t>2 -n)/2</a:t>
                      </a:r>
                      <a:endParaRPr lang="en-US" sz="1100" b="1" i="0" u="none" strike="noStrike" noProof="0">
                        <a:latin typeface="Avenir Next LT Pro"/>
                      </a:endParaRPr>
                    </a:p>
                    <a:p>
                      <a:pPr lvl="0" algn="ctr">
                        <a:buNone/>
                      </a:pPr>
                      <a:r>
                        <a:rPr lang="es-ES" sz="1100" b="1" i="0" u="none" strike="noStrike" noProof="0" dirty="0">
                          <a:latin typeface="Avenir Next LT Pro"/>
                        </a:rPr>
                        <a:t>M = 0.75 * (n</a:t>
                      </a:r>
                      <a:r>
                        <a:rPr lang="es-ES" sz="1100" b="1" i="0" u="none" strike="noStrike" noProof="0" dirty="0"/>
                        <a:t>^</a:t>
                      </a:r>
                      <a:r>
                        <a:rPr lang="es-ES" sz="1100" b="1" i="0" u="none" strike="noStrike" noProof="0" dirty="0">
                          <a:latin typeface="Avenir Next LT Pro"/>
                        </a:rPr>
                        <a:t>2 - n)</a:t>
                      </a:r>
                      <a:endParaRPr lang="es-ES" b="1"/>
                    </a:p>
                  </a:txBody>
                  <a:tcPr anchor="ctr"/>
                </a:tc>
                <a:tc>
                  <a:txBody>
                    <a:bodyPr/>
                    <a:lstStyle/>
                    <a:p>
                      <a:pPr lvl="0" algn="ctr">
                        <a:buNone/>
                      </a:pPr>
                      <a:r>
                        <a:rPr lang="es-ES" sz="1100" b="1" dirty="0"/>
                        <a:t>C=4999950000</a:t>
                      </a:r>
                      <a:endParaRPr lang="es-ES" b="1"/>
                    </a:p>
                    <a:p>
                      <a:pPr lvl="0" algn="ctr">
                        <a:buNone/>
                      </a:pPr>
                      <a:r>
                        <a:rPr lang="es-ES" sz="1100" b="1" dirty="0"/>
                        <a:t>M=7499925000</a:t>
                      </a:r>
                    </a:p>
                  </a:txBody>
                  <a:tcPr anchor="ctr"/>
                </a:tc>
                <a:extLst>
                  <a:ext uri="{0D108BD9-81ED-4DB2-BD59-A6C34878D82A}">
                    <a16:rowId xmlns:a16="http://schemas.microsoft.com/office/drawing/2014/main" val="2822245062"/>
                  </a:ext>
                </a:extLst>
              </a:tr>
              <a:tr h="575788">
                <a:tc>
                  <a:txBody>
                    <a:bodyPr/>
                    <a:lstStyle/>
                    <a:p>
                      <a:pPr algn="ctr"/>
                      <a:r>
                        <a:rPr lang="es-ES" sz="1600" err="1"/>
                        <a:t>Bin</a:t>
                      </a:r>
                      <a:r>
                        <a:rPr lang="es-ES" sz="1600" dirty="0"/>
                        <a:t>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dirty="0"/>
                        <a:t>.008 s</a:t>
                      </a:r>
                    </a:p>
                    <a:p>
                      <a:pPr lvl="0" algn="ctr">
                        <a:buNone/>
                      </a:pPr>
                      <a:r>
                        <a:rPr lang="es-ES" sz="1100" b="1" dirty="0"/>
                        <a:t>.004 s</a:t>
                      </a:r>
                    </a:p>
                  </a:txBody>
                  <a:tcPr anchor="ctr"/>
                </a:tc>
                <a:tc>
                  <a:txBody>
                    <a:bodyPr/>
                    <a:lstStyle/>
                    <a:p>
                      <a:pPr lvl="0" algn="ctr">
                        <a:buNone/>
                      </a:pPr>
                      <a:r>
                        <a:rPr lang="es-ES" sz="1200" b="1" i="0" u="none" strike="noStrike" noProof="0" dirty="0">
                          <a:latin typeface="Avenir Next LT Pro"/>
                        </a:rPr>
                        <a:t>C=(n</a:t>
                      </a:r>
                      <a:r>
                        <a:rPr lang="es-ES" sz="1200" b="1" i="0" u="none" strike="noStrike" noProof="0" dirty="0"/>
                        <a:t>^</a:t>
                      </a:r>
                      <a:r>
                        <a:rPr lang="es-ES" sz="1200" b="1" i="0" u="none" strike="noStrike" noProof="0" dirty="0">
                          <a:latin typeface="Avenir Next LT Pro"/>
                        </a:rPr>
                        <a:t>2-n)/4</a:t>
                      </a:r>
                      <a:endParaRPr lang="es-ES" b="1"/>
                    </a:p>
                    <a:p>
                      <a:pPr lvl="0" algn="ctr">
                        <a:buNone/>
                      </a:pPr>
                      <a:endParaRPr lang="es-ES" sz="1200" b="1" i="0" u="none" strike="noStrike" noProof="0" dirty="0">
                        <a:latin typeface="Avenir Next LT Pro"/>
                      </a:endParaRPr>
                    </a:p>
                  </a:txBody>
                  <a:tcPr anchor="ctr"/>
                </a:tc>
                <a:tc>
                  <a:txBody>
                    <a:bodyPr/>
                    <a:lstStyle/>
                    <a:p>
                      <a:pPr lvl="0" algn="ctr">
                        <a:buNone/>
                      </a:pPr>
                      <a:r>
                        <a:rPr lang="es-ES" sz="1200" b="1" dirty="0"/>
                        <a:t>C=4999950000</a:t>
                      </a:r>
                    </a:p>
                    <a:p>
                      <a:pPr lvl="0" algn="ctr">
                        <a:buNone/>
                      </a:pPr>
                      <a:endParaRPr lang="es-ES" sz="1200" b="1" dirty="0"/>
                    </a:p>
                  </a:txBody>
                  <a:tcPr anchor="ctr"/>
                </a:tc>
                <a:extLst>
                  <a:ext uri="{0D108BD9-81ED-4DB2-BD59-A6C34878D82A}">
                    <a16:rowId xmlns:a16="http://schemas.microsoft.com/office/drawing/2014/main" val="4070966031"/>
                  </a:ext>
                </a:extLst>
              </a:tr>
              <a:tr h="575788">
                <a:tc>
                  <a:txBody>
                    <a:bodyPr/>
                    <a:lstStyle/>
                    <a:p>
                      <a:pPr algn="ctr"/>
                      <a:r>
                        <a:rPr lang="es-ES" sz="1600" err="1"/>
                        <a:t>Radix</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i="0" u="none" strike="noStrike" noProof="0" dirty="0"/>
                        <a:t>ERROR</a:t>
                      </a:r>
                    </a:p>
                  </a:txBody>
                  <a:tcPr anchor="ctr"/>
                </a:tc>
                <a:tc>
                  <a:txBody>
                    <a:bodyPr/>
                    <a:lstStyle/>
                    <a:p>
                      <a:pPr algn="ctr"/>
                      <a:endParaRPr lang="es-ES" sz="1100" dirty="0"/>
                    </a:p>
                  </a:txBody>
                  <a:tcPr anchor="ctr"/>
                </a:tc>
                <a:tc>
                  <a:txBody>
                    <a:bodyPr/>
                    <a:lstStyle/>
                    <a:p>
                      <a:pPr algn="ctr"/>
                      <a:endParaRPr lang="es-ES" sz="1100" dirty="0"/>
                    </a:p>
                  </a:txBody>
                  <a:tcPr anchor="ctr"/>
                </a:tc>
                <a:extLst>
                  <a:ext uri="{0D108BD9-81ED-4DB2-BD59-A6C34878D82A}">
                    <a16:rowId xmlns:a16="http://schemas.microsoft.com/office/drawing/2014/main" val="432344817"/>
                  </a:ext>
                </a:extLst>
              </a:tr>
              <a:tr h="575788">
                <a:tc>
                  <a:txBody>
                    <a:bodyPr/>
                    <a:lstStyle/>
                    <a:p>
                      <a:pPr algn="ctr"/>
                      <a:r>
                        <a:rPr lang="es-ES" sz="1600" dirty="0"/>
                        <a:t>Shell</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dirty="0"/>
                        <a:t>.017 s</a:t>
                      </a:r>
                    </a:p>
                    <a:p>
                      <a:pPr lvl="0" algn="ctr">
                        <a:buNone/>
                      </a:pPr>
                      <a:r>
                        <a:rPr lang="es-ES" sz="1100" b="1" dirty="0"/>
                        <a:t>.005 s</a:t>
                      </a:r>
                    </a:p>
                  </a:txBody>
                  <a:tcPr anchor="ctr"/>
                </a:tc>
                <a:tc>
                  <a:txBody>
                    <a:bodyPr/>
                    <a:lstStyle/>
                    <a:p>
                      <a:pPr algn="ctr"/>
                      <a:endParaRPr lang="es-ES" sz="1100" dirty="0"/>
                    </a:p>
                  </a:txBody>
                  <a:tcPr anchor="ctr"/>
                </a:tc>
                <a:tc>
                  <a:txBody>
                    <a:bodyPr/>
                    <a:lstStyle/>
                    <a:p>
                      <a:pPr algn="ctr"/>
                      <a:endParaRPr lang="es-ES" sz="1100" dirty="0"/>
                    </a:p>
                  </a:txBody>
                  <a:tcPr anchor="ctr"/>
                </a:tc>
                <a:extLst>
                  <a:ext uri="{0D108BD9-81ED-4DB2-BD59-A6C34878D82A}">
                    <a16:rowId xmlns:a16="http://schemas.microsoft.com/office/drawing/2014/main" val="2589125810"/>
                  </a:ext>
                </a:extLst>
              </a:tr>
              <a:tr h="575788">
                <a:tc>
                  <a:txBody>
                    <a:bodyPr/>
                    <a:lstStyle/>
                    <a:p>
                      <a:pPr lvl="0" algn="ctr">
                        <a:buNone/>
                      </a:pPr>
                      <a:r>
                        <a:rPr lang="es-ES" sz="1600" err="1"/>
                        <a:t>Merge</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i="0" u="none" strike="noStrike" noProof="0" dirty="0">
                          <a:latin typeface="Avenir Next LT Pro"/>
                        </a:rPr>
                        <a:t>.087 s</a:t>
                      </a:r>
                    </a:p>
                    <a:p>
                      <a:pPr lvl="0" algn="ctr">
                        <a:buNone/>
                      </a:pPr>
                      <a:r>
                        <a:rPr lang="es-ES" sz="1100" b="1" i="0" u="none" strike="noStrike" noProof="0" dirty="0">
                          <a:latin typeface="Avenir Next LT Pro"/>
                        </a:rPr>
                        <a:t>.017 s</a:t>
                      </a:r>
                    </a:p>
                  </a:txBody>
                  <a:tcPr anchor="ctr"/>
                </a:tc>
                <a:tc>
                  <a:txBody>
                    <a:bodyPr/>
                    <a:lstStyle/>
                    <a:p>
                      <a:pPr lvl="0" algn="ctr">
                        <a:buNone/>
                      </a:pPr>
                      <a:endParaRPr lang="es-ES" sz="1100" dirty="0"/>
                    </a:p>
                  </a:txBody>
                  <a:tcPr anchor="ctr"/>
                </a:tc>
                <a:tc>
                  <a:txBody>
                    <a:bodyPr/>
                    <a:lstStyle/>
                    <a:p>
                      <a:pPr lvl="0" algn="ctr">
                        <a:buNone/>
                      </a:pPr>
                      <a:endParaRPr lang="es-ES" sz="1100" dirty="0"/>
                    </a:p>
                  </a:txBody>
                  <a:tcPr anchor="ctr"/>
                </a:tc>
                <a:extLst>
                  <a:ext uri="{0D108BD9-81ED-4DB2-BD59-A6C34878D82A}">
                    <a16:rowId xmlns:a16="http://schemas.microsoft.com/office/drawing/2014/main" val="3452077770"/>
                  </a:ext>
                </a:extLst>
              </a:tr>
              <a:tr h="575788">
                <a:tc>
                  <a:txBody>
                    <a:bodyPr/>
                    <a:lstStyle/>
                    <a:p>
                      <a:pPr lvl="0" algn="ctr">
                        <a:buNone/>
                      </a:pPr>
                      <a:r>
                        <a:rPr lang="es-ES" sz="1600" err="1"/>
                        <a:t>Arbol</a:t>
                      </a:r>
                      <a:r>
                        <a:rPr lang="es-ES" sz="1600" dirty="0"/>
                        <a:t> Binario</a:t>
                      </a:r>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dirty="0"/>
                        <a:t>NO HAY</a:t>
                      </a:r>
                    </a:p>
                  </a:txBody>
                  <a:tcPr anchor="ctr"/>
                </a:tc>
                <a:tc>
                  <a:txBody>
                    <a:bodyPr/>
                    <a:lstStyle/>
                    <a:p>
                      <a:pPr lvl="0" algn="ctr">
                        <a:buNone/>
                      </a:pPr>
                      <a:endParaRPr lang="es-ES" sz="1100" dirty="0"/>
                    </a:p>
                  </a:txBody>
                  <a:tcPr anchor="ctr"/>
                </a:tc>
                <a:tc>
                  <a:txBody>
                    <a:bodyPr/>
                    <a:lstStyle/>
                    <a:p>
                      <a:pPr lvl="0" algn="ctr">
                        <a:buNone/>
                      </a:pPr>
                      <a:endParaRPr lang="es-ES" sz="1100" dirty="0"/>
                    </a:p>
                  </a:txBody>
                  <a:tcPr anchor="ctr"/>
                </a:tc>
                <a:extLst>
                  <a:ext uri="{0D108BD9-81ED-4DB2-BD59-A6C34878D82A}">
                    <a16:rowId xmlns:a16="http://schemas.microsoft.com/office/drawing/2014/main" val="2126065586"/>
                  </a:ext>
                </a:extLst>
              </a:tr>
              <a:tr h="575788">
                <a:tc>
                  <a:txBody>
                    <a:bodyPr/>
                    <a:lstStyle/>
                    <a:p>
                      <a:pPr lvl="0" algn="ctr">
                        <a:buNone/>
                      </a:pPr>
                      <a:r>
                        <a:rPr lang="es-ES" sz="1600" err="1"/>
                        <a:t>Heap</a:t>
                      </a:r>
                      <a:r>
                        <a:rPr lang="es-ES" sz="1600" dirty="0"/>
                        <a:t> </a:t>
                      </a:r>
                      <a:r>
                        <a:rPr lang="es-ES" sz="1600" err="1"/>
                        <a:t>Sort</a:t>
                      </a:r>
                      <a:endParaRPr lang="es-ES" sz="1600" dirty="0"/>
                    </a:p>
                  </a:txBody>
                  <a:tcPr anchor="ctr"/>
                </a:tc>
                <a:tc vMerge="1">
                  <a:txBody>
                    <a:bodyPr/>
                    <a:lstStyle/>
                    <a:p>
                      <a:endParaRPr lang="es-ES"/>
                    </a:p>
                  </a:txBody>
                  <a:tcPr/>
                </a:tc>
                <a:tc vMerge="1">
                  <a:txBody>
                    <a:bodyPr/>
                    <a:lstStyle/>
                    <a:p>
                      <a:endParaRPr lang="es-ES"/>
                    </a:p>
                  </a:txBody>
                  <a:tcPr/>
                </a:tc>
                <a:tc vMerge="1">
                  <a:txBody>
                    <a:bodyPr/>
                    <a:lstStyle/>
                    <a:p>
                      <a:endParaRPr lang="es-ES"/>
                    </a:p>
                  </a:txBody>
                  <a:tcPr anchor="ctr"/>
                </a:tc>
                <a:tc>
                  <a:txBody>
                    <a:bodyPr/>
                    <a:lstStyle/>
                    <a:p>
                      <a:pPr lvl="0" algn="ctr">
                        <a:buNone/>
                      </a:pPr>
                      <a:r>
                        <a:rPr lang="es-ES" sz="1100" b="1" i="0" u="none" strike="noStrike" noProof="0" dirty="0">
                          <a:latin typeface="Avenir Next LT Pro"/>
                        </a:rPr>
                        <a:t>.015 s</a:t>
                      </a:r>
                    </a:p>
                    <a:p>
                      <a:pPr lvl="0" algn="ctr">
                        <a:buNone/>
                      </a:pPr>
                      <a:r>
                        <a:rPr lang="es-ES" sz="1100" b="1" i="0" u="none" strike="noStrike" noProof="0" dirty="0">
                          <a:latin typeface="Avenir Next LT Pro"/>
                        </a:rPr>
                        <a:t>916613 ms</a:t>
                      </a:r>
                    </a:p>
                  </a:txBody>
                  <a:tcPr anchor="ctr"/>
                </a:tc>
                <a:tc>
                  <a:txBody>
                    <a:bodyPr/>
                    <a:lstStyle/>
                    <a:p>
                      <a:pPr lvl="0" algn="ctr">
                        <a:buNone/>
                      </a:pPr>
                      <a:endParaRPr lang="es-ES" sz="1100" dirty="0"/>
                    </a:p>
                  </a:txBody>
                  <a:tcPr anchor="ctr"/>
                </a:tc>
                <a:tc>
                  <a:txBody>
                    <a:bodyPr/>
                    <a:lstStyle/>
                    <a:p>
                      <a:pPr lvl="0" algn="ctr">
                        <a:buNone/>
                      </a:pPr>
                      <a:endParaRPr lang="es-ES" sz="1100" dirty="0"/>
                    </a:p>
                  </a:txBody>
                  <a:tcPr anchor="ctr"/>
                </a:tc>
                <a:extLst>
                  <a:ext uri="{0D108BD9-81ED-4DB2-BD59-A6C34878D82A}">
                    <a16:rowId xmlns:a16="http://schemas.microsoft.com/office/drawing/2014/main" val="3257584488"/>
                  </a:ext>
                </a:extLst>
              </a:tr>
            </a:tbl>
          </a:graphicData>
        </a:graphic>
      </p:graphicFrame>
    </p:spTree>
    <p:extLst>
      <p:ext uri="{BB962C8B-B14F-4D97-AF65-F5344CB8AC3E}">
        <p14:creationId xmlns:p14="http://schemas.microsoft.com/office/powerpoint/2010/main" val="172931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C5866C18-4E70-4817-800C-A64D2F7CE262}"/>
              </a:ext>
            </a:extLst>
          </p:cNvPr>
          <p:cNvPicPr>
            <a:picLocks noChangeAspect="1"/>
          </p:cNvPicPr>
          <p:nvPr/>
        </p:nvPicPr>
        <p:blipFill>
          <a:blip r:embed="rId2"/>
          <a:stretch>
            <a:fillRect/>
          </a:stretch>
        </p:blipFill>
        <p:spPr>
          <a:xfrm>
            <a:off x="-126765" y="0"/>
            <a:ext cx="8255597" cy="668132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4" name="Freeform: Shape 3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15C8BF9-A03C-46A4-82AC-91E22516B762}"/>
              </a:ext>
            </a:extLst>
          </p:cNvPr>
          <p:cNvSpPr>
            <a:spLocks noGrp="1"/>
          </p:cNvSpPr>
          <p:nvPr>
            <p:ph idx="1"/>
          </p:nvPr>
        </p:nvSpPr>
        <p:spPr>
          <a:xfrm>
            <a:off x="8106103" y="2362192"/>
            <a:ext cx="4185108" cy="1734588"/>
          </a:xfrm>
        </p:spPr>
        <p:txBody>
          <a:bodyPr>
            <a:normAutofit/>
          </a:bodyPr>
          <a:lstStyle/>
          <a:p>
            <a:pPr marL="0" indent="0">
              <a:buNone/>
            </a:pPr>
            <a:r>
              <a:rPr lang="es-ES" sz="2400"/>
              <a:t>https://www.youtube.com/watch?v=i2OrD70N07U</a:t>
            </a:r>
          </a:p>
        </p:txBody>
      </p:sp>
    </p:spTree>
    <p:extLst>
      <p:ext uri="{BB962C8B-B14F-4D97-AF65-F5344CB8AC3E}">
        <p14:creationId xmlns:p14="http://schemas.microsoft.com/office/powerpoint/2010/main" val="299548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5AACC837-63DF-4E49-963C-A5259FC031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2747" y="2055912"/>
            <a:ext cx="7030354" cy="366410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55ECFB1-1632-4234-8004-A80967FC9336}"/>
              </a:ext>
            </a:extLst>
          </p:cNvPr>
          <p:cNvSpPr>
            <a:spLocks noGrp="1"/>
          </p:cNvSpPr>
          <p:nvPr>
            <p:ph type="title"/>
          </p:nvPr>
        </p:nvSpPr>
        <p:spPr>
          <a:xfrm>
            <a:off x="675968" y="97290"/>
            <a:ext cx="5257800" cy="1325563"/>
          </a:xfrm>
        </p:spPr>
        <p:txBody>
          <a:bodyPr>
            <a:normAutofit/>
          </a:bodyPr>
          <a:lstStyle/>
          <a:p>
            <a:r>
              <a:rPr lang="es-ES" b="0" i="0">
                <a:effectLst/>
                <a:latin typeface="WordVisi_MSFontService"/>
              </a:rPr>
              <a:t>INSERCION DIRECTA</a:t>
            </a:r>
            <a:endParaRPr lang="es-ES"/>
          </a:p>
        </p:txBody>
      </p:sp>
      <p:sp>
        <p:nvSpPr>
          <p:cNvPr id="3" name="Marcador de contenido 2">
            <a:extLst>
              <a:ext uri="{FF2B5EF4-FFF2-40B4-BE49-F238E27FC236}">
                <a16:creationId xmlns:a16="http://schemas.microsoft.com/office/drawing/2014/main" id="{69A3204B-5B62-44B1-B9C7-FCF3BD1DDA7A}"/>
              </a:ext>
            </a:extLst>
          </p:cNvPr>
          <p:cNvSpPr>
            <a:spLocks noGrp="1"/>
          </p:cNvSpPr>
          <p:nvPr>
            <p:ph idx="1"/>
          </p:nvPr>
        </p:nvSpPr>
        <p:spPr>
          <a:xfrm>
            <a:off x="14557" y="1477656"/>
            <a:ext cx="5094162" cy="5271211"/>
          </a:xfrm>
        </p:spPr>
        <p:txBody>
          <a:bodyPr>
            <a:normAutofit/>
          </a:bodyPr>
          <a:lstStyle/>
          <a:p>
            <a:pPr marL="0" indent="0">
              <a:buNone/>
            </a:pPr>
            <a:r>
              <a:rPr lang="es-ES" sz="1900" b="0" i="0">
                <a:effectLst/>
                <a:latin typeface="Verdana" panose="020B0604030504040204" pitchFamily="34" charset="0"/>
              </a:rPr>
              <a:t>El método de ordenación por inserción directa consiste en recorrer todo el array comenzando desde el segundo elemento hasta el final. Para cada elemento, se trata de colocarlo en el lugar correcto entre todos los elementos anteriores a él o sea entre los elementos a su izquierda en el array.</a:t>
            </a:r>
          </a:p>
          <a:p>
            <a:pPr marL="0" indent="0">
              <a:buNone/>
            </a:pPr>
            <a:r>
              <a:rPr lang="es-ES" sz="1900" b="0" i="0">
                <a:effectLst/>
                <a:latin typeface="Verdana" panose="020B0604030504040204" pitchFamily="34" charset="0"/>
              </a:rPr>
              <a:t>Dada una posición actual p, el algoritmo se basa en que los elementos A[0], A[1], ..., A[p-1] ya están ordenados.</a:t>
            </a:r>
          </a:p>
          <a:p>
            <a:pPr marL="0" indent="0">
              <a:buNone/>
            </a:pPr>
            <a:r>
              <a:rPr lang="es-ES" sz="1900" b="0" i="0">
                <a:effectLst/>
                <a:latin typeface="Verdana" panose="020B0604030504040204" pitchFamily="34" charset="0"/>
              </a:rPr>
              <a:t>De forma gráfica el proceso que sigue el método de inserción directa es el siguiente:</a:t>
            </a:r>
          </a:p>
          <a:p>
            <a:endParaRPr lang="es-ES" sz="1900"/>
          </a:p>
        </p:txBody>
      </p:sp>
    </p:spTree>
    <p:extLst>
      <p:ext uri="{BB962C8B-B14F-4D97-AF65-F5344CB8AC3E}">
        <p14:creationId xmlns:p14="http://schemas.microsoft.com/office/powerpoint/2010/main" val="2399862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C7279B4-0EC6-4349-8174-40E2F19CD52C}"/>
              </a:ext>
            </a:extLst>
          </p:cNvPr>
          <p:cNvSpPr>
            <a:spLocks noGrp="1"/>
          </p:cNvSpPr>
          <p:nvPr>
            <p:ph type="title"/>
          </p:nvPr>
        </p:nvSpPr>
        <p:spPr>
          <a:xfrm>
            <a:off x="1088329" y="820880"/>
            <a:ext cx="3922391" cy="4064628"/>
          </a:xfrm>
        </p:spPr>
        <p:txBody>
          <a:bodyPr>
            <a:normAutofit/>
          </a:bodyPr>
          <a:lstStyle/>
          <a:p>
            <a:r>
              <a:rPr lang="es-ES" sz="2800">
                <a:solidFill>
                  <a:srgbClr val="FFFFFF"/>
                </a:solidFill>
              </a:rPr>
              <a:t>https://www.youtube.com/watch?v=tB2Yz2WwhAg</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AFDB823D-FA1C-43B9-83F4-1E26E8C6C74E}"/>
              </a:ext>
            </a:extLst>
          </p:cNvPr>
          <p:cNvPicPr>
            <a:picLocks noGrp="1" noChangeAspect="1"/>
          </p:cNvPicPr>
          <p:nvPr>
            <p:ph idx="1"/>
          </p:nvPr>
        </p:nvPicPr>
        <p:blipFill>
          <a:blip r:embed="rId2"/>
          <a:stretch>
            <a:fillRect/>
          </a:stretch>
        </p:blipFill>
        <p:spPr>
          <a:xfrm>
            <a:off x="5731430" y="847600"/>
            <a:ext cx="6457522" cy="5525640"/>
          </a:xfrm>
        </p:spPr>
      </p:pic>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76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Algoritmos de ordenación: Quicksort en Javascript | by Gerardo Fernández |  Medium">
            <a:extLst>
              <a:ext uri="{FF2B5EF4-FFF2-40B4-BE49-F238E27FC236}">
                <a16:creationId xmlns:a16="http://schemas.microsoft.com/office/drawing/2014/main" id="{C38FD2EA-3ED2-4042-AC7E-ABD962BF78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1561" y="1350746"/>
            <a:ext cx="5580942" cy="396246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Arc 74">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99D0FD1-CE25-4817-AD56-D4CEDF11A383}"/>
              </a:ext>
            </a:extLst>
          </p:cNvPr>
          <p:cNvSpPr>
            <a:spLocks noGrp="1"/>
          </p:cNvSpPr>
          <p:nvPr>
            <p:ph type="title"/>
          </p:nvPr>
        </p:nvSpPr>
        <p:spPr>
          <a:xfrm>
            <a:off x="838200" y="365125"/>
            <a:ext cx="10515600" cy="1325563"/>
          </a:xfrm>
        </p:spPr>
        <p:txBody>
          <a:bodyPr>
            <a:normAutofit/>
          </a:bodyPr>
          <a:lstStyle/>
          <a:p>
            <a:r>
              <a:rPr lang="es-MX"/>
              <a:t>Método de ordenamiento Quicksort </a:t>
            </a:r>
            <a:endParaRPr lang="es-US"/>
          </a:p>
        </p:txBody>
      </p:sp>
      <p:sp>
        <p:nvSpPr>
          <p:cNvPr id="3" name="Marcador de contenido 2">
            <a:extLst>
              <a:ext uri="{FF2B5EF4-FFF2-40B4-BE49-F238E27FC236}">
                <a16:creationId xmlns:a16="http://schemas.microsoft.com/office/drawing/2014/main" id="{65ADEB9E-C091-4A6B-864C-3716B8CB4378}"/>
              </a:ext>
            </a:extLst>
          </p:cNvPr>
          <p:cNvSpPr>
            <a:spLocks noGrp="1"/>
          </p:cNvSpPr>
          <p:nvPr>
            <p:ph idx="1"/>
          </p:nvPr>
        </p:nvSpPr>
        <p:spPr>
          <a:xfrm>
            <a:off x="838200" y="1825625"/>
            <a:ext cx="5393361" cy="4351338"/>
          </a:xfrm>
        </p:spPr>
        <p:txBody>
          <a:bodyPr>
            <a:normAutofit/>
          </a:bodyPr>
          <a:lstStyle/>
          <a:p>
            <a:r>
              <a:rPr lang="es-MX" sz="2400" b="0" i="0">
                <a:effectLst/>
                <a:latin typeface="arial" panose="020B0604020202020204" pitchFamily="34" charset="0"/>
              </a:rPr>
              <a:t>El algoritmo básico del </a:t>
            </a:r>
            <a:r>
              <a:rPr lang="es-MX" sz="2400" b="1" i="0">
                <a:effectLst/>
                <a:latin typeface="arial" panose="020B0604020202020204" pitchFamily="34" charset="0"/>
              </a:rPr>
              <a:t>método Quicksort</a:t>
            </a:r>
            <a:r>
              <a:rPr lang="es-MX" sz="2400" b="0" i="0">
                <a:effectLst/>
                <a:latin typeface="arial" panose="020B0604020202020204" pitchFamily="34" charset="0"/>
              </a:rPr>
              <a:t> consiste en tomar cualquier elemento de la lista al cual denominaremos como pivote, dependiendo de la partición en que se elija, el algoritmo será más o menos eficiente.</a:t>
            </a:r>
            <a:endParaRPr lang="es-US" sz="2400"/>
          </a:p>
        </p:txBody>
      </p:sp>
    </p:spTree>
    <p:extLst>
      <p:ext uri="{BB962C8B-B14F-4D97-AF65-F5344CB8AC3E}">
        <p14:creationId xmlns:p14="http://schemas.microsoft.com/office/powerpoint/2010/main" val="20435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A0A7B75-1B7E-444F-A767-7E0C8295FFFA}"/>
              </a:ext>
            </a:extLst>
          </p:cNvPr>
          <p:cNvSpPr>
            <a:spLocks noGrp="1"/>
          </p:cNvSpPr>
          <p:nvPr>
            <p:ph type="title"/>
          </p:nvPr>
        </p:nvSpPr>
        <p:spPr>
          <a:xfrm>
            <a:off x="76026" y="2887486"/>
            <a:ext cx="5221185" cy="621081"/>
          </a:xfrm>
        </p:spPr>
        <p:txBody>
          <a:bodyPr vert="horz" lIns="91440" tIns="45720" rIns="91440" bIns="45720" rtlCol="0" anchor="b">
            <a:noAutofit/>
          </a:bodyPr>
          <a:lstStyle/>
          <a:p>
            <a:pPr algn="ctr"/>
            <a:r>
              <a:rPr lang="en-US" sz="2400" kern="1200">
                <a:latin typeface="+mj-lt"/>
                <a:ea typeface="+mj-ea"/>
                <a:cs typeface="+mj-cs"/>
              </a:rPr>
              <a:t>https://www.youtube.com/watch?v=Fiot5yuwPAg</a:t>
            </a: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descr="Captura de pantalla de un celular&#10;&#10;Descripción generada automáticamente">
            <a:extLst>
              <a:ext uri="{FF2B5EF4-FFF2-40B4-BE49-F238E27FC236}">
                <a16:creationId xmlns:a16="http://schemas.microsoft.com/office/drawing/2014/main" id="{57AD7805-D8A7-4095-868F-D692A79511B7}"/>
              </a:ext>
            </a:extLst>
          </p:cNvPr>
          <p:cNvPicPr>
            <a:picLocks noGrp="1" noChangeAspect="1"/>
          </p:cNvPicPr>
          <p:nvPr>
            <p:ph idx="1"/>
          </p:nvPr>
        </p:nvPicPr>
        <p:blipFill>
          <a:blip r:embed="rId2"/>
          <a:stretch>
            <a:fillRect/>
          </a:stretch>
        </p:blipFill>
        <p:spPr>
          <a:xfrm>
            <a:off x="5587942" y="959536"/>
            <a:ext cx="6524187" cy="552909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lumMod val="75000"/>
            </a:schemeClr>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32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D00287E-98F0-49F9-B033-91C5B1ABCDA7}"/>
              </a:ext>
            </a:extLst>
          </p:cNvPr>
          <p:cNvSpPr>
            <a:spLocks noGrp="1"/>
          </p:cNvSpPr>
          <p:nvPr>
            <p:ph type="title"/>
          </p:nvPr>
        </p:nvSpPr>
        <p:spPr>
          <a:xfrm>
            <a:off x="5894962" y="479493"/>
            <a:ext cx="5458838" cy="1325563"/>
          </a:xfrm>
        </p:spPr>
        <p:txBody>
          <a:bodyPr>
            <a:normAutofit/>
          </a:bodyPr>
          <a:lstStyle/>
          <a:p>
            <a:r>
              <a:rPr lang="es-MX"/>
              <a:t>Método de ordenamiento burbuja</a:t>
            </a:r>
            <a:endParaRPr lang="es-US"/>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Métodos de Ordenación - Estructura de Datos">
            <a:extLst>
              <a:ext uri="{FF2B5EF4-FFF2-40B4-BE49-F238E27FC236}">
                <a16:creationId xmlns:a16="http://schemas.microsoft.com/office/drawing/2014/main" id="{6FF4B4EE-5378-4A88-A800-AC8D60AB76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240633"/>
            <a:ext cx="4777381" cy="22069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367720B6-EFCE-4B60-BE74-7CD790BE483F}"/>
              </a:ext>
            </a:extLst>
          </p:cNvPr>
          <p:cNvSpPr>
            <a:spLocks noGrp="1"/>
          </p:cNvSpPr>
          <p:nvPr>
            <p:ph idx="1"/>
          </p:nvPr>
        </p:nvSpPr>
        <p:spPr>
          <a:xfrm>
            <a:off x="5894962" y="1984443"/>
            <a:ext cx="5458838" cy="4192520"/>
          </a:xfrm>
        </p:spPr>
        <p:txBody>
          <a:bodyPr>
            <a:normAutofit/>
          </a:bodyPr>
          <a:lstStyle/>
          <a:p>
            <a:r>
              <a:rPr lang="es-MX" sz="2400" b="0" i="0">
                <a:effectLst/>
                <a:latin typeface="arial" panose="020B0604020202020204" pitchFamily="34" charset="0"/>
              </a:rPr>
              <a:t>La Ordenación de </a:t>
            </a:r>
            <a:r>
              <a:rPr lang="es-MX" sz="2400" b="1" i="0">
                <a:effectLst/>
                <a:latin typeface="arial" panose="020B0604020202020204" pitchFamily="34" charset="0"/>
              </a:rPr>
              <a:t>burbuja</a:t>
            </a:r>
            <a:r>
              <a:rPr lang="es-MX" sz="2400" b="0" i="0">
                <a:effectLst/>
                <a:latin typeface="arial" panose="020B0604020202020204" pitchFamily="34" charset="0"/>
              </a:rPr>
              <a:t> (</a:t>
            </a:r>
            <a:r>
              <a:rPr lang="es-MX" sz="2400" b="0" i="0" err="1">
                <a:effectLst/>
                <a:latin typeface="arial" panose="020B0604020202020204" pitchFamily="34" charset="0"/>
              </a:rPr>
              <a:t>Bubble</a:t>
            </a:r>
            <a:r>
              <a:rPr lang="es-MX" sz="2400" b="0" i="0">
                <a:effectLst/>
                <a:latin typeface="arial" panose="020B0604020202020204" pitchFamily="34" charset="0"/>
              </a:rPr>
              <a:t> Sort en inglés) es un sencillo algoritmo de </a:t>
            </a:r>
            <a:r>
              <a:rPr lang="es-MX" sz="2400" b="1" i="0">
                <a:effectLst/>
                <a:latin typeface="arial" panose="020B0604020202020204" pitchFamily="34" charset="0"/>
              </a:rPr>
              <a:t>ordenamiento</a:t>
            </a:r>
            <a:r>
              <a:rPr lang="es-MX" sz="2400" b="0" i="0">
                <a:effectLst/>
                <a:latin typeface="arial" panose="020B0604020202020204" pitchFamily="34" charset="0"/>
              </a:rPr>
              <a:t>. Funciona revisando cada elemento de la lista que va a ser ordenada con el siguiente, intercambiándolos de posición si están en el orden equivocado. ... También es conocido como el </a:t>
            </a:r>
            <a:r>
              <a:rPr lang="es-MX" sz="2400" b="1" i="0">
                <a:effectLst/>
                <a:latin typeface="arial" panose="020B0604020202020204" pitchFamily="34" charset="0"/>
              </a:rPr>
              <a:t>método</a:t>
            </a:r>
            <a:r>
              <a:rPr lang="es-MX" sz="2400" b="0" i="0">
                <a:effectLst/>
                <a:latin typeface="arial" panose="020B0604020202020204" pitchFamily="34" charset="0"/>
              </a:rPr>
              <a:t> del intercambio directo.</a:t>
            </a:r>
            <a:endParaRPr lang="es-US" sz="2400"/>
          </a:p>
        </p:txBody>
      </p:sp>
    </p:spTree>
    <p:extLst>
      <p:ext uri="{BB962C8B-B14F-4D97-AF65-F5344CB8AC3E}">
        <p14:creationId xmlns:p14="http://schemas.microsoft.com/office/powerpoint/2010/main" val="72879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73666714-B48F-40F7-98D1-F8F741FE6C45}"/>
              </a:ext>
            </a:extLst>
          </p:cNvPr>
          <p:cNvSpPr>
            <a:spLocks noGrp="1"/>
          </p:cNvSpPr>
          <p:nvPr>
            <p:ph idx="1"/>
          </p:nvPr>
        </p:nvSpPr>
        <p:spPr>
          <a:xfrm>
            <a:off x="2636353" y="5342548"/>
            <a:ext cx="5092194" cy="4351338"/>
          </a:xfrm>
        </p:spPr>
        <p:txBody>
          <a:bodyPr>
            <a:normAutofit/>
          </a:bodyPr>
          <a:lstStyle/>
          <a:p>
            <a:r>
              <a:rPr lang="es-ES" sz="2400">
                <a:hlinkClick r:id="rId3">
                  <a:extLst>
                    <a:ext uri="{A12FA001-AC4F-418D-AE19-62706E023703}">
                      <ahyp:hlinkClr xmlns:ahyp="http://schemas.microsoft.com/office/drawing/2018/hyperlinkcolor" val="tx"/>
                    </a:ext>
                  </a:extLst>
                </a:hlinkClick>
              </a:rPr>
              <a:t>https://www.youtube.com/watch?v=hf-_c7DFb3U</a:t>
            </a:r>
            <a:endParaRPr lang="es-ES" sz="2400"/>
          </a:p>
          <a:p>
            <a:endParaRPr lang="es-ES" sz="2400"/>
          </a:p>
        </p:txBody>
      </p:sp>
      <p:sp>
        <p:nvSpPr>
          <p:cNvPr id="36" name="Oval 3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Imagen 4" descr="Interfaz de usuario gráfica, Texto, Aplicación&#10;&#10;Descripción generada automáticamente">
            <a:extLst>
              <a:ext uri="{FF2B5EF4-FFF2-40B4-BE49-F238E27FC236}">
                <a16:creationId xmlns:a16="http://schemas.microsoft.com/office/drawing/2014/main" id="{43F73AA9-7390-48F1-BAB3-1AF7D7ABA27B}"/>
              </a:ext>
            </a:extLst>
          </p:cNvPr>
          <p:cNvPicPr>
            <a:picLocks noChangeAspect="1"/>
          </p:cNvPicPr>
          <p:nvPr/>
        </p:nvPicPr>
        <p:blipFill rotWithShape="1">
          <a:blip r:embed="rId4"/>
          <a:srcRect r="20009"/>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8" name="Arc 3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5D73DA11-E95C-4015-956A-DB1139828491}"/>
              </a:ext>
            </a:extLst>
          </p:cNvPr>
          <p:cNvPicPr>
            <a:picLocks noChangeAspect="1"/>
          </p:cNvPicPr>
          <p:nvPr/>
        </p:nvPicPr>
        <p:blipFill rotWithShape="1">
          <a:blip r:embed="rId5"/>
          <a:srcRect l="2438" r="8058" b="2"/>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8" name="CuadroTexto 7">
            <a:extLst>
              <a:ext uri="{FF2B5EF4-FFF2-40B4-BE49-F238E27FC236}">
                <a16:creationId xmlns:a16="http://schemas.microsoft.com/office/drawing/2014/main" id="{74CB43CB-A037-4E51-B48C-4CC9C369FD4A}"/>
              </a:ext>
            </a:extLst>
          </p:cNvPr>
          <p:cNvSpPr txBox="1"/>
          <p:nvPr/>
        </p:nvSpPr>
        <p:spPr>
          <a:xfrm>
            <a:off x="604911" y="745588"/>
            <a:ext cx="5325483" cy="923330"/>
          </a:xfrm>
          <a:prstGeom prst="rect">
            <a:avLst/>
          </a:prstGeom>
          <a:noFill/>
        </p:spPr>
        <p:txBody>
          <a:bodyPr wrap="square" rtlCol="0">
            <a:spAutoFit/>
          </a:bodyPr>
          <a:lstStyle/>
          <a:p>
            <a:r>
              <a:rPr lang="es-ES"/>
              <a:t>https://www.youtube.com/watch?v=IN-1Mb80hUghttps://www.youtube.com/watch?v=IN-1Mb80hUg</a:t>
            </a:r>
          </a:p>
        </p:txBody>
      </p:sp>
    </p:spTree>
    <p:extLst>
      <p:ext uri="{BB962C8B-B14F-4D97-AF65-F5344CB8AC3E}">
        <p14:creationId xmlns:p14="http://schemas.microsoft.com/office/powerpoint/2010/main" val="370474585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3CACA56C297E94BBECEAE53305E8AA9" ma:contentTypeVersion="11" ma:contentTypeDescription="Crear nuevo documento." ma:contentTypeScope="" ma:versionID="23436cf16f5ce89ec75860c3b8cc2092">
  <xsd:schema xmlns:xsd="http://www.w3.org/2001/XMLSchema" xmlns:xs="http://www.w3.org/2001/XMLSchema" xmlns:p="http://schemas.microsoft.com/office/2006/metadata/properties" xmlns:ns3="55b7de54-3341-433a-865f-eddd6972a2bb" xmlns:ns4="567bc0c2-f64d-43a4-98dc-72975bf505fe" targetNamespace="http://schemas.microsoft.com/office/2006/metadata/properties" ma:root="true" ma:fieldsID="94398d7ddb450673e64766c39bd21429" ns3:_="" ns4:_="">
    <xsd:import namespace="55b7de54-3341-433a-865f-eddd6972a2bb"/>
    <xsd:import namespace="567bc0c2-f64d-43a4-98dc-72975bf50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7de54-3341-433a-865f-eddd6972a2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7bc0c2-f64d-43a4-98dc-72975bf505fe"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AC3759-C018-4A0B-9AE0-1D5D872489FC}">
  <ds:schemaRefs>
    <ds:schemaRef ds:uri="55b7de54-3341-433a-865f-eddd6972a2bb"/>
    <ds:schemaRef ds:uri="567bc0c2-f64d-43a4-98dc-72975bf505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1B058A-2609-4021-9376-3FA6344C0E29}">
  <ds:schemaRefs>
    <ds:schemaRef ds:uri="55b7de54-3341-433a-865f-eddd6972a2bb"/>
    <ds:schemaRef ds:uri="http://www.w3.org/XML/1998/namespace"/>
    <ds:schemaRef ds:uri="567bc0c2-f64d-43a4-98dc-72975bf505fe"/>
    <ds:schemaRef ds:uri="http://purl.org/dc/dcmitype/"/>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CE94D9C-CDBC-43FF-AE65-8D990491C0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1262</Words>
  <Application>Microsoft Office PowerPoint</Application>
  <PresentationFormat>Panorámica</PresentationFormat>
  <Paragraphs>184</Paragraphs>
  <Slides>21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arial</vt:lpstr>
      <vt:lpstr>Avenir Next LT Pro</vt:lpstr>
      <vt:lpstr>Calibri</vt:lpstr>
      <vt:lpstr>Tw Cen MT</vt:lpstr>
      <vt:lpstr>Verdana</vt:lpstr>
      <vt:lpstr>WordVisi_MSFontService</vt:lpstr>
      <vt:lpstr>ShapesVTI</vt:lpstr>
      <vt:lpstr>METODOS DE ORDENAMIENTO INTERNO</vt:lpstr>
      <vt:lpstr>Método de ordenamiento de selección.</vt:lpstr>
      <vt:lpstr>Presentación de PowerPoint</vt:lpstr>
      <vt:lpstr>INSERCION DIRECTA</vt:lpstr>
      <vt:lpstr>https://www.youtube.com/watch?v=tB2Yz2WwhAg</vt:lpstr>
      <vt:lpstr>Método de ordenamiento Quicksort </vt:lpstr>
      <vt:lpstr>https://www.youtube.com/watch?v=Fiot5yuwPAg</vt:lpstr>
      <vt:lpstr>Método de ordenamiento burbuja</vt:lpstr>
      <vt:lpstr>Presentación de PowerPoint</vt:lpstr>
      <vt:lpstr>Método de ordenamiento binsort. </vt:lpstr>
      <vt:lpstr>Método de ordenamiento radix.</vt:lpstr>
      <vt:lpstr>https://www.youtube.com/watch?v=fbRia-tshfo </vt:lpstr>
      <vt:lpstr>Método de ordenamiento Shell.</vt:lpstr>
      <vt:lpstr> https://www.youtube.com/watch?v=rZIt5XnbrOc </vt:lpstr>
      <vt:lpstr>Método de ordenamiento Marge.</vt:lpstr>
      <vt:lpstr>https://www.youtube.com/watch?v=wBuDiK8C8NA</vt:lpstr>
      <vt:lpstr>Método de ordenamiento árbol binario.</vt:lpstr>
      <vt:lpstr>Método de ordenamiento heap sort.</vt:lpstr>
      <vt:lpstr>https://www.youtube.com/watch?v=D6Sd1Nq8-TA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GABRIEL RODRIGUEZ GONZALEZ</dc:creator>
  <cp:lastModifiedBy>RICARDO GABRIEL RODRIGUEZ GONZALEZ</cp:lastModifiedBy>
  <cp:revision>388</cp:revision>
  <dcterms:created xsi:type="dcterms:W3CDTF">2021-03-23T02:06:58Z</dcterms:created>
  <dcterms:modified xsi:type="dcterms:W3CDTF">2021-04-26T02:53:23Z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0x010100C3CACA56C297E94BBECEAE53305E8AA9</vt:lpwstr>
  </property>
</Properties>
</file>