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F1F14-267F-4C53-9674-2F75997AF4A0}" type="datetimeFigureOut">
              <a:rPr lang="es-MX" smtClean="0"/>
              <a:t>22/02/2021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3D64-EF2A-42A3-A44C-5986FC73CB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55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F1F14-267F-4C53-9674-2F75997AF4A0}" type="datetimeFigureOut">
              <a:rPr lang="es-MX" smtClean="0"/>
              <a:t>22/02/2021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3D64-EF2A-42A3-A44C-5986FC73CB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9381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F1F14-267F-4C53-9674-2F75997AF4A0}" type="datetimeFigureOut">
              <a:rPr lang="es-MX" smtClean="0"/>
              <a:t>22/02/2021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3D64-EF2A-42A3-A44C-5986FC73CB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2129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F1F14-267F-4C53-9674-2F75997AF4A0}" type="datetimeFigureOut">
              <a:rPr lang="es-MX" smtClean="0"/>
              <a:t>22/02/2021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3D64-EF2A-42A3-A44C-5986FC73CB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6274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F1F14-267F-4C53-9674-2F75997AF4A0}" type="datetimeFigureOut">
              <a:rPr lang="es-MX" smtClean="0"/>
              <a:t>22/02/2021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3D64-EF2A-42A3-A44C-5986FC73CB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7176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F1F14-267F-4C53-9674-2F75997AF4A0}" type="datetimeFigureOut">
              <a:rPr lang="es-MX" smtClean="0"/>
              <a:t>22/02/2021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3D64-EF2A-42A3-A44C-5986FC73CB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2678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F1F14-267F-4C53-9674-2F75997AF4A0}" type="datetimeFigureOut">
              <a:rPr lang="es-MX" smtClean="0"/>
              <a:t>22/02/2021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3D64-EF2A-42A3-A44C-5986FC73CB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240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F1F14-267F-4C53-9674-2F75997AF4A0}" type="datetimeFigureOut">
              <a:rPr lang="es-MX" smtClean="0"/>
              <a:t>22/02/2021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3D64-EF2A-42A3-A44C-5986FC73CB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3963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F1F14-267F-4C53-9674-2F75997AF4A0}" type="datetimeFigureOut">
              <a:rPr lang="es-MX" smtClean="0"/>
              <a:t>22/02/2021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3D64-EF2A-42A3-A44C-5986FC73CB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0676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F1F14-267F-4C53-9674-2F75997AF4A0}" type="datetimeFigureOut">
              <a:rPr lang="es-MX" smtClean="0"/>
              <a:t>22/02/2021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3D64-EF2A-42A3-A44C-5986FC73CB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303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F1F14-267F-4C53-9674-2F75997AF4A0}" type="datetimeFigureOut">
              <a:rPr lang="es-MX" smtClean="0"/>
              <a:t>22/02/2021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3D64-EF2A-42A3-A44C-5986FC73CB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868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F1F14-267F-4C53-9674-2F75997AF4A0}" type="datetimeFigureOut">
              <a:rPr lang="es-MX" smtClean="0"/>
              <a:t>22/02/2021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B3D64-EF2A-42A3-A44C-5986FC73CB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335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804673" y="3320859"/>
            <a:ext cx="4573475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σ  Destino=MTY (V)</a:t>
            </a:r>
            <a:r>
              <a:rPr lang="en-US" sz="480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b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48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3FEB0555-4F98-4442-B61B-69D144872E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678105"/>
              </p:ext>
            </p:extLst>
          </p:nvPr>
        </p:nvGraphicFramePr>
        <p:xfrm>
          <a:off x="7210424" y="2827606"/>
          <a:ext cx="4333877" cy="2300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2464">
                  <a:extLst>
                    <a:ext uri="{9D8B030D-6E8A-4147-A177-3AD203B41FA5}">
                      <a16:colId xmlns:a16="http://schemas.microsoft.com/office/drawing/2014/main" val="2457242646"/>
                    </a:ext>
                  </a:extLst>
                </a:gridCol>
                <a:gridCol w="1033210">
                  <a:extLst>
                    <a:ext uri="{9D8B030D-6E8A-4147-A177-3AD203B41FA5}">
                      <a16:colId xmlns:a16="http://schemas.microsoft.com/office/drawing/2014/main" val="669468036"/>
                    </a:ext>
                  </a:extLst>
                </a:gridCol>
                <a:gridCol w="1139821">
                  <a:extLst>
                    <a:ext uri="{9D8B030D-6E8A-4147-A177-3AD203B41FA5}">
                      <a16:colId xmlns:a16="http://schemas.microsoft.com/office/drawing/2014/main" val="363919884"/>
                    </a:ext>
                  </a:extLst>
                </a:gridCol>
                <a:gridCol w="978382">
                  <a:extLst>
                    <a:ext uri="{9D8B030D-6E8A-4147-A177-3AD203B41FA5}">
                      <a16:colId xmlns:a16="http://schemas.microsoft.com/office/drawing/2014/main" val="2154619318"/>
                    </a:ext>
                  </a:extLst>
                </a:gridCol>
              </a:tblGrid>
              <a:tr h="464742">
                <a:tc>
                  <a:txBody>
                    <a:bodyPr/>
                    <a:lstStyle/>
                    <a:p>
                      <a:pPr algn="l" fontAlgn="b"/>
                      <a:endParaRPr lang="es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76" marR="18276" marT="182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76" marR="18276" marT="182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76" marR="18276" marT="182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76" marR="18276" marT="18276" marB="0" anchor="b"/>
                </a:tc>
                <a:extLst>
                  <a:ext uri="{0D108BD9-81ED-4DB2-BD59-A6C34878D82A}">
                    <a16:rowId xmlns:a16="http://schemas.microsoft.com/office/drawing/2014/main" val="307428906"/>
                  </a:ext>
                </a:extLst>
              </a:tr>
              <a:tr h="546009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US" sz="2700" u="none" strike="noStrike">
                          <a:effectLst/>
                        </a:rPr>
                        <a:t>VUELO  “V”</a:t>
                      </a:r>
                      <a:endParaRPr lang="es-US" sz="2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76" marR="18276" marT="18276" marB="0" anchor="ctr"/>
                </a:tc>
                <a:tc hMerge="1">
                  <a:txBody>
                    <a:bodyPr/>
                    <a:lstStyle/>
                    <a:p>
                      <a:endParaRPr lang="es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565572"/>
                  </a:ext>
                </a:extLst>
              </a:tr>
              <a:tr h="429833">
                <a:tc>
                  <a:txBody>
                    <a:bodyPr/>
                    <a:lstStyle/>
                    <a:p>
                      <a:pPr algn="ctr" fontAlgn="ctr"/>
                      <a:r>
                        <a:rPr lang="es-US" sz="2100" u="none" strike="noStrike">
                          <a:effectLst/>
                        </a:rPr>
                        <a:t>Numero</a:t>
                      </a:r>
                      <a:endParaRPr lang="es-US" sz="2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76" marR="18276" marT="18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US" sz="2100" u="none" strike="noStrike">
                          <a:effectLst/>
                        </a:rPr>
                        <a:t>Origen</a:t>
                      </a:r>
                      <a:endParaRPr lang="es-US" sz="2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76" marR="18276" marT="18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US" sz="2100" u="none" strike="noStrike">
                          <a:effectLst/>
                        </a:rPr>
                        <a:t>Destino</a:t>
                      </a:r>
                      <a:endParaRPr lang="es-US" sz="2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76" marR="18276" marT="182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US" sz="2100" u="none" strike="noStrike">
                          <a:effectLst/>
                        </a:rPr>
                        <a:t>Salida</a:t>
                      </a:r>
                      <a:endParaRPr lang="es-US" sz="2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76" marR="18276" marT="18276" marB="0" anchor="ctr"/>
                </a:tc>
                <a:extLst>
                  <a:ext uri="{0D108BD9-81ED-4DB2-BD59-A6C34878D82A}">
                    <a16:rowId xmlns:a16="http://schemas.microsoft.com/office/drawing/2014/main" val="3050936583"/>
                  </a:ext>
                </a:extLst>
              </a:tr>
              <a:tr h="429833">
                <a:tc>
                  <a:txBody>
                    <a:bodyPr/>
                    <a:lstStyle/>
                    <a:p>
                      <a:pPr algn="ctr" fontAlgn="ctr"/>
                      <a:r>
                        <a:rPr lang="es-US" sz="2100" u="none" strike="noStrike">
                          <a:effectLst/>
                        </a:rPr>
                        <a:t>165</a:t>
                      </a:r>
                      <a:endParaRPr lang="es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76" marR="18276" marT="18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US" sz="2100" u="none" strike="noStrike">
                          <a:effectLst/>
                        </a:rPr>
                        <a:t>VER</a:t>
                      </a:r>
                      <a:endParaRPr lang="es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76" marR="18276" marT="18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US" sz="2100" u="none" strike="noStrike">
                          <a:effectLst/>
                        </a:rPr>
                        <a:t>MTY</a:t>
                      </a:r>
                      <a:endParaRPr lang="es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76" marR="18276" marT="18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US" sz="2100" u="none" strike="noStrike">
                          <a:effectLst/>
                        </a:rPr>
                        <a:t>10:55</a:t>
                      </a:r>
                      <a:endParaRPr lang="es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76" marR="18276" marT="18276" marB="0" anchor="ctr"/>
                </a:tc>
                <a:extLst>
                  <a:ext uri="{0D108BD9-81ED-4DB2-BD59-A6C34878D82A}">
                    <a16:rowId xmlns:a16="http://schemas.microsoft.com/office/drawing/2014/main" val="1815857941"/>
                  </a:ext>
                </a:extLst>
              </a:tr>
              <a:tr h="429833">
                <a:tc>
                  <a:txBody>
                    <a:bodyPr/>
                    <a:lstStyle/>
                    <a:p>
                      <a:pPr algn="ctr" fontAlgn="ctr"/>
                      <a:r>
                        <a:rPr lang="es-US" sz="2100" u="none" strike="noStrike">
                          <a:effectLst/>
                        </a:rPr>
                        <a:t>903</a:t>
                      </a:r>
                      <a:endParaRPr lang="es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76" marR="18276" marT="18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US" sz="2100" u="none" strike="noStrike">
                          <a:effectLst/>
                        </a:rPr>
                        <a:t>GDL</a:t>
                      </a:r>
                      <a:endParaRPr lang="es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76" marR="18276" marT="18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US" sz="2100" u="none" strike="noStrike">
                          <a:effectLst/>
                        </a:rPr>
                        <a:t>MTY</a:t>
                      </a:r>
                      <a:endParaRPr lang="es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76" marR="18276" marT="182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US" sz="2100" u="none" strike="noStrike" dirty="0">
                          <a:effectLst/>
                        </a:rPr>
                        <a:t>13:40</a:t>
                      </a:r>
                      <a:endParaRPr lang="es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76" marR="18276" marT="18276" marB="0" anchor="ctr"/>
                </a:tc>
                <a:extLst>
                  <a:ext uri="{0D108BD9-81ED-4DB2-BD59-A6C34878D82A}">
                    <a16:rowId xmlns:a16="http://schemas.microsoft.com/office/drawing/2014/main" val="712950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061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4673" y="3320859"/>
            <a:ext cx="4573475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z="3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σ ID=( Π ID (σ  numero=345 (</a:t>
            </a:r>
            <a:r>
              <a:rPr lang="en-US" sz="34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</a:t>
            </a:r>
            <a:r>
              <a:rPr lang="en-US" sz="3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)))  (</a:t>
            </a:r>
            <a:r>
              <a:rPr lang="en-US" sz="34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</a:t>
            </a:r>
            <a:r>
              <a:rPr lang="en-US" sz="3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)</a:t>
            </a:r>
            <a:br>
              <a:rPr lang="en-US" sz="3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34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CCF3F726-8F88-4042-980B-C46C8C5FD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50239"/>
              </p:ext>
            </p:extLst>
          </p:nvPr>
        </p:nvGraphicFramePr>
        <p:xfrm>
          <a:off x="7923846" y="3050873"/>
          <a:ext cx="2907030" cy="1923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226">
                  <a:extLst>
                    <a:ext uri="{9D8B030D-6E8A-4147-A177-3AD203B41FA5}">
                      <a16:colId xmlns:a16="http://schemas.microsoft.com/office/drawing/2014/main" val="2550182939"/>
                    </a:ext>
                  </a:extLst>
                </a:gridCol>
                <a:gridCol w="1848804">
                  <a:extLst>
                    <a:ext uri="{9D8B030D-6E8A-4147-A177-3AD203B41FA5}">
                      <a16:colId xmlns:a16="http://schemas.microsoft.com/office/drawing/2014/main" val="3298765752"/>
                    </a:ext>
                  </a:extLst>
                </a:gridCol>
              </a:tblGrid>
              <a:tr h="641223">
                <a:tc>
                  <a:txBody>
                    <a:bodyPr/>
                    <a:lstStyle/>
                    <a:p>
                      <a:pPr algn="ctr" fontAlgn="ctr"/>
                      <a:r>
                        <a:rPr lang="es-US" sz="3300" u="none" strike="noStrike">
                          <a:effectLst/>
                        </a:rPr>
                        <a:t>ID</a:t>
                      </a:r>
                      <a:endParaRPr lang="es-US" sz="3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US" sz="3300" u="none" strike="noStrike">
                          <a:effectLst/>
                        </a:rPr>
                        <a:t>Nombre</a:t>
                      </a:r>
                      <a:endParaRPr lang="es-US" sz="3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ctr"/>
                </a:tc>
                <a:extLst>
                  <a:ext uri="{0D108BD9-81ED-4DB2-BD59-A6C34878D82A}">
                    <a16:rowId xmlns:a16="http://schemas.microsoft.com/office/drawing/2014/main" val="345825109"/>
                  </a:ext>
                </a:extLst>
              </a:tr>
              <a:tr h="641223">
                <a:tc>
                  <a:txBody>
                    <a:bodyPr/>
                    <a:lstStyle/>
                    <a:p>
                      <a:pPr algn="ctr" fontAlgn="ctr"/>
                      <a:r>
                        <a:rPr lang="es-US" sz="3300" u="none" strike="noStrike">
                          <a:effectLst/>
                        </a:rPr>
                        <a:t>123</a:t>
                      </a:r>
                      <a:endParaRPr lang="es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US" sz="3300" u="none" strike="noStrike">
                          <a:effectLst/>
                        </a:rPr>
                        <a:t>KARLA</a:t>
                      </a:r>
                      <a:endParaRPr lang="es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ctr"/>
                </a:tc>
                <a:extLst>
                  <a:ext uri="{0D108BD9-81ED-4DB2-BD59-A6C34878D82A}">
                    <a16:rowId xmlns:a16="http://schemas.microsoft.com/office/drawing/2014/main" val="3980589029"/>
                  </a:ext>
                </a:extLst>
              </a:tr>
              <a:tr h="641223">
                <a:tc>
                  <a:txBody>
                    <a:bodyPr/>
                    <a:lstStyle/>
                    <a:p>
                      <a:pPr algn="ctr" fontAlgn="ctr"/>
                      <a:r>
                        <a:rPr lang="es-US" sz="3300" u="none" strike="noStrike">
                          <a:effectLst/>
                        </a:rPr>
                        <a:t>456</a:t>
                      </a:r>
                      <a:endParaRPr lang="es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US" sz="3300" u="none" strike="noStrike">
                          <a:effectLst/>
                        </a:rPr>
                        <a:t>JOEL</a:t>
                      </a:r>
                      <a:endParaRPr lang="es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ctr"/>
                </a:tc>
                <a:extLst>
                  <a:ext uri="{0D108BD9-81ED-4DB2-BD59-A6C34878D82A}">
                    <a16:rowId xmlns:a16="http://schemas.microsoft.com/office/drawing/2014/main" val="2700686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6528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DDA203-04D3-4998-ACB7-AE1F5CAC4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3583615" cy="4482819"/>
          </a:xfrm>
        </p:spPr>
        <p:txBody>
          <a:bodyPr>
            <a:normAutofit/>
          </a:bodyPr>
          <a:lstStyle/>
          <a:p>
            <a:r>
              <a:rPr lang="es-MX" sz="34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Π  </a:t>
            </a:r>
            <a:r>
              <a:rPr lang="es-MX" sz="340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Destino,Salida</a:t>
            </a:r>
            <a:r>
              <a:rPr lang="es-MX" sz="34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s-MX" sz="3400" b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s-MX" sz="34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br>
              <a:rPr lang="es-US" sz="3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US" sz="340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7792F8-878D-42C9-A9B8-64640A990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5199" y="475989"/>
            <a:ext cx="7416801" cy="6382010"/>
          </a:xfrm>
          <a:custGeom>
            <a:avLst/>
            <a:gdLst>
              <a:gd name="connsiteX0" fmla="*/ 4443157 w 7416801"/>
              <a:gd name="connsiteY0" fmla="*/ 0 h 6382010"/>
              <a:gd name="connsiteX1" fmla="*/ 7370974 w 7416801"/>
              <a:gd name="connsiteY1" fmla="*/ 1100993 h 6382010"/>
              <a:gd name="connsiteX2" fmla="*/ 7416801 w 7416801"/>
              <a:gd name="connsiteY2" fmla="*/ 1143399 h 6382010"/>
              <a:gd name="connsiteX3" fmla="*/ 7416801 w 7416801"/>
              <a:gd name="connsiteY3" fmla="*/ 6382010 h 6382010"/>
              <a:gd name="connsiteX4" fmla="*/ 450028 w 7416801"/>
              <a:gd name="connsiteY4" fmla="*/ 6382010 h 6382010"/>
              <a:gd name="connsiteX5" fmla="*/ 349165 w 7416801"/>
              <a:gd name="connsiteY5" fmla="*/ 6172634 h 6382010"/>
              <a:gd name="connsiteX6" fmla="*/ 0 w 7416801"/>
              <a:gd name="connsiteY6" fmla="*/ 4443157 h 6382010"/>
              <a:gd name="connsiteX7" fmla="*/ 4443157 w 7416801"/>
              <a:gd name="connsiteY7" fmla="*/ 0 h 6382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16801" h="6382010">
                <a:moveTo>
                  <a:pt x="4443157" y="0"/>
                </a:moveTo>
                <a:cubicBezTo>
                  <a:pt x="5564661" y="0"/>
                  <a:pt x="6589116" y="415514"/>
                  <a:pt x="7370974" y="1100993"/>
                </a:cubicBezTo>
                <a:lnTo>
                  <a:pt x="7416801" y="1143399"/>
                </a:lnTo>
                <a:lnTo>
                  <a:pt x="7416801" y="6382010"/>
                </a:lnTo>
                <a:lnTo>
                  <a:pt x="450028" y="6382010"/>
                </a:lnTo>
                <a:lnTo>
                  <a:pt x="349165" y="6172634"/>
                </a:lnTo>
                <a:cubicBezTo>
                  <a:pt x="124330" y="5641063"/>
                  <a:pt x="0" y="5056630"/>
                  <a:pt x="0" y="4443157"/>
                </a:cubicBezTo>
                <a:cubicBezTo>
                  <a:pt x="0" y="1989269"/>
                  <a:pt x="1989269" y="0"/>
                  <a:pt x="4443157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BE6D762-B0B7-4760-8ACF-73EC11AB9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3153" y="743943"/>
            <a:ext cx="7148847" cy="6114057"/>
          </a:xfrm>
          <a:custGeom>
            <a:avLst/>
            <a:gdLst>
              <a:gd name="connsiteX0" fmla="*/ 4175203 w 7148847"/>
              <a:gd name="connsiteY0" fmla="*/ 0 h 6114057"/>
              <a:gd name="connsiteX1" fmla="*/ 6982515 w 7148847"/>
              <a:gd name="connsiteY1" fmla="*/ 1084642 h 6114057"/>
              <a:gd name="connsiteX2" fmla="*/ 7148847 w 7148847"/>
              <a:gd name="connsiteY2" fmla="*/ 1245129 h 6114057"/>
              <a:gd name="connsiteX3" fmla="*/ 7148847 w 7148847"/>
              <a:gd name="connsiteY3" fmla="*/ 6114057 h 6114057"/>
              <a:gd name="connsiteX4" fmla="*/ 479215 w 7148847"/>
              <a:gd name="connsiteY4" fmla="*/ 6114057 h 6114057"/>
              <a:gd name="connsiteX5" fmla="*/ 328108 w 7148847"/>
              <a:gd name="connsiteY5" fmla="*/ 5800381 h 6114057"/>
              <a:gd name="connsiteX6" fmla="*/ 0 w 7148847"/>
              <a:gd name="connsiteY6" fmla="*/ 4175203 h 6114057"/>
              <a:gd name="connsiteX7" fmla="*/ 4175203 w 7148847"/>
              <a:gd name="connsiteY7" fmla="*/ 0 h 611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48847" h="6114057">
                <a:moveTo>
                  <a:pt x="4175203" y="0"/>
                </a:moveTo>
                <a:cubicBezTo>
                  <a:pt x="5256094" y="0"/>
                  <a:pt x="6241052" y="410735"/>
                  <a:pt x="6982515" y="1084642"/>
                </a:cubicBezTo>
                <a:lnTo>
                  <a:pt x="7148847" y="1245129"/>
                </a:lnTo>
                <a:lnTo>
                  <a:pt x="7148847" y="6114057"/>
                </a:lnTo>
                <a:lnTo>
                  <a:pt x="479215" y="6114057"/>
                </a:lnTo>
                <a:lnTo>
                  <a:pt x="328108" y="5800381"/>
                </a:lnTo>
                <a:cubicBezTo>
                  <a:pt x="116832" y="5300866"/>
                  <a:pt x="0" y="4751678"/>
                  <a:pt x="0" y="4175203"/>
                </a:cubicBezTo>
                <a:cubicBezTo>
                  <a:pt x="0" y="1869302"/>
                  <a:pt x="1869302" y="0"/>
                  <a:pt x="4175203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A1326D37-C7A7-4302-A88A-DDCB2CC08F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7118029"/>
              </p:ext>
            </p:extLst>
          </p:nvPr>
        </p:nvGraphicFramePr>
        <p:xfrm>
          <a:off x="7352506" y="2520761"/>
          <a:ext cx="3135633" cy="3206115"/>
        </p:xfrm>
        <a:graphic>
          <a:graphicData uri="http://schemas.openxmlformats.org/drawingml/2006/table">
            <a:tbl>
              <a:tblPr/>
              <a:tblGrid>
                <a:gridCol w="1715454">
                  <a:extLst>
                    <a:ext uri="{9D8B030D-6E8A-4147-A177-3AD203B41FA5}">
                      <a16:colId xmlns:a16="http://schemas.microsoft.com/office/drawing/2014/main" val="3812753365"/>
                    </a:ext>
                  </a:extLst>
                </a:gridCol>
                <a:gridCol w="1420179">
                  <a:extLst>
                    <a:ext uri="{9D8B030D-6E8A-4147-A177-3AD203B41FA5}">
                      <a16:colId xmlns:a16="http://schemas.microsoft.com/office/drawing/2014/main" val="3285859565"/>
                    </a:ext>
                  </a:extLst>
                </a:gridCol>
              </a:tblGrid>
              <a:tr h="641223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US" sz="3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Destino</a:t>
                      </a:r>
                      <a:endParaRPr lang="es-US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US" sz="3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Salida</a:t>
                      </a:r>
                      <a:endParaRPr lang="es-US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11404"/>
                  </a:ext>
                </a:extLst>
              </a:tr>
              <a:tr h="641223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MEX</a:t>
                      </a:r>
                      <a:endParaRPr lang="es-US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12:30</a:t>
                      </a:r>
                      <a:endParaRPr lang="es-US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139417"/>
                  </a:ext>
                </a:extLst>
              </a:tr>
              <a:tr h="641223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TOL</a:t>
                      </a:r>
                      <a:endParaRPr lang="es-US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17:05</a:t>
                      </a:r>
                      <a:endParaRPr lang="es-US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4152330"/>
                  </a:ext>
                </a:extLst>
              </a:tr>
              <a:tr h="641223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MTY</a:t>
                      </a:r>
                      <a:endParaRPr lang="es-US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10:55</a:t>
                      </a:r>
                      <a:endParaRPr lang="es-US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820112"/>
                  </a:ext>
                </a:extLst>
              </a:tr>
              <a:tr h="641223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</a:t>
                      </a:r>
                      <a:endParaRPr lang="es-US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18:00</a:t>
                      </a:r>
                      <a:endParaRPr lang="es-US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466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3041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96800F-6480-4FA9-81D3-65874D7D9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73475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σ  (</a:t>
            </a:r>
            <a:r>
              <a:rPr lang="en-US" sz="4800" b="1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P</a:t>
            </a:r>
            <a:r>
              <a:rPr lang="en-US" sz="480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)   </a:t>
            </a:r>
            <a:r>
              <a:rPr lang="en-US" sz="4800" i="1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x</a:t>
            </a:r>
            <a:r>
              <a:rPr lang="en-US" sz="480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Π  ID (</a:t>
            </a:r>
            <a:r>
              <a:rPr lang="en-US" sz="4800" b="1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R</a:t>
            </a:r>
            <a:r>
              <a:rPr lang="en-US" sz="480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)</a:t>
            </a:r>
            <a:br>
              <a:rPr lang="en-US" sz="480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48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Freeform: Shape 10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2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F5FCE0B5-B339-4E57-875B-98F4F18645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7865862"/>
              </p:ext>
            </p:extLst>
          </p:nvPr>
        </p:nvGraphicFramePr>
        <p:xfrm>
          <a:off x="7210424" y="1827366"/>
          <a:ext cx="4333876" cy="4370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187">
                  <a:extLst>
                    <a:ext uri="{9D8B030D-6E8A-4147-A177-3AD203B41FA5}">
                      <a16:colId xmlns:a16="http://schemas.microsoft.com/office/drawing/2014/main" val="1979010066"/>
                    </a:ext>
                  </a:extLst>
                </a:gridCol>
                <a:gridCol w="1584794">
                  <a:extLst>
                    <a:ext uri="{9D8B030D-6E8A-4147-A177-3AD203B41FA5}">
                      <a16:colId xmlns:a16="http://schemas.microsoft.com/office/drawing/2014/main" val="1867529515"/>
                    </a:ext>
                  </a:extLst>
                </a:gridCol>
                <a:gridCol w="1329895">
                  <a:extLst>
                    <a:ext uri="{9D8B030D-6E8A-4147-A177-3AD203B41FA5}">
                      <a16:colId xmlns:a16="http://schemas.microsoft.com/office/drawing/2014/main" val="333112831"/>
                    </a:ext>
                  </a:extLst>
                </a:gridCol>
              </a:tblGrid>
              <a:tr h="437069">
                <a:tc>
                  <a:txBody>
                    <a:bodyPr/>
                    <a:lstStyle/>
                    <a:p>
                      <a:pPr algn="ctr" fontAlgn="ctr"/>
                      <a:r>
                        <a:rPr lang="es-US" sz="2200" u="none" strike="noStrike">
                          <a:effectLst/>
                        </a:rPr>
                        <a:t>ID (P)</a:t>
                      </a:r>
                      <a:endParaRPr lang="es-US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477" marR="19477" marT="19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US" sz="2200" u="none" strike="noStrike">
                          <a:effectLst/>
                        </a:rPr>
                        <a:t>Nombre (P)</a:t>
                      </a:r>
                      <a:endParaRPr lang="es-US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477" marR="19477" marT="19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US" sz="2200" u="none" strike="noStrike">
                          <a:effectLst/>
                        </a:rPr>
                        <a:t>ID(R)</a:t>
                      </a:r>
                      <a:endParaRPr lang="es-US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477" marR="19477" marT="19477" marB="0" anchor="ctr"/>
                </a:tc>
                <a:extLst>
                  <a:ext uri="{0D108BD9-81ED-4DB2-BD59-A6C34878D82A}">
                    <a16:rowId xmlns:a16="http://schemas.microsoft.com/office/drawing/2014/main" val="1444992699"/>
                  </a:ext>
                </a:extLst>
              </a:tr>
              <a:tr h="437069">
                <a:tc>
                  <a:txBody>
                    <a:bodyPr/>
                    <a:lstStyle/>
                    <a:p>
                      <a:pPr algn="ctr" fontAlgn="ctr"/>
                      <a:r>
                        <a:rPr lang="es-US" sz="2200" u="none" strike="noStrike">
                          <a:effectLst/>
                        </a:rPr>
                        <a:t>123</a:t>
                      </a:r>
                      <a:endParaRPr lang="es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477" marR="19477" marT="19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US" sz="2200" u="none" strike="noStrike">
                          <a:effectLst/>
                        </a:rPr>
                        <a:t>KARLA</a:t>
                      </a:r>
                      <a:endParaRPr lang="es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477" marR="19477" marT="19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US" sz="2200" u="none" strike="noStrike">
                          <a:effectLst/>
                        </a:rPr>
                        <a:t>789</a:t>
                      </a:r>
                      <a:endParaRPr lang="es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477" marR="19477" marT="19477" marB="0" anchor="ctr"/>
                </a:tc>
                <a:extLst>
                  <a:ext uri="{0D108BD9-81ED-4DB2-BD59-A6C34878D82A}">
                    <a16:rowId xmlns:a16="http://schemas.microsoft.com/office/drawing/2014/main" val="4048121201"/>
                  </a:ext>
                </a:extLst>
              </a:tr>
              <a:tr h="437069">
                <a:tc>
                  <a:txBody>
                    <a:bodyPr/>
                    <a:lstStyle/>
                    <a:p>
                      <a:pPr algn="ctr" fontAlgn="ctr"/>
                      <a:r>
                        <a:rPr lang="es-US" sz="2200" u="none" strike="noStrike">
                          <a:effectLst/>
                        </a:rPr>
                        <a:t>123</a:t>
                      </a:r>
                      <a:endParaRPr lang="es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477" marR="19477" marT="19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US" sz="2200" u="none" strike="noStrike">
                          <a:effectLst/>
                        </a:rPr>
                        <a:t>KARLA</a:t>
                      </a:r>
                      <a:endParaRPr lang="es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477" marR="19477" marT="19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US" sz="2200" u="none" strike="noStrike">
                          <a:effectLst/>
                        </a:rPr>
                        <a:t>123</a:t>
                      </a:r>
                      <a:endParaRPr lang="es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477" marR="19477" marT="19477" marB="0" anchor="ctr"/>
                </a:tc>
                <a:extLst>
                  <a:ext uri="{0D108BD9-81ED-4DB2-BD59-A6C34878D82A}">
                    <a16:rowId xmlns:a16="http://schemas.microsoft.com/office/drawing/2014/main" val="383817737"/>
                  </a:ext>
                </a:extLst>
              </a:tr>
              <a:tr h="437069">
                <a:tc>
                  <a:txBody>
                    <a:bodyPr/>
                    <a:lstStyle/>
                    <a:p>
                      <a:pPr algn="ctr" fontAlgn="ctr"/>
                      <a:r>
                        <a:rPr lang="es-US" sz="2200" u="none" strike="noStrike">
                          <a:effectLst/>
                        </a:rPr>
                        <a:t>123</a:t>
                      </a:r>
                      <a:endParaRPr lang="es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477" marR="19477" marT="19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US" sz="2200" u="none" strike="noStrike">
                          <a:effectLst/>
                        </a:rPr>
                        <a:t>KARLA</a:t>
                      </a:r>
                      <a:endParaRPr lang="es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477" marR="19477" marT="19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US" sz="2200" u="none" strike="noStrike">
                          <a:effectLst/>
                        </a:rPr>
                        <a:t>456</a:t>
                      </a:r>
                      <a:endParaRPr lang="es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477" marR="19477" marT="19477" marB="0" anchor="ctr"/>
                </a:tc>
                <a:extLst>
                  <a:ext uri="{0D108BD9-81ED-4DB2-BD59-A6C34878D82A}">
                    <a16:rowId xmlns:a16="http://schemas.microsoft.com/office/drawing/2014/main" val="3756750863"/>
                  </a:ext>
                </a:extLst>
              </a:tr>
              <a:tr h="437069">
                <a:tc>
                  <a:txBody>
                    <a:bodyPr/>
                    <a:lstStyle/>
                    <a:p>
                      <a:pPr algn="ctr" fontAlgn="ctr"/>
                      <a:r>
                        <a:rPr lang="es-US" sz="2200" u="none" strike="noStrike">
                          <a:effectLst/>
                        </a:rPr>
                        <a:t>456</a:t>
                      </a:r>
                      <a:endParaRPr lang="es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477" marR="19477" marT="19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US" sz="2200" u="none" strike="noStrike">
                          <a:effectLst/>
                        </a:rPr>
                        <a:t>JOEL</a:t>
                      </a:r>
                      <a:endParaRPr lang="es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477" marR="19477" marT="19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US" sz="2200" u="none" strike="noStrike">
                          <a:effectLst/>
                        </a:rPr>
                        <a:t>789</a:t>
                      </a:r>
                      <a:endParaRPr lang="es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477" marR="19477" marT="19477" marB="0" anchor="ctr"/>
                </a:tc>
                <a:extLst>
                  <a:ext uri="{0D108BD9-81ED-4DB2-BD59-A6C34878D82A}">
                    <a16:rowId xmlns:a16="http://schemas.microsoft.com/office/drawing/2014/main" val="930365220"/>
                  </a:ext>
                </a:extLst>
              </a:tr>
              <a:tr h="437069">
                <a:tc>
                  <a:txBody>
                    <a:bodyPr/>
                    <a:lstStyle/>
                    <a:p>
                      <a:pPr algn="ctr" fontAlgn="ctr"/>
                      <a:r>
                        <a:rPr lang="es-US" sz="2200" u="none" strike="noStrike">
                          <a:effectLst/>
                        </a:rPr>
                        <a:t>456</a:t>
                      </a:r>
                      <a:endParaRPr lang="es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477" marR="19477" marT="19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US" sz="2200" u="none" strike="noStrike">
                          <a:effectLst/>
                        </a:rPr>
                        <a:t>JOEL</a:t>
                      </a:r>
                      <a:endParaRPr lang="es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477" marR="19477" marT="19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US" sz="2200" u="none" strike="noStrike">
                          <a:effectLst/>
                        </a:rPr>
                        <a:t>123</a:t>
                      </a:r>
                      <a:endParaRPr lang="es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477" marR="19477" marT="19477" marB="0" anchor="ctr"/>
                </a:tc>
                <a:extLst>
                  <a:ext uri="{0D108BD9-81ED-4DB2-BD59-A6C34878D82A}">
                    <a16:rowId xmlns:a16="http://schemas.microsoft.com/office/drawing/2014/main" val="3024686493"/>
                  </a:ext>
                </a:extLst>
              </a:tr>
              <a:tr h="437069">
                <a:tc>
                  <a:txBody>
                    <a:bodyPr/>
                    <a:lstStyle/>
                    <a:p>
                      <a:pPr algn="ctr" fontAlgn="ctr"/>
                      <a:r>
                        <a:rPr lang="es-US" sz="2200" u="none" strike="noStrike">
                          <a:effectLst/>
                        </a:rPr>
                        <a:t>456</a:t>
                      </a:r>
                      <a:endParaRPr lang="es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477" marR="19477" marT="19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US" sz="2200" u="none" strike="noStrike">
                          <a:effectLst/>
                        </a:rPr>
                        <a:t>JOEL</a:t>
                      </a:r>
                      <a:endParaRPr lang="es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477" marR="19477" marT="19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US" sz="2200" u="none" strike="noStrike">
                          <a:effectLst/>
                        </a:rPr>
                        <a:t>456</a:t>
                      </a:r>
                      <a:endParaRPr lang="es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477" marR="19477" marT="19477" marB="0" anchor="ctr"/>
                </a:tc>
                <a:extLst>
                  <a:ext uri="{0D108BD9-81ED-4DB2-BD59-A6C34878D82A}">
                    <a16:rowId xmlns:a16="http://schemas.microsoft.com/office/drawing/2014/main" val="3164814435"/>
                  </a:ext>
                </a:extLst>
              </a:tr>
              <a:tr h="437069">
                <a:tc>
                  <a:txBody>
                    <a:bodyPr/>
                    <a:lstStyle/>
                    <a:p>
                      <a:pPr algn="ctr" fontAlgn="ctr"/>
                      <a:r>
                        <a:rPr lang="es-US" sz="2200" u="none" strike="noStrike">
                          <a:effectLst/>
                        </a:rPr>
                        <a:t>789</a:t>
                      </a:r>
                      <a:endParaRPr lang="es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477" marR="19477" marT="19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US" sz="2200" u="none" strike="noStrike">
                          <a:effectLst/>
                        </a:rPr>
                        <a:t>ADRIANA</a:t>
                      </a:r>
                      <a:endParaRPr lang="es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477" marR="19477" marT="19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US" sz="2200" u="none" strike="noStrike">
                          <a:effectLst/>
                        </a:rPr>
                        <a:t>789</a:t>
                      </a:r>
                      <a:endParaRPr lang="es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477" marR="19477" marT="19477" marB="0" anchor="ctr"/>
                </a:tc>
                <a:extLst>
                  <a:ext uri="{0D108BD9-81ED-4DB2-BD59-A6C34878D82A}">
                    <a16:rowId xmlns:a16="http://schemas.microsoft.com/office/drawing/2014/main" val="787884983"/>
                  </a:ext>
                </a:extLst>
              </a:tr>
              <a:tr h="437069">
                <a:tc>
                  <a:txBody>
                    <a:bodyPr/>
                    <a:lstStyle/>
                    <a:p>
                      <a:pPr algn="ctr" fontAlgn="ctr"/>
                      <a:r>
                        <a:rPr lang="es-US" sz="2200" u="none" strike="noStrike">
                          <a:effectLst/>
                        </a:rPr>
                        <a:t>789</a:t>
                      </a:r>
                      <a:endParaRPr lang="es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477" marR="19477" marT="19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US" sz="2200" u="none" strike="noStrike">
                          <a:effectLst/>
                        </a:rPr>
                        <a:t>ADRIANA</a:t>
                      </a:r>
                      <a:endParaRPr lang="es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477" marR="19477" marT="19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US" sz="2200" u="none" strike="noStrike">
                          <a:effectLst/>
                        </a:rPr>
                        <a:t>123</a:t>
                      </a:r>
                      <a:endParaRPr lang="es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477" marR="19477" marT="19477" marB="0" anchor="ctr"/>
                </a:tc>
                <a:extLst>
                  <a:ext uri="{0D108BD9-81ED-4DB2-BD59-A6C34878D82A}">
                    <a16:rowId xmlns:a16="http://schemas.microsoft.com/office/drawing/2014/main" val="3758639098"/>
                  </a:ext>
                </a:extLst>
              </a:tr>
              <a:tr h="437069">
                <a:tc>
                  <a:txBody>
                    <a:bodyPr/>
                    <a:lstStyle/>
                    <a:p>
                      <a:pPr algn="ctr" fontAlgn="ctr"/>
                      <a:r>
                        <a:rPr lang="es-US" sz="2200" u="none" strike="noStrike">
                          <a:effectLst/>
                        </a:rPr>
                        <a:t>789</a:t>
                      </a:r>
                      <a:endParaRPr lang="es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477" marR="19477" marT="19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US" sz="2200" u="none" strike="noStrike">
                          <a:effectLst/>
                        </a:rPr>
                        <a:t>ADRIANA</a:t>
                      </a:r>
                      <a:endParaRPr lang="es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477" marR="19477" marT="19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US" sz="2200" u="none" strike="noStrike">
                          <a:effectLst/>
                        </a:rPr>
                        <a:t>456</a:t>
                      </a:r>
                      <a:endParaRPr lang="es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477" marR="19477" marT="19477" marB="0" anchor="ctr"/>
                </a:tc>
                <a:extLst>
                  <a:ext uri="{0D108BD9-81ED-4DB2-BD59-A6C34878D82A}">
                    <a16:rowId xmlns:a16="http://schemas.microsoft.com/office/drawing/2014/main" val="1006706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8675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116</Words>
  <Application>Microsoft Office PowerPoint</Application>
  <PresentationFormat>Panorámica</PresentationFormat>
  <Paragraphs>63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 σ  Destino=MTY (V)  </vt:lpstr>
      <vt:lpstr>σ ID=( Π ID (σ  numero=345 (R)))  (P) </vt:lpstr>
      <vt:lpstr>Π  Destino,Salida (V) </vt:lpstr>
      <vt:lpstr>σ  (P)   x Π  ID (R)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FATIMA JOHANA PUENTE MUNOZ</dc:creator>
  <cp:lastModifiedBy>RICARDO GABRIEL RODRIGUEZ GONZALEZ</cp:lastModifiedBy>
  <cp:revision>5</cp:revision>
  <dcterms:created xsi:type="dcterms:W3CDTF">2021-02-19T20:50:37Z</dcterms:created>
  <dcterms:modified xsi:type="dcterms:W3CDTF">2021-02-22T23:15:05Z</dcterms:modified>
</cp:coreProperties>
</file>