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C95D5D-7399-455F-B81A-C33493A1907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D35AA25-F6E3-4DFE-BB0F-40B9DCA42064}">
      <dgm:prSet/>
      <dgm:spPr/>
      <dgm:t>
        <a:bodyPr/>
        <a:lstStyle/>
        <a:p>
          <a:r>
            <a:rPr lang="en-US"/>
            <a:t>We have reward (int), difficulty (int) and duration (int) as continuous values; where as channels (list of strings), offer_type (str) and id (str) as categorical data.</a:t>
          </a:r>
        </a:p>
      </dgm:t>
    </dgm:pt>
    <dgm:pt modelId="{ACFA5CE1-6939-4849-979F-3651499340F2}" type="parTrans" cxnId="{D3506282-7A92-4F9A-87A3-7FC941CD2408}">
      <dgm:prSet/>
      <dgm:spPr/>
      <dgm:t>
        <a:bodyPr/>
        <a:lstStyle/>
        <a:p>
          <a:endParaRPr lang="en-US"/>
        </a:p>
      </dgm:t>
    </dgm:pt>
    <dgm:pt modelId="{E74AD5BC-F47E-476F-94FA-6A26A39BFECA}" type="sibTrans" cxnId="{D3506282-7A92-4F9A-87A3-7FC941CD2408}">
      <dgm:prSet/>
      <dgm:spPr/>
      <dgm:t>
        <a:bodyPr/>
        <a:lstStyle/>
        <a:p>
          <a:endParaRPr lang="en-US"/>
        </a:p>
      </dgm:t>
    </dgm:pt>
    <dgm:pt modelId="{D97DF4C1-F369-45CD-8C25-6D52D3EDE84B}">
      <dgm:prSet/>
      <dgm:spPr/>
      <dgm:t>
        <a:bodyPr/>
        <a:lstStyle/>
        <a:p>
          <a:r>
            <a:rPr lang="en-US"/>
            <a:t>We have age (int), became_member_on (int) and income (float) as continuous values; where as gender (str) and id (str) as categorical data.</a:t>
          </a:r>
        </a:p>
      </dgm:t>
    </dgm:pt>
    <dgm:pt modelId="{6910C9EE-628D-426C-82E7-827ED3873618}" type="parTrans" cxnId="{3ABC658C-8DCF-4EB9-84D9-A5398560192D}">
      <dgm:prSet/>
      <dgm:spPr/>
      <dgm:t>
        <a:bodyPr/>
        <a:lstStyle/>
        <a:p>
          <a:endParaRPr lang="en-US"/>
        </a:p>
      </dgm:t>
    </dgm:pt>
    <dgm:pt modelId="{A59396C7-0D2D-4C5F-B0CA-784A8DEDEC11}" type="sibTrans" cxnId="{3ABC658C-8DCF-4EB9-84D9-A5398560192D}">
      <dgm:prSet/>
      <dgm:spPr/>
      <dgm:t>
        <a:bodyPr/>
        <a:lstStyle/>
        <a:p>
          <a:endParaRPr lang="en-US"/>
        </a:p>
      </dgm:t>
    </dgm:pt>
    <dgm:pt modelId="{F83E4D60-3C07-4E5C-8D7C-7BA65431595A}">
      <dgm:prSet/>
      <dgm:spPr/>
      <dgm:t>
        <a:bodyPr/>
        <a:lstStyle/>
        <a:p>
          <a:r>
            <a:rPr lang="en-US"/>
            <a:t>We have time (int) as continuous value; where as person (str), event (str) and value (dict of strings) as categorical data.</a:t>
          </a:r>
        </a:p>
      </dgm:t>
    </dgm:pt>
    <dgm:pt modelId="{66A34E51-32D0-4689-A5EC-C9190CCD4A65}" type="parTrans" cxnId="{396F96B2-0014-463E-9B48-331A691E95F8}">
      <dgm:prSet/>
      <dgm:spPr/>
      <dgm:t>
        <a:bodyPr/>
        <a:lstStyle/>
        <a:p>
          <a:endParaRPr lang="en-US"/>
        </a:p>
      </dgm:t>
    </dgm:pt>
    <dgm:pt modelId="{83C98721-33A2-428A-8921-10E4425FADA8}" type="sibTrans" cxnId="{396F96B2-0014-463E-9B48-331A691E95F8}">
      <dgm:prSet/>
      <dgm:spPr/>
      <dgm:t>
        <a:bodyPr/>
        <a:lstStyle/>
        <a:p>
          <a:endParaRPr lang="en-US"/>
        </a:p>
      </dgm:t>
    </dgm:pt>
    <dgm:pt modelId="{70E7B050-CCAF-544A-9A19-F1A90CB9C07F}" type="pres">
      <dgm:prSet presAssocID="{BBC95D5D-7399-455F-B81A-C33493A19070}" presName="linear" presStyleCnt="0">
        <dgm:presLayoutVars>
          <dgm:animLvl val="lvl"/>
          <dgm:resizeHandles val="exact"/>
        </dgm:presLayoutVars>
      </dgm:prSet>
      <dgm:spPr/>
    </dgm:pt>
    <dgm:pt modelId="{F2897487-697C-034C-890E-28A3A18779A7}" type="pres">
      <dgm:prSet presAssocID="{7D35AA25-F6E3-4DFE-BB0F-40B9DCA42064}" presName="parentText" presStyleLbl="node1" presStyleIdx="0" presStyleCnt="3">
        <dgm:presLayoutVars>
          <dgm:chMax val="0"/>
          <dgm:bulletEnabled val="1"/>
        </dgm:presLayoutVars>
      </dgm:prSet>
      <dgm:spPr/>
    </dgm:pt>
    <dgm:pt modelId="{3A44174E-A937-FD41-8084-CC161C043DCB}" type="pres">
      <dgm:prSet presAssocID="{E74AD5BC-F47E-476F-94FA-6A26A39BFECA}" presName="spacer" presStyleCnt="0"/>
      <dgm:spPr/>
    </dgm:pt>
    <dgm:pt modelId="{6CFD5EA5-904E-FE44-9C58-5C0D7C0C421D}" type="pres">
      <dgm:prSet presAssocID="{D97DF4C1-F369-45CD-8C25-6D52D3EDE84B}" presName="parentText" presStyleLbl="node1" presStyleIdx="1" presStyleCnt="3">
        <dgm:presLayoutVars>
          <dgm:chMax val="0"/>
          <dgm:bulletEnabled val="1"/>
        </dgm:presLayoutVars>
      </dgm:prSet>
      <dgm:spPr/>
    </dgm:pt>
    <dgm:pt modelId="{93839C03-F7EE-2741-A9C5-4C8BABE67953}" type="pres">
      <dgm:prSet presAssocID="{A59396C7-0D2D-4C5F-B0CA-784A8DEDEC11}" presName="spacer" presStyleCnt="0"/>
      <dgm:spPr/>
    </dgm:pt>
    <dgm:pt modelId="{558ECDBC-7BC1-E344-B42B-6C15F18EFF2D}" type="pres">
      <dgm:prSet presAssocID="{F83E4D60-3C07-4E5C-8D7C-7BA65431595A}" presName="parentText" presStyleLbl="node1" presStyleIdx="2" presStyleCnt="3">
        <dgm:presLayoutVars>
          <dgm:chMax val="0"/>
          <dgm:bulletEnabled val="1"/>
        </dgm:presLayoutVars>
      </dgm:prSet>
      <dgm:spPr/>
    </dgm:pt>
  </dgm:ptLst>
  <dgm:cxnLst>
    <dgm:cxn modelId="{4AE1D31F-33F0-9B4F-B618-99E7370619AA}" type="presOf" srcId="{F83E4D60-3C07-4E5C-8D7C-7BA65431595A}" destId="{558ECDBC-7BC1-E344-B42B-6C15F18EFF2D}" srcOrd="0" destOrd="0" presId="urn:microsoft.com/office/officeart/2005/8/layout/vList2"/>
    <dgm:cxn modelId="{47E91B33-2BB5-7440-8E52-C80D0E08F8A6}" type="presOf" srcId="{BBC95D5D-7399-455F-B81A-C33493A19070}" destId="{70E7B050-CCAF-544A-9A19-F1A90CB9C07F}" srcOrd="0" destOrd="0" presId="urn:microsoft.com/office/officeart/2005/8/layout/vList2"/>
    <dgm:cxn modelId="{D3506282-7A92-4F9A-87A3-7FC941CD2408}" srcId="{BBC95D5D-7399-455F-B81A-C33493A19070}" destId="{7D35AA25-F6E3-4DFE-BB0F-40B9DCA42064}" srcOrd="0" destOrd="0" parTransId="{ACFA5CE1-6939-4849-979F-3651499340F2}" sibTransId="{E74AD5BC-F47E-476F-94FA-6A26A39BFECA}"/>
    <dgm:cxn modelId="{3ABC658C-8DCF-4EB9-84D9-A5398560192D}" srcId="{BBC95D5D-7399-455F-B81A-C33493A19070}" destId="{D97DF4C1-F369-45CD-8C25-6D52D3EDE84B}" srcOrd="1" destOrd="0" parTransId="{6910C9EE-628D-426C-82E7-827ED3873618}" sibTransId="{A59396C7-0D2D-4C5F-B0CA-784A8DEDEC11}"/>
    <dgm:cxn modelId="{396F96B2-0014-463E-9B48-331A691E95F8}" srcId="{BBC95D5D-7399-455F-B81A-C33493A19070}" destId="{F83E4D60-3C07-4E5C-8D7C-7BA65431595A}" srcOrd="2" destOrd="0" parTransId="{66A34E51-32D0-4689-A5EC-C9190CCD4A65}" sibTransId="{83C98721-33A2-428A-8921-10E4425FADA8}"/>
    <dgm:cxn modelId="{5B4BCBBE-D0D7-B042-9C9F-651A7048E10B}" type="presOf" srcId="{7D35AA25-F6E3-4DFE-BB0F-40B9DCA42064}" destId="{F2897487-697C-034C-890E-28A3A18779A7}" srcOrd="0" destOrd="0" presId="urn:microsoft.com/office/officeart/2005/8/layout/vList2"/>
    <dgm:cxn modelId="{B7050DC9-5123-6142-B245-05AB236DF1FD}" type="presOf" srcId="{D97DF4C1-F369-45CD-8C25-6D52D3EDE84B}" destId="{6CFD5EA5-904E-FE44-9C58-5C0D7C0C421D}" srcOrd="0" destOrd="0" presId="urn:microsoft.com/office/officeart/2005/8/layout/vList2"/>
    <dgm:cxn modelId="{0CE281CC-67BB-5A4F-9C05-E06C1ABB4B22}" type="presParOf" srcId="{70E7B050-CCAF-544A-9A19-F1A90CB9C07F}" destId="{F2897487-697C-034C-890E-28A3A18779A7}" srcOrd="0" destOrd="0" presId="urn:microsoft.com/office/officeart/2005/8/layout/vList2"/>
    <dgm:cxn modelId="{366776D6-188B-0C45-9054-DF653912E8EA}" type="presParOf" srcId="{70E7B050-CCAF-544A-9A19-F1A90CB9C07F}" destId="{3A44174E-A937-FD41-8084-CC161C043DCB}" srcOrd="1" destOrd="0" presId="urn:microsoft.com/office/officeart/2005/8/layout/vList2"/>
    <dgm:cxn modelId="{275FCBA5-5CB3-B240-A188-4640C9959890}" type="presParOf" srcId="{70E7B050-CCAF-544A-9A19-F1A90CB9C07F}" destId="{6CFD5EA5-904E-FE44-9C58-5C0D7C0C421D}" srcOrd="2" destOrd="0" presId="urn:microsoft.com/office/officeart/2005/8/layout/vList2"/>
    <dgm:cxn modelId="{544904B2-0402-D345-883B-7B632FC2D4BA}" type="presParOf" srcId="{70E7B050-CCAF-544A-9A19-F1A90CB9C07F}" destId="{93839C03-F7EE-2741-A9C5-4C8BABE67953}" srcOrd="3" destOrd="0" presId="urn:microsoft.com/office/officeart/2005/8/layout/vList2"/>
    <dgm:cxn modelId="{40C64BA0-B397-DB48-9FC6-9CF445EE4BE3}" type="presParOf" srcId="{70E7B050-CCAF-544A-9A19-F1A90CB9C07F}" destId="{558ECDBC-7BC1-E344-B42B-6C15F18EFF2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97487-697C-034C-890E-28A3A18779A7}">
      <dsp:nvSpPr>
        <dsp:cNvPr id="0" name=""/>
        <dsp:cNvSpPr/>
      </dsp:nvSpPr>
      <dsp:spPr>
        <a:xfrm>
          <a:off x="0" y="3968"/>
          <a:ext cx="6263640" cy="1784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We have reward (int), difficulty (int) and duration (int) as continuous values; where as channels (list of strings), offer_type (str) and id (str) as categorical data.</a:t>
          </a:r>
        </a:p>
      </dsp:txBody>
      <dsp:txXfrm>
        <a:off x="87100" y="91068"/>
        <a:ext cx="6089440" cy="1610050"/>
      </dsp:txXfrm>
    </dsp:sp>
    <dsp:sp modelId="{6CFD5EA5-904E-FE44-9C58-5C0D7C0C421D}">
      <dsp:nvSpPr>
        <dsp:cNvPr id="0" name=""/>
        <dsp:cNvSpPr/>
      </dsp:nvSpPr>
      <dsp:spPr>
        <a:xfrm>
          <a:off x="0" y="1860218"/>
          <a:ext cx="6263640" cy="17842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We have age (int), became_member_on (int) and income (float) as continuous values; where as gender (str) and id (str) as categorical data.</a:t>
          </a:r>
        </a:p>
      </dsp:txBody>
      <dsp:txXfrm>
        <a:off x="87100" y="1947318"/>
        <a:ext cx="6089440" cy="1610050"/>
      </dsp:txXfrm>
    </dsp:sp>
    <dsp:sp modelId="{558ECDBC-7BC1-E344-B42B-6C15F18EFF2D}">
      <dsp:nvSpPr>
        <dsp:cNvPr id="0" name=""/>
        <dsp:cNvSpPr/>
      </dsp:nvSpPr>
      <dsp:spPr>
        <a:xfrm>
          <a:off x="0" y="3716469"/>
          <a:ext cx="6263640" cy="17842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We have time (int) as continuous value; where as person (str), event (str) and value (dict of strings) as categorical data.</a:t>
          </a:r>
        </a:p>
      </dsp:txBody>
      <dsp:txXfrm>
        <a:off x="87100" y="3803569"/>
        <a:ext cx="6089440" cy="16100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8492-B58C-E3EA-94D4-32B347C150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C25DB9-57A0-29B2-B153-516A364CA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38DB7-7B1A-F4CE-3693-DEDDC174AEAC}"/>
              </a:ext>
            </a:extLst>
          </p:cNvPr>
          <p:cNvSpPr>
            <a:spLocks noGrp="1"/>
          </p:cNvSpPr>
          <p:nvPr>
            <p:ph type="dt" sz="half" idx="10"/>
          </p:nvPr>
        </p:nvSpPr>
        <p:spPr/>
        <p:txBody>
          <a:bodyPr/>
          <a:lstStyle/>
          <a:p>
            <a:fld id="{C9D14F45-C225-6846-AF0B-3A67E0E12E8D}" type="datetimeFigureOut">
              <a:rPr lang="en-US" smtClean="0"/>
              <a:t>5/5/22</a:t>
            </a:fld>
            <a:endParaRPr lang="en-US"/>
          </a:p>
        </p:txBody>
      </p:sp>
      <p:sp>
        <p:nvSpPr>
          <p:cNvPr id="5" name="Footer Placeholder 4">
            <a:extLst>
              <a:ext uri="{FF2B5EF4-FFF2-40B4-BE49-F238E27FC236}">
                <a16:creationId xmlns:a16="http://schemas.microsoft.com/office/drawing/2014/main" id="{2DF18040-1B7D-5EA7-1B41-E74B006EA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C3CCD-757A-E788-F68B-EFF8307C4134}"/>
              </a:ext>
            </a:extLst>
          </p:cNvPr>
          <p:cNvSpPr>
            <a:spLocks noGrp="1"/>
          </p:cNvSpPr>
          <p:nvPr>
            <p:ph type="sldNum" sz="quarter" idx="12"/>
          </p:nvPr>
        </p:nvSpPr>
        <p:spPr/>
        <p:txBody>
          <a:bodyPr/>
          <a:lstStyle/>
          <a:p>
            <a:fld id="{618E70D8-B9FD-2A47-833C-97983C93BFED}" type="slidenum">
              <a:rPr lang="en-US" smtClean="0"/>
              <a:t>‹#›</a:t>
            </a:fld>
            <a:endParaRPr lang="en-US"/>
          </a:p>
        </p:txBody>
      </p:sp>
    </p:spTree>
    <p:extLst>
      <p:ext uri="{BB962C8B-B14F-4D97-AF65-F5344CB8AC3E}">
        <p14:creationId xmlns:p14="http://schemas.microsoft.com/office/powerpoint/2010/main" val="137000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E026-68B3-A213-73D9-D571D1E24A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0C445-17D0-6AF6-8D88-F67667CB2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A43D1-EDCE-EFF7-545C-37FE5AC33790}"/>
              </a:ext>
            </a:extLst>
          </p:cNvPr>
          <p:cNvSpPr>
            <a:spLocks noGrp="1"/>
          </p:cNvSpPr>
          <p:nvPr>
            <p:ph type="dt" sz="half" idx="10"/>
          </p:nvPr>
        </p:nvSpPr>
        <p:spPr/>
        <p:txBody>
          <a:bodyPr/>
          <a:lstStyle/>
          <a:p>
            <a:fld id="{C9D14F45-C225-6846-AF0B-3A67E0E12E8D}" type="datetimeFigureOut">
              <a:rPr lang="en-US" smtClean="0"/>
              <a:t>5/5/22</a:t>
            </a:fld>
            <a:endParaRPr lang="en-US"/>
          </a:p>
        </p:txBody>
      </p:sp>
      <p:sp>
        <p:nvSpPr>
          <p:cNvPr id="5" name="Footer Placeholder 4">
            <a:extLst>
              <a:ext uri="{FF2B5EF4-FFF2-40B4-BE49-F238E27FC236}">
                <a16:creationId xmlns:a16="http://schemas.microsoft.com/office/drawing/2014/main" id="{8E6377A0-BF10-E75B-7544-B5BDA435E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B152B-DA52-CEC4-1508-CE35CBD742AD}"/>
              </a:ext>
            </a:extLst>
          </p:cNvPr>
          <p:cNvSpPr>
            <a:spLocks noGrp="1"/>
          </p:cNvSpPr>
          <p:nvPr>
            <p:ph type="sldNum" sz="quarter" idx="12"/>
          </p:nvPr>
        </p:nvSpPr>
        <p:spPr/>
        <p:txBody>
          <a:bodyPr/>
          <a:lstStyle/>
          <a:p>
            <a:fld id="{618E70D8-B9FD-2A47-833C-97983C93BFED}" type="slidenum">
              <a:rPr lang="en-US" smtClean="0"/>
              <a:t>‹#›</a:t>
            </a:fld>
            <a:endParaRPr lang="en-US"/>
          </a:p>
        </p:txBody>
      </p:sp>
    </p:spTree>
    <p:extLst>
      <p:ext uri="{BB962C8B-B14F-4D97-AF65-F5344CB8AC3E}">
        <p14:creationId xmlns:p14="http://schemas.microsoft.com/office/powerpoint/2010/main" val="167804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2F6F85-BA8E-53D7-647C-CEFB054B9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E580D6-6324-B7D4-AFB1-5B5948491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8E578-6934-DAE8-EA99-B226D32D0EEE}"/>
              </a:ext>
            </a:extLst>
          </p:cNvPr>
          <p:cNvSpPr>
            <a:spLocks noGrp="1"/>
          </p:cNvSpPr>
          <p:nvPr>
            <p:ph type="dt" sz="half" idx="10"/>
          </p:nvPr>
        </p:nvSpPr>
        <p:spPr/>
        <p:txBody>
          <a:bodyPr/>
          <a:lstStyle/>
          <a:p>
            <a:fld id="{C9D14F45-C225-6846-AF0B-3A67E0E12E8D}" type="datetimeFigureOut">
              <a:rPr lang="en-US" smtClean="0"/>
              <a:t>5/5/22</a:t>
            </a:fld>
            <a:endParaRPr lang="en-US"/>
          </a:p>
        </p:txBody>
      </p:sp>
      <p:sp>
        <p:nvSpPr>
          <p:cNvPr id="5" name="Footer Placeholder 4">
            <a:extLst>
              <a:ext uri="{FF2B5EF4-FFF2-40B4-BE49-F238E27FC236}">
                <a16:creationId xmlns:a16="http://schemas.microsoft.com/office/drawing/2014/main" id="{0954B360-EB30-B69D-5F81-A42F1FC30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9B6AB-539C-9C4F-9C1F-7D92CF91E857}"/>
              </a:ext>
            </a:extLst>
          </p:cNvPr>
          <p:cNvSpPr>
            <a:spLocks noGrp="1"/>
          </p:cNvSpPr>
          <p:nvPr>
            <p:ph type="sldNum" sz="quarter" idx="12"/>
          </p:nvPr>
        </p:nvSpPr>
        <p:spPr/>
        <p:txBody>
          <a:bodyPr/>
          <a:lstStyle/>
          <a:p>
            <a:fld id="{618E70D8-B9FD-2A47-833C-97983C93BFED}" type="slidenum">
              <a:rPr lang="en-US" smtClean="0"/>
              <a:t>‹#›</a:t>
            </a:fld>
            <a:endParaRPr lang="en-US"/>
          </a:p>
        </p:txBody>
      </p:sp>
    </p:spTree>
    <p:extLst>
      <p:ext uri="{BB962C8B-B14F-4D97-AF65-F5344CB8AC3E}">
        <p14:creationId xmlns:p14="http://schemas.microsoft.com/office/powerpoint/2010/main" val="33166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9ABD-13F6-677C-ADBF-695B6DD914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982790-AC85-6A42-1989-F8DE5997DE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99A48-C632-396A-19D0-6EFF6B1A8538}"/>
              </a:ext>
            </a:extLst>
          </p:cNvPr>
          <p:cNvSpPr>
            <a:spLocks noGrp="1"/>
          </p:cNvSpPr>
          <p:nvPr>
            <p:ph type="dt" sz="half" idx="10"/>
          </p:nvPr>
        </p:nvSpPr>
        <p:spPr/>
        <p:txBody>
          <a:bodyPr/>
          <a:lstStyle/>
          <a:p>
            <a:fld id="{C9D14F45-C225-6846-AF0B-3A67E0E12E8D}" type="datetimeFigureOut">
              <a:rPr lang="en-US" smtClean="0"/>
              <a:t>5/5/22</a:t>
            </a:fld>
            <a:endParaRPr lang="en-US"/>
          </a:p>
        </p:txBody>
      </p:sp>
      <p:sp>
        <p:nvSpPr>
          <p:cNvPr id="5" name="Footer Placeholder 4">
            <a:extLst>
              <a:ext uri="{FF2B5EF4-FFF2-40B4-BE49-F238E27FC236}">
                <a16:creationId xmlns:a16="http://schemas.microsoft.com/office/drawing/2014/main" id="{F0A29B5D-ABBD-F6F5-13BD-AC4E0E649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10FC6-8505-918A-DB66-3F0C31F54343}"/>
              </a:ext>
            </a:extLst>
          </p:cNvPr>
          <p:cNvSpPr>
            <a:spLocks noGrp="1"/>
          </p:cNvSpPr>
          <p:nvPr>
            <p:ph type="sldNum" sz="quarter" idx="12"/>
          </p:nvPr>
        </p:nvSpPr>
        <p:spPr/>
        <p:txBody>
          <a:bodyPr/>
          <a:lstStyle/>
          <a:p>
            <a:fld id="{618E70D8-B9FD-2A47-833C-97983C93BFED}" type="slidenum">
              <a:rPr lang="en-US" smtClean="0"/>
              <a:t>‹#›</a:t>
            </a:fld>
            <a:endParaRPr lang="en-US"/>
          </a:p>
        </p:txBody>
      </p:sp>
    </p:spTree>
    <p:extLst>
      <p:ext uri="{BB962C8B-B14F-4D97-AF65-F5344CB8AC3E}">
        <p14:creationId xmlns:p14="http://schemas.microsoft.com/office/powerpoint/2010/main" val="34365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9F9B-4CDA-97E7-A98F-4A50BC6F1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D86C9-9843-9116-7C78-E9931CFAE4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14DFEA-83E7-50DA-6477-BAC2C45DE986}"/>
              </a:ext>
            </a:extLst>
          </p:cNvPr>
          <p:cNvSpPr>
            <a:spLocks noGrp="1"/>
          </p:cNvSpPr>
          <p:nvPr>
            <p:ph type="dt" sz="half" idx="10"/>
          </p:nvPr>
        </p:nvSpPr>
        <p:spPr/>
        <p:txBody>
          <a:bodyPr/>
          <a:lstStyle/>
          <a:p>
            <a:fld id="{C9D14F45-C225-6846-AF0B-3A67E0E12E8D}" type="datetimeFigureOut">
              <a:rPr lang="en-US" smtClean="0"/>
              <a:t>5/5/22</a:t>
            </a:fld>
            <a:endParaRPr lang="en-US"/>
          </a:p>
        </p:txBody>
      </p:sp>
      <p:sp>
        <p:nvSpPr>
          <p:cNvPr id="5" name="Footer Placeholder 4">
            <a:extLst>
              <a:ext uri="{FF2B5EF4-FFF2-40B4-BE49-F238E27FC236}">
                <a16:creationId xmlns:a16="http://schemas.microsoft.com/office/drawing/2014/main" id="{B1430A7E-1933-07B1-5F27-26B8556AB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53AC6-1CDE-6BCA-0450-D0160748CEB5}"/>
              </a:ext>
            </a:extLst>
          </p:cNvPr>
          <p:cNvSpPr>
            <a:spLocks noGrp="1"/>
          </p:cNvSpPr>
          <p:nvPr>
            <p:ph type="sldNum" sz="quarter" idx="12"/>
          </p:nvPr>
        </p:nvSpPr>
        <p:spPr/>
        <p:txBody>
          <a:bodyPr/>
          <a:lstStyle/>
          <a:p>
            <a:fld id="{618E70D8-B9FD-2A47-833C-97983C93BFED}" type="slidenum">
              <a:rPr lang="en-US" smtClean="0"/>
              <a:t>‹#›</a:t>
            </a:fld>
            <a:endParaRPr lang="en-US"/>
          </a:p>
        </p:txBody>
      </p:sp>
    </p:spTree>
    <p:extLst>
      <p:ext uri="{BB962C8B-B14F-4D97-AF65-F5344CB8AC3E}">
        <p14:creationId xmlns:p14="http://schemas.microsoft.com/office/powerpoint/2010/main" val="349721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9828-AA04-ED7B-F58F-47A8BA5BD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22439-5760-0DF3-C188-1E48118D57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584C4-D560-4031-AB2F-13BFC83C82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8992D1-8014-C69F-E4F8-8B2C67AD3384}"/>
              </a:ext>
            </a:extLst>
          </p:cNvPr>
          <p:cNvSpPr>
            <a:spLocks noGrp="1"/>
          </p:cNvSpPr>
          <p:nvPr>
            <p:ph type="dt" sz="half" idx="10"/>
          </p:nvPr>
        </p:nvSpPr>
        <p:spPr/>
        <p:txBody>
          <a:bodyPr/>
          <a:lstStyle/>
          <a:p>
            <a:fld id="{C9D14F45-C225-6846-AF0B-3A67E0E12E8D}" type="datetimeFigureOut">
              <a:rPr lang="en-US" smtClean="0"/>
              <a:t>5/5/22</a:t>
            </a:fld>
            <a:endParaRPr lang="en-US"/>
          </a:p>
        </p:txBody>
      </p:sp>
      <p:sp>
        <p:nvSpPr>
          <p:cNvPr id="6" name="Footer Placeholder 5">
            <a:extLst>
              <a:ext uri="{FF2B5EF4-FFF2-40B4-BE49-F238E27FC236}">
                <a16:creationId xmlns:a16="http://schemas.microsoft.com/office/drawing/2014/main" id="{137A58DD-1D87-71B4-C736-02CB6EC99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9F09A-DD4D-E92B-C2B7-FE166E06AB99}"/>
              </a:ext>
            </a:extLst>
          </p:cNvPr>
          <p:cNvSpPr>
            <a:spLocks noGrp="1"/>
          </p:cNvSpPr>
          <p:nvPr>
            <p:ph type="sldNum" sz="quarter" idx="12"/>
          </p:nvPr>
        </p:nvSpPr>
        <p:spPr/>
        <p:txBody>
          <a:bodyPr/>
          <a:lstStyle/>
          <a:p>
            <a:fld id="{618E70D8-B9FD-2A47-833C-97983C93BFED}" type="slidenum">
              <a:rPr lang="en-US" smtClean="0"/>
              <a:t>‹#›</a:t>
            </a:fld>
            <a:endParaRPr lang="en-US"/>
          </a:p>
        </p:txBody>
      </p:sp>
    </p:spTree>
    <p:extLst>
      <p:ext uri="{BB962C8B-B14F-4D97-AF65-F5344CB8AC3E}">
        <p14:creationId xmlns:p14="http://schemas.microsoft.com/office/powerpoint/2010/main" val="210712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380A-43F7-F242-E48F-8B14DE7892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9B46E-EE89-BC45-2A6A-9A6BB56D4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D0760E-9AFC-9402-2899-279CDEF34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8F2CA-57E7-D502-3DCA-F340F342B2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06A163-1523-94EC-F60C-B41881FBC6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BB0EB8-6DB5-665B-D3A4-CF20E10C0E98}"/>
              </a:ext>
            </a:extLst>
          </p:cNvPr>
          <p:cNvSpPr>
            <a:spLocks noGrp="1"/>
          </p:cNvSpPr>
          <p:nvPr>
            <p:ph type="dt" sz="half" idx="10"/>
          </p:nvPr>
        </p:nvSpPr>
        <p:spPr/>
        <p:txBody>
          <a:bodyPr/>
          <a:lstStyle/>
          <a:p>
            <a:fld id="{C9D14F45-C225-6846-AF0B-3A67E0E12E8D}" type="datetimeFigureOut">
              <a:rPr lang="en-US" smtClean="0"/>
              <a:t>5/5/22</a:t>
            </a:fld>
            <a:endParaRPr lang="en-US"/>
          </a:p>
        </p:txBody>
      </p:sp>
      <p:sp>
        <p:nvSpPr>
          <p:cNvPr id="8" name="Footer Placeholder 7">
            <a:extLst>
              <a:ext uri="{FF2B5EF4-FFF2-40B4-BE49-F238E27FC236}">
                <a16:creationId xmlns:a16="http://schemas.microsoft.com/office/drawing/2014/main" id="{4EDA46C1-493B-DBA4-C295-44B171967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E2DBFB-D558-6D20-97D2-82A6D233832D}"/>
              </a:ext>
            </a:extLst>
          </p:cNvPr>
          <p:cNvSpPr>
            <a:spLocks noGrp="1"/>
          </p:cNvSpPr>
          <p:nvPr>
            <p:ph type="sldNum" sz="quarter" idx="12"/>
          </p:nvPr>
        </p:nvSpPr>
        <p:spPr/>
        <p:txBody>
          <a:bodyPr/>
          <a:lstStyle/>
          <a:p>
            <a:fld id="{618E70D8-B9FD-2A47-833C-97983C93BFED}" type="slidenum">
              <a:rPr lang="en-US" smtClean="0"/>
              <a:t>‹#›</a:t>
            </a:fld>
            <a:endParaRPr lang="en-US"/>
          </a:p>
        </p:txBody>
      </p:sp>
    </p:spTree>
    <p:extLst>
      <p:ext uri="{BB962C8B-B14F-4D97-AF65-F5344CB8AC3E}">
        <p14:creationId xmlns:p14="http://schemas.microsoft.com/office/powerpoint/2010/main" val="264439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C863-0424-26DA-B19D-24B22EC89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9F799E-AD67-2BE5-DAC3-C835E334BD64}"/>
              </a:ext>
            </a:extLst>
          </p:cNvPr>
          <p:cNvSpPr>
            <a:spLocks noGrp="1"/>
          </p:cNvSpPr>
          <p:nvPr>
            <p:ph type="dt" sz="half" idx="10"/>
          </p:nvPr>
        </p:nvSpPr>
        <p:spPr/>
        <p:txBody>
          <a:bodyPr/>
          <a:lstStyle/>
          <a:p>
            <a:fld id="{C9D14F45-C225-6846-AF0B-3A67E0E12E8D}" type="datetimeFigureOut">
              <a:rPr lang="en-US" smtClean="0"/>
              <a:t>5/5/22</a:t>
            </a:fld>
            <a:endParaRPr lang="en-US"/>
          </a:p>
        </p:txBody>
      </p:sp>
      <p:sp>
        <p:nvSpPr>
          <p:cNvPr id="4" name="Footer Placeholder 3">
            <a:extLst>
              <a:ext uri="{FF2B5EF4-FFF2-40B4-BE49-F238E27FC236}">
                <a16:creationId xmlns:a16="http://schemas.microsoft.com/office/drawing/2014/main" id="{1B24F815-C7E9-8AFC-540F-06B76D3ED9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D4C3AC-23A5-FF04-31AC-8AA03B953CFC}"/>
              </a:ext>
            </a:extLst>
          </p:cNvPr>
          <p:cNvSpPr>
            <a:spLocks noGrp="1"/>
          </p:cNvSpPr>
          <p:nvPr>
            <p:ph type="sldNum" sz="quarter" idx="12"/>
          </p:nvPr>
        </p:nvSpPr>
        <p:spPr/>
        <p:txBody>
          <a:bodyPr/>
          <a:lstStyle/>
          <a:p>
            <a:fld id="{618E70D8-B9FD-2A47-833C-97983C93BFED}" type="slidenum">
              <a:rPr lang="en-US" smtClean="0"/>
              <a:t>‹#›</a:t>
            </a:fld>
            <a:endParaRPr lang="en-US"/>
          </a:p>
        </p:txBody>
      </p:sp>
    </p:spTree>
    <p:extLst>
      <p:ext uri="{BB962C8B-B14F-4D97-AF65-F5344CB8AC3E}">
        <p14:creationId xmlns:p14="http://schemas.microsoft.com/office/powerpoint/2010/main" val="23931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8333B-FBAF-045E-3F45-11CB47895EA2}"/>
              </a:ext>
            </a:extLst>
          </p:cNvPr>
          <p:cNvSpPr>
            <a:spLocks noGrp="1"/>
          </p:cNvSpPr>
          <p:nvPr>
            <p:ph type="dt" sz="half" idx="10"/>
          </p:nvPr>
        </p:nvSpPr>
        <p:spPr/>
        <p:txBody>
          <a:bodyPr/>
          <a:lstStyle/>
          <a:p>
            <a:fld id="{C9D14F45-C225-6846-AF0B-3A67E0E12E8D}" type="datetimeFigureOut">
              <a:rPr lang="en-US" smtClean="0"/>
              <a:t>5/5/22</a:t>
            </a:fld>
            <a:endParaRPr lang="en-US"/>
          </a:p>
        </p:txBody>
      </p:sp>
      <p:sp>
        <p:nvSpPr>
          <p:cNvPr id="3" name="Footer Placeholder 2">
            <a:extLst>
              <a:ext uri="{FF2B5EF4-FFF2-40B4-BE49-F238E27FC236}">
                <a16:creationId xmlns:a16="http://schemas.microsoft.com/office/drawing/2014/main" id="{3347F4E6-BC91-D853-D22F-F6C0AE9C89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CAFE1C-EF6E-3026-480E-5FFF15FC8B81}"/>
              </a:ext>
            </a:extLst>
          </p:cNvPr>
          <p:cNvSpPr>
            <a:spLocks noGrp="1"/>
          </p:cNvSpPr>
          <p:nvPr>
            <p:ph type="sldNum" sz="quarter" idx="12"/>
          </p:nvPr>
        </p:nvSpPr>
        <p:spPr/>
        <p:txBody>
          <a:bodyPr/>
          <a:lstStyle/>
          <a:p>
            <a:fld id="{618E70D8-B9FD-2A47-833C-97983C93BFED}" type="slidenum">
              <a:rPr lang="en-US" smtClean="0"/>
              <a:t>‹#›</a:t>
            </a:fld>
            <a:endParaRPr lang="en-US"/>
          </a:p>
        </p:txBody>
      </p:sp>
    </p:spTree>
    <p:extLst>
      <p:ext uri="{BB962C8B-B14F-4D97-AF65-F5344CB8AC3E}">
        <p14:creationId xmlns:p14="http://schemas.microsoft.com/office/powerpoint/2010/main" val="190620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F7CD-7EBD-86C3-EF1E-B7D0962FA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C7CAD7-5EA6-AD35-A474-4EF41D65B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1938D-DA43-D9FC-5321-E1E8D2688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9A2A2-130E-9150-0ED4-A52A75609D64}"/>
              </a:ext>
            </a:extLst>
          </p:cNvPr>
          <p:cNvSpPr>
            <a:spLocks noGrp="1"/>
          </p:cNvSpPr>
          <p:nvPr>
            <p:ph type="dt" sz="half" idx="10"/>
          </p:nvPr>
        </p:nvSpPr>
        <p:spPr/>
        <p:txBody>
          <a:bodyPr/>
          <a:lstStyle/>
          <a:p>
            <a:fld id="{C9D14F45-C225-6846-AF0B-3A67E0E12E8D}" type="datetimeFigureOut">
              <a:rPr lang="en-US" smtClean="0"/>
              <a:t>5/5/22</a:t>
            </a:fld>
            <a:endParaRPr lang="en-US"/>
          </a:p>
        </p:txBody>
      </p:sp>
      <p:sp>
        <p:nvSpPr>
          <p:cNvPr id="6" name="Footer Placeholder 5">
            <a:extLst>
              <a:ext uri="{FF2B5EF4-FFF2-40B4-BE49-F238E27FC236}">
                <a16:creationId xmlns:a16="http://schemas.microsoft.com/office/drawing/2014/main" id="{B35E6728-0425-1ABA-AEE0-56B503344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23BB7-5113-0755-BB3E-CC4A55EF2E3D}"/>
              </a:ext>
            </a:extLst>
          </p:cNvPr>
          <p:cNvSpPr>
            <a:spLocks noGrp="1"/>
          </p:cNvSpPr>
          <p:nvPr>
            <p:ph type="sldNum" sz="quarter" idx="12"/>
          </p:nvPr>
        </p:nvSpPr>
        <p:spPr/>
        <p:txBody>
          <a:bodyPr/>
          <a:lstStyle/>
          <a:p>
            <a:fld id="{618E70D8-B9FD-2A47-833C-97983C93BFED}" type="slidenum">
              <a:rPr lang="en-US" smtClean="0"/>
              <a:t>‹#›</a:t>
            </a:fld>
            <a:endParaRPr lang="en-US"/>
          </a:p>
        </p:txBody>
      </p:sp>
    </p:spTree>
    <p:extLst>
      <p:ext uri="{BB962C8B-B14F-4D97-AF65-F5344CB8AC3E}">
        <p14:creationId xmlns:p14="http://schemas.microsoft.com/office/powerpoint/2010/main" val="350702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B96A-5633-9FA5-BDAD-A22F8624D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82361-28BC-2D63-C887-EE3AC46207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E65CA7-37A0-896E-4FB3-DD910EFCB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38376-EA37-1DB7-B978-F6D157A3223D}"/>
              </a:ext>
            </a:extLst>
          </p:cNvPr>
          <p:cNvSpPr>
            <a:spLocks noGrp="1"/>
          </p:cNvSpPr>
          <p:nvPr>
            <p:ph type="dt" sz="half" idx="10"/>
          </p:nvPr>
        </p:nvSpPr>
        <p:spPr/>
        <p:txBody>
          <a:bodyPr/>
          <a:lstStyle/>
          <a:p>
            <a:fld id="{C9D14F45-C225-6846-AF0B-3A67E0E12E8D}" type="datetimeFigureOut">
              <a:rPr lang="en-US" smtClean="0"/>
              <a:t>5/5/22</a:t>
            </a:fld>
            <a:endParaRPr lang="en-US"/>
          </a:p>
        </p:txBody>
      </p:sp>
      <p:sp>
        <p:nvSpPr>
          <p:cNvPr id="6" name="Footer Placeholder 5">
            <a:extLst>
              <a:ext uri="{FF2B5EF4-FFF2-40B4-BE49-F238E27FC236}">
                <a16:creationId xmlns:a16="http://schemas.microsoft.com/office/drawing/2014/main" id="{419A86C9-AA2E-8B46-5691-32EC3C82F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CE1FA-7A87-F299-CB5E-039AFCEEDA9C}"/>
              </a:ext>
            </a:extLst>
          </p:cNvPr>
          <p:cNvSpPr>
            <a:spLocks noGrp="1"/>
          </p:cNvSpPr>
          <p:nvPr>
            <p:ph type="sldNum" sz="quarter" idx="12"/>
          </p:nvPr>
        </p:nvSpPr>
        <p:spPr/>
        <p:txBody>
          <a:bodyPr/>
          <a:lstStyle/>
          <a:p>
            <a:fld id="{618E70D8-B9FD-2A47-833C-97983C93BFED}" type="slidenum">
              <a:rPr lang="en-US" smtClean="0"/>
              <a:t>‹#›</a:t>
            </a:fld>
            <a:endParaRPr lang="en-US"/>
          </a:p>
        </p:txBody>
      </p:sp>
    </p:spTree>
    <p:extLst>
      <p:ext uri="{BB962C8B-B14F-4D97-AF65-F5344CB8AC3E}">
        <p14:creationId xmlns:p14="http://schemas.microsoft.com/office/powerpoint/2010/main" val="94640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7FDE4-9498-50B3-BBF3-AF0AB76EF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2051EE-51A4-9B58-F700-28A68F4AE6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760E3-F7EA-8460-6C80-63577C18B4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14F45-C225-6846-AF0B-3A67E0E12E8D}" type="datetimeFigureOut">
              <a:rPr lang="en-US" smtClean="0"/>
              <a:t>5/5/22</a:t>
            </a:fld>
            <a:endParaRPr lang="en-US"/>
          </a:p>
        </p:txBody>
      </p:sp>
      <p:sp>
        <p:nvSpPr>
          <p:cNvPr id="5" name="Footer Placeholder 4">
            <a:extLst>
              <a:ext uri="{FF2B5EF4-FFF2-40B4-BE49-F238E27FC236}">
                <a16:creationId xmlns:a16="http://schemas.microsoft.com/office/drawing/2014/main" id="{40231B10-A3F8-4BB7-ADCE-CAA3A57E7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17ACFD-7D7F-789B-33A1-119AD1074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E70D8-B9FD-2A47-833C-97983C93BFED}" type="slidenum">
              <a:rPr lang="en-US" smtClean="0"/>
              <a:t>‹#›</a:t>
            </a:fld>
            <a:endParaRPr lang="en-US"/>
          </a:p>
        </p:txBody>
      </p:sp>
    </p:spTree>
    <p:extLst>
      <p:ext uri="{BB962C8B-B14F-4D97-AF65-F5344CB8AC3E}">
        <p14:creationId xmlns:p14="http://schemas.microsoft.com/office/powerpoint/2010/main" val="716005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97E466-DF46-2AD5-7E19-7F4F19BE335C}"/>
              </a:ext>
            </a:extLst>
          </p:cNvPr>
          <p:cNvSpPr txBox="1">
            <a:spLocks/>
          </p:cNvSpPr>
          <p:nvPr/>
        </p:nvSpPr>
        <p:spPr>
          <a:xfrm>
            <a:off x="550863" y="862806"/>
            <a:ext cx="5437187" cy="2986234"/>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Starbucks Marketing Plan Proposal- Exploratory Data Analysis</a:t>
            </a:r>
            <a:br>
              <a:rPr lang="en-US" dirty="0"/>
            </a:br>
            <a:r>
              <a:rPr lang="en-US" dirty="0"/>
              <a:t> </a:t>
            </a:r>
            <a:r>
              <a:rPr lang="en-US" sz="1600" dirty="0"/>
              <a:t>Data Science Capstone</a:t>
            </a:r>
            <a:br>
              <a:rPr lang="en-US" sz="1600" dirty="0"/>
            </a:br>
            <a:r>
              <a:rPr lang="en-US" sz="1600" dirty="0"/>
              <a:t>Spring 2022 SECS 7259-01 22174</a:t>
            </a:r>
            <a:endParaRPr lang="en-US" dirty="0"/>
          </a:p>
        </p:txBody>
      </p:sp>
      <p:sp>
        <p:nvSpPr>
          <p:cNvPr id="5" name="Subtitle 2">
            <a:extLst>
              <a:ext uri="{FF2B5EF4-FFF2-40B4-BE49-F238E27FC236}">
                <a16:creationId xmlns:a16="http://schemas.microsoft.com/office/drawing/2014/main" id="{0429C5C6-BB6E-A8A2-426C-DFF5F46E4897}"/>
              </a:ext>
            </a:extLst>
          </p:cNvPr>
          <p:cNvSpPr txBox="1">
            <a:spLocks/>
          </p:cNvSpPr>
          <p:nvPr/>
        </p:nvSpPr>
        <p:spPr>
          <a:xfrm>
            <a:off x="535781" y="5498749"/>
            <a:ext cx="5437187" cy="22652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tx1">
                    <a:alpha val="60000"/>
                  </a:schemeClr>
                </a:solidFill>
              </a:rPr>
              <a:t>Roland Padilla</a:t>
            </a:r>
            <a:endParaRPr lang="en-US" dirty="0">
              <a:solidFill>
                <a:schemeClr val="tx1">
                  <a:alpha val="60000"/>
                </a:schemeClr>
              </a:solidFill>
            </a:endParaRPr>
          </a:p>
        </p:txBody>
      </p:sp>
      <p:pic>
        <p:nvPicPr>
          <p:cNvPr id="6" name="Picture 3">
            <a:extLst>
              <a:ext uri="{FF2B5EF4-FFF2-40B4-BE49-F238E27FC236}">
                <a16:creationId xmlns:a16="http://schemas.microsoft.com/office/drawing/2014/main" id="{FF5562ED-DEDE-99F6-904C-E94A424AD141}"/>
              </a:ext>
            </a:extLst>
          </p:cNvPr>
          <p:cNvPicPr>
            <a:picLocks noChangeAspect="1"/>
          </p:cNvPicPr>
          <p:nvPr/>
        </p:nvPicPr>
        <p:blipFill rotWithShape="1">
          <a:blip r:embed="rId2"/>
          <a:srcRect l="19220" r="24530"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pic>
        <p:nvPicPr>
          <p:cNvPr id="7" name="Picture 2" descr="Starbucks - Wikipedia">
            <a:extLst>
              <a:ext uri="{FF2B5EF4-FFF2-40B4-BE49-F238E27FC236}">
                <a16:creationId xmlns:a16="http://schemas.microsoft.com/office/drawing/2014/main" id="{FD18E89B-D5DB-9A3E-29DC-CB8AE60C2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0614" y="1070879"/>
            <a:ext cx="4564729" cy="4621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22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A325D0-1972-D698-7FAA-006350B3C605}"/>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Frequency Tables</a:t>
            </a:r>
          </a:p>
        </p:txBody>
      </p:sp>
      <p:sp>
        <p:nvSpPr>
          <p:cNvPr id="9" name="Content Placeholder 8">
            <a:extLst>
              <a:ext uri="{FF2B5EF4-FFF2-40B4-BE49-F238E27FC236}">
                <a16:creationId xmlns:a16="http://schemas.microsoft.com/office/drawing/2014/main" id="{6D172710-05AE-E342-0D5C-A04A8617623F}"/>
              </a:ext>
            </a:extLst>
          </p:cNvPr>
          <p:cNvSpPr>
            <a:spLocks noGrp="1"/>
          </p:cNvSpPr>
          <p:nvPr>
            <p:ph idx="1"/>
          </p:nvPr>
        </p:nvSpPr>
        <p:spPr>
          <a:xfrm>
            <a:off x="1424904" y="2494450"/>
            <a:ext cx="4053545" cy="3563159"/>
          </a:xfrm>
        </p:spPr>
        <p:txBody>
          <a:bodyPr>
            <a:normAutofit fontScale="77500" lnSpcReduction="20000"/>
          </a:bodyPr>
          <a:lstStyle/>
          <a:p>
            <a:r>
              <a:rPr lang="en-US" dirty="0"/>
              <a:t>We have an imbalanced categorical data distribution for the variable ‘gender’ which can be encoded later using any suitable encoding scheme. The first category (‘other’) is the least occurring and hence, its influence on the target class can be assumed to be low. Also, just because the variable has a class imbalance, doesn't necessarily mean it isn't correlated with the target variable.</a:t>
            </a:r>
            <a:endParaRPr lang="en-US" sz="1900" dirty="0"/>
          </a:p>
        </p:txBody>
      </p:sp>
      <p:pic>
        <p:nvPicPr>
          <p:cNvPr id="5" name="Picture 4" descr="Chart, bar chart&#10;&#10;Description automatically generated">
            <a:extLst>
              <a:ext uri="{FF2B5EF4-FFF2-40B4-BE49-F238E27FC236}">
                <a16:creationId xmlns:a16="http://schemas.microsoft.com/office/drawing/2014/main" id="{E07F958F-C76F-8F80-40F1-C548205E6B2B}"/>
              </a:ext>
            </a:extLst>
          </p:cNvPr>
          <p:cNvPicPr>
            <a:picLocks noChangeAspect="1"/>
          </p:cNvPicPr>
          <p:nvPr/>
        </p:nvPicPr>
        <p:blipFill>
          <a:blip r:embed="rId2"/>
          <a:stretch>
            <a:fillRect/>
          </a:stretch>
        </p:blipFill>
        <p:spPr>
          <a:xfrm>
            <a:off x="5914564" y="2270970"/>
            <a:ext cx="5308536" cy="4493232"/>
          </a:xfrm>
          <a:prstGeom prst="rect">
            <a:avLst/>
          </a:prstGeom>
        </p:spPr>
      </p:pic>
    </p:spTree>
    <p:extLst>
      <p:ext uri="{BB962C8B-B14F-4D97-AF65-F5344CB8AC3E}">
        <p14:creationId xmlns:p14="http://schemas.microsoft.com/office/powerpoint/2010/main" val="88465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A325D0-1972-D698-7FAA-006350B3C605}"/>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Frequency Tables</a:t>
            </a:r>
          </a:p>
        </p:txBody>
      </p:sp>
      <p:sp>
        <p:nvSpPr>
          <p:cNvPr id="9" name="Content Placeholder 8">
            <a:extLst>
              <a:ext uri="{FF2B5EF4-FFF2-40B4-BE49-F238E27FC236}">
                <a16:creationId xmlns:a16="http://schemas.microsoft.com/office/drawing/2014/main" id="{6D172710-05AE-E342-0D5C-A04A8617623F}"/>
              </a:ext>
            </a:extLst>
          </p:cNvPr>
          <p:cNvSpPr>
            <a:spLocks noGrp="1"/>
          </p:cNvSpPr>
          <p:nvPr>
            <p:ph idx="1"/>
          </p:nvPr>
        </p:nvSpPr>
        <p:spPr>
          <a:xfrm>
            <a:off x="1424904" y="2494450"/>
            <a:ext cx="4053545" cy="3563159"/>
          </a:xfrm>
        </p:spPr>
        <p:txBody>
          <a:bodyPr>
            <a:normAutofit/>
          </a:bodyPr>
          <a:lstStyle/>
          <a:p>
            <a:r>
              <a:rPr lang="en-US" dirty="0"/>
              <a:t>Our dataset is imbalanced. The event 'offer viewed' and 'green flag' are the least occurring events compared to the other events.</a:t>
            </a:r>
            <a:endParaRPr lang="en-US" sz="1900" dirty="0"/>
          </a:p>
        </p:txBody>
      </p:sp>
      <p:pic>
        <p:nvPicPr>
          <p:cNvPr id="4" name="Picture 3" descr="Chart, bar chart, histogram&#10;&#10;Description automatically generated">
            <a:extLst>
              <a:ext uri="{FF2B5EF4-FFF2-40B4-BE49-F238E27FC236}">
                <a16:creationId xmlns:a16="http://schemas.microsoft.com/office/drawing/2014/main" id="{9810FDDA-1D39-82C0-8EAB-C8502637B1A2}"/>
              </a:ext>
            </a:extLst>
          </p:cNvPr>
          <p:cNvPicPr>
            <a:picLocks noChangeAspect="1"/>
          </p:cNvPicPr>
          <p:nvPr/>
        </p:nvPicPr>
        <p:blipFill>
          <a:blip r:embed="rId2"/>
          <a:stretch>
            <a:fillRect/>
          </a:stretch>
        </p:blipFill>
        <p:spPr>
          <a:xfrm>
            <a:off x="5846994" y="2415625"/>
            <a:ext cx="5376209" cy="4128600"/>
          </a:xfrm>
          <a:prstGeom prst="rect">
            <a:avLst/>
          </a:prstGeom>
        </p:spPr>
      </p:pic>
    </p:spTree>
    <p:extLst>
      <p:ext uri="{BB962C8B-B14F-4D97-AF65-F5344CB8AC3E}">
        <p14:creationId xmlns:p14="http://schemas.microsoft.com/office/powerpoint/2010/main" val="288368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A325D0-1972-D698-7FAA-006350B3C605}"/>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Bi-variate Analysis-Event ID and Gender</a:t>
            </a:r>
          </a:p>
        </p:txBody>
      </p:sp>
      <p:sp>
        <p:nvSpPr>
          <p:cNvPr id="9" name="Content Placeholder 8">
            <a:extLst>
              <a:ext uri="{FF2B5EF4-FFF2-40B4-BE49-F238E27FC236}">
                <a16:creationId xmlns:a16="http://schemas.microsoft.com/office/drawing/2014/main" id="{6D172710-05AE-E342-0D5C-A04A8617623F}"/>
              </a:ext>
            </a:extLst>
          </p:cNvPr>
          <p:cNvSpPr>
            <a:spLocks noGrp="1"/>
          </p:cNvSpPr>
          <p:nvPr>
            <p:ph idx="1"/>
          </p:nvPr>
        </p:nvSpPr>
        <p:spPr>
          <a:xfrm>
            <a:off x="1424904" y="2494450"/>
            <a:ext cx="4053545" cy="3563159"/>
          </a:xfrm>
        </p:spPr>
        <p:txBody>
          <a:bodyPr>
            <a:normAutofit/>
          </a:bodyPr>
          <a:lstStyle/>
          <a:p>
            <a:r>
              <a:rPr lang="en-US" dirty="0"/>
              <a:t>Looks like there is no correlation between the Event ID and Gender</a:t>
            </a:r>
            <a:endParaRPr lang="en-US" sz="1900" dirty="0"/>
          </a:p>
        </p:txBody>
      </p:sp>
      <p:pic>
        <p:nvPicPr>
          <p:cNvPr id="5" name="Picture 4" descr="Chart, bar chart&#10;&#10;Description automatically generated">
            <a:extLst>
              <a:ext uri="{FF2B5EF4-FFF2-40B4-BE49-F238E27FC236}">
                <a16:creationId xmlns:a16="http://schemas.microsoft.com/office/drawing/2014/main" id="{7661A98A-B9D6-5562-CF43-C4AAD17E6163}"/>
              </a:ext>
            </a:extLst>
          </p:cNvPr>
          <p:cNvPicPr>
            <a:picLocks noChangeAspect="1"/>
          </p:cNvPicPr>
          <p:nvPr/>
        </p:nvPicPr>
        <p:blipFill>
          <a:blip r:embed="rId2"/>
          <a:stretch>
            <a:fillRect/>
          </a:stretch>
        </p:blipFill>
        <p:spPr>
          <a:xfrm>
            <a:off x="5744959" y="2378076"/>
            <a:ext cx="5806907" cy="3563160"/>
          </a:xfrm>
          <a:prstGeom prst="rect">
            <a:avLst/>
          </a:prstGeom>
        </p:spPr>
      </p:pic>
    </p:spTree>
    <p:extLst>
      <p:ext uri="{BB962C8B-B14F-4D97-AF65-F5344CB8AC3E}">
        <p14:creationId xmlns:p14="http://schemas.microsoft.com/office/powerpoint/2010/main" val="151339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A325D0-1972-D698-7FAA-006350B3C605}"/>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Bi-variate Analysis-Age and Income</a:t>
            </a:r>
          </a:p>
        </p:txBody>
      </p:sp>
      <p:sp>
        <p:nvSpPr>
          <p:cNvPr id="9" name="Content Placeholder 8">
            <a:extLst>
              <a:ext uri="{FF2B5EF4-FFF2-40B4-BE49-F238E27FC236}">
                <a16:creationId xmlns:a16="http://schemas.microsoft.com/office/drawing/2014/main" id="{6D172710-05AE-E342-0D5C-A04A8617623F}"/>
              </a:ext>
            </a:extLst>
          </p:cNvPr>
          <p:cNvSpPr>
            <a:spLocks noGrp="1"/>
          </p:cNvSpPr>
          <p:nvPr>
            <p:ph idx="1"/>
          </p:nvPr>
        </p:nvSpPr>
        <p:spPr>
          <a:xfrm>
            <a:off x="1424904" y="2494450"/>
            <a:ext cx="4053545" cy="3563159"/>
          </a:xfrm>
        </p:spPr>
        <p:txBody>
          <a:bodyPr>
            <a:normAutofit/>
          </a:bodyPr>
          <a:lstStyle/>
          <a:p>
            <a:r>
              <a:rPr lang="en-US" dirty="0"/>
              <a:t>We can observe from the figure that there is a stepwise increase in the income as the age value increases. But we may not be bothered about the same as it’s not a linear correlation.</a:t>
            </a:r>
            <a:endParaRPr lang="en-US" sz="1900" dirty="0"/>
          </a:p>
        </p:txBody>
      </p:sp>
      <p:pic>
        <p:nvPicPr>
          <p:cNvPr id="4" name="Picture 3" descr="Chart, scatter chart&#10;&#10;Description automatically generated">
            <a:extLst>
              <a:ext uri="{FF2B5EF4-FFF2-40B4-BE49-F238E27FC236}">
                <a16:creationId xmlns:a16="http://schemas.microsoft.com/office/drawing/2014/main" id="{BD706689-B6BE-7D30-D6A9-F11BE6E5D8F5}"/>
              </a:ext>
            </a:extLst>
          </p:cNvPr>
          <p:cNvPicPr>
            <a:picLocks noChangeAspect="1"/>
          </p:cNvPicPr>
          <p:nvPr/>
        </p:nvPicPr>
        <p:blipFill>
          <a:blip r:embed="rId2"/>
          <a:stretch>
            <a:fillRect/>
          </a:stretch>
        </p:blipFill>
        <p:spPr>
          <a:xfrm>
            <a:off x="6326236" y="2301261"/>
            <a:ext cx="4741123" cy="3563159"/>
          </a:xfrm>
          <a:prstGeom prst="rect">
            <a:avLst/>
          </a:prstGeom>
        </p:spPr>
      </p:pic>
    </p:spTree>
    <p:extLst>
      <p:ext uri="{BB962C8B-B14F-4D97-AF65-F5344CB8AC3E}">
        <p14:creationId xmlns:p14="http://schemas.microsoft.com/office/powerpoint/2010/main" val="271229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A325D0-1972-D698-7FAA-006350B3C605}"/>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Bi-variate Analysis-Offer ID &amp; Registration Month</a:t>
            </a:r>
          </a:p>
        </p:txBody>
      </p:sp>
      <p:sp>
        <p:nvSpPr>
          <p:cNvPr id="9" name="Content Placeholder 8">
            <a:extLst>
              <a:ext uri="{FF2B5EF4-FFF2-40B4-BE49-F238E27FC236}">
                <a16:creationId xmlns:a16="http://schemas.microsoft.com/office/drawing/2014/main" id="{6D172710-05AE-E342-0D5C-A04A8617623F}"/>
              </a:ext>
            </a:extLst>
          </p:cNvPr>
          <p:cNvSpPr>
            <a:spLocks noGrp="1"/>
          </p:cNvSpPr>
          <p:nvPr>
            <p:ph idx="1"/>
          </p:nvPr>
        </p:nvSpPr>
        <p:spPr>
          <a:xfrm>
            <a:off x="1424904" y="2494450"/>
            <a:ext cx="4053545" cy="3563159"/>
          </a:xfrm>
        </p:spPr>
        <p:txBody>
          <a:bodyPr>
            <a:normAutofit/>
          </a:bodyPr>
          <a:lstStyle/>
          <a:p>
            <a:r>
              <a:rPr lang="en-US" dirty="0"/>
              <a:t>Correlation among the variables can be inferred from the graph, thus we may try modeling without and with the variable ‘</a:t>
            </a:r>
            <a:r>
              <a:rPr lang="en-US" dirty="0" err="1"/>
              <a:t>reg_month</a:t>
            </a:r>
            <a:r>
              <a:rPr lang="en-US" dirty="0"/>
              <a:t>’. We can also infer that there are no outliers.</a:t>
            </a:r>
            <a:endParaRPr lang="en-US" sz="1900" dirty="0"/>
          </a:p>
        </p:txBody>
      </p:sp>
      <p:pic>
        <p:nvPicPr>
          <p:cNvPr id="5" name="Picture 4" descr="Chart, box and whisker chart&#10;&#10;Description automatically generated">
            <a:extLst>
              <a:ext uri="{FF2B5EF4-FFF2-40B4-BE49-F238E27FC236}">
                <a16:creationId xmlns:a16="http://schemas.microsoft.com/office/drawing/2014/main" id="{DB93AFBF-36F6-6857-F1CD-681C73C961B9}"/>
              </a:ext>
            </a:extLst>
          </p:cNvPr>
          <p:cNvPicPr>
            <a:picLocks noChangeAspect="1"/>
          </p:cNvPicPr>
          <p:nvPr/>
        </p:nvPicPr>
        <p:blipFill>
          <a:blip r:embed="rId2"/>
          <a:stretch>
            <a:fillRect/>
          </a:stretch>
        </p:blipFill>
        <p:spPr>
          <a:xfrm>
            <a:off x="6200540" y="2259722"/>
            <a:ext cx="4962603" cy="3962563"/>
          </a:xfrm>
          <a:prstGeom prst="rect">
            <a:avLst/>
          </a:prstGeom>
        </p:spPr>
      </p:pic>
    </p:spTree>
    <p:extLst>
      <p:ext uri="{BB962C8B-B14F-4D97-AF65-F5344CB8AC3E}">
        <p14:creationId xmlns:p14="http://schemas.microsoft.com/office/powerpoint/2010/main" val="280773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D811C-7EA0-5946-6AF5-F5F4C563BF5D}"/>
              </a:ext>
            </a:extLst>
          </p:cNvPr>
          <p:cNvSpPr>
            <a:spLocks noGrp="1"/>
          </p:cNvSpPr>
          <p:nvPr>
            <p:ph type="title"/>
          </p:nvPr>
        </p:nvSpPr>
        <p:spPr>
          <a:xfrm>
            <a:off x="6513788" y="365125"/>
            <a:ext cx="4840010" cy="1807305"/>
          </a:xfrm>
        </p:spPr>
        <p:txBody>
          <a:bodyPr>
            <a:normAutofit/>
          </a:bodyPr>
          <a:lstStyle/>
          <a:p>
            <a:r>
              <a:rPr lang="en-US" dirty="0"/>
              <a:t>Outlier Detection</a:t>
            </a:r>
          </a:p>
        </p:txBody>
      </p:sp>
      <p:pic>
        <p:nvPicPr>
          <p:cNvPr id="5" name="Picture 4" descr="Programming data on computer monitor">
            <a:extLst>
              <a:ext uri="{FF2B5EF4-FFF2-40B4-BE49-F238E27FC236}">
                <a16:creationId xmlns:a16="http://schemas.microsoft.com/office/drawing/2014/main" id="{D8D4D393-0050-3451-A364-29EEEF19ACD5}"/>
              </a:ext>
            </a:extLst>
          </p:cNvPr>
          <p:cNvPicPr>
            <a:picLocks noChangeAspect="1"/>
          </p:cNvPicPr>
          <p:nvPr/>
        </p:nvPicPr>
        <p:blipFill rotWithShape="1">
          <a:blip r:embed="rId2"/>
          <a:srcRect l="25205" r="15260"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F09AE33-22D8-0C6A-EB39-0E454089291A}"/>
              </a:ext>
            </a:extLst>
          </p:cNvPr>
          <p:cNvSpPr>
            <a:spLocks noGrp="1"/>
          </p:cNvSpPr>
          <p:nvPr>
            <p:ph idx="1"/>
          </p:nvPr>
        </p:nvSpPr>
        <p:spPr>
          <a:xfrm>
            <a:off x="6513788" y="2333297"/>
            <a:ext cx="4840010" cy="3843666"/>
          </a:xfrm>
        </p:spPr>
        <p:txBody>
          <a:bodyPr>
            <a:normAutofit/>
          </a:bodyPr>
          <a:lstStyle/>
          <a:p>
            <a:r>
              <a:rPr lang="en-US" sz="2000"/>
              <a:t>I used the mathematical function ‘Z-score’ to detect the outliers in the dataset. While calculating the ‘Z-score’ we re-scaled and centered the data and look for data points which are too far from zero. These data points which are way too far from zero will be treated as the outliers. We have set a threshold of 3 and -3 i.e. if the Z-score value is greater than or less than 3 or -3 respectively, that data point will be identified as outliers.</a:t>
            </a:r>
          </a:p>
          <a:p>
            <a:r>
              <a:rPr lang="en-US" sz="2000"/>
              <a:t>We found that there were no outliers to treat using this function.</a:t>
            </a:r>
          </a:p>
        </p:txBody>
      </p:sp>
    </p:spTree>
    <p:extLst>
      <p:ext uri="{BB962C8B-B14F-4D97-AF65-F5344CB8AC3E}">
        <p14:creationId xmlns:p14="http://schemas.microsoft.com/office/powerpoint/2010/main" val="4269513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5E3A3-7530-2894-01EF-7D6873FC92E1}"/>
              </a:ext>
            </a:extLst>
          </p:cNvPr>
          <p:cNvSpPr>
            <a:spLocks noGrp="1"/>
          </p:cNvSpPr>
          <p:nvPr>
            <p:ph type="title"/>
          </p:nvPr>
        </p:nvSpPr>
        <p:spPr>
          <a:xfrm>
            <a:off x="6513788" y="365125"/>
            <a:ext cx="4840010" cy="1807305"/>
          </a:xfrm>
        </p:spPr>
        <p:txBody>
          <a:bodyPr>
            <a:normAutofit/>
          </a:bodyPr>
          <a:lstStyle/>
          <a:p>
            <a:r>
              <a:rPr lang="en-US" dirty="0"/>
              <a:t>Multi-Dimensional Scaling</a:t>
            </a:r>
          </a:p>
        </p:txBody>
      </p:sp>
      <p:pic>
        <p:nvPicPr>
          <p:cNvPr id="5" name="Picture 4">
            <a:extLst>
              <a:ext uri="{FF2B5EF4-FFF2-40B4-BE49-F238E27FC236}">
                <a16:creationId xmlns:a16="http://schemas.microsoft.com/office/drawing/2014/main" id="{A7A1D3D3-D78D-EA57-435C-7C8307D005BC}"/>
              </a:ext>
            </a:extLst>
          </p:cNvPr>
          <p:cNvPicPr>
            <a:picLocks noChangeAspect="1"/>
          </p:cNvPicPr>
          <p:nvPr/>
        </p:nvPicPr>
        <p:blipFill rotWithShape="1">
          <a:blip r:embed="rId2"/>
          <a:srcRect l="9299" r="3744"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3638567-7B41-CE30-488F-1ECD291283D8}"/>
              </a:ext>
            </a:extLst>
          </p:cNvPr>
          <p:cNvSpPr>
            <a:spLocks noGrp="1"/>
          </p:cNvSpPr>
          <p:nvPr>
            <p:ph idx="1"/>
          </p:nvPr>
        </p:nvSpPr>
        <p:spPr>
          <a:xfrm>
            <a:off x="6513788" y="2333297"/>
            <a:ext cx="4840010" cy="3843666"/>
          </a:xfrm>
        </p:spPr>
        <p:txBody>
          <a:bodyPr>
            <a:normAutofit fontScale="70000" lnSpcReduction="20000"/>
          </a:bodyPr>
          <a:lstStyle/>
          <a:p>
            <a:r>
              <a:rPr lang="en-US" dirty="0"/>
              <a:t>Multidimensional scaling is a means of visualizing the level of similarity of individual objects of a dataset. It is used to translate information about the pairwise distances among a set of n objects or individuals into a configuration of n points mapped into an abstract Cartesian space.</a:t>
            </a:r>
          </a:p>
          <a:p>
            <a:r>
              <a:rPr lang="en-US" dirty="0"/>
              <a:t>We may use this method to scale our dataset dimension into just two components such that the relative distance between the data points are maintained. And then we may scatter plot each class in the dataset into the x-y plane. This may give us a narrow idea about the underlying structure of each class in the dataset.</a:t>
            </a:r>
          </a:p>
          <a:p>
            <a:endParaRPr lang="en-US" sz="2000" dirty="0"/>
          </a:p>
        </p:txBody>
      </p:sp>
    </p:spTree>
    <p:extLst>
      <p:ext uri="{BB962C8B-B14F-4D97-AF65-F5344CB8AC3E}">
        <p14:creationId xmlns:p14="http://schemas.microsoft.com/office/powerpoint/2010/main" val="510779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E435-8990-BB4A-C06B-4E070AF0C4D9}"/>
              </a:ext>
            </a:extLst>
          </p:cNvPr>
          <p:cNvSpPr>
            <a:spLocks noGrp="1"/>
          </p:cNvSpPr>
          <p:nvPr>
            <p:ph type="title"/>
          </p:nvPr>
        </p:nvSpPr>
        <p:spPr>
          <a:xfrm>
            <a:off x="648929" y="629266"/>
            <a:ext cx="3505495" cy="1622321"/>
          </a:xfrm>
        </p:spPr>
        <p:txBody>
          <a:bodyPr>
            <a:normAutofit/>
          </a:bodyPr>
          <a:lstStyle/>
          <a:p>
            <a:r>
              <a:rPr lang="en-US" sz="3700" dirty="0"/>
              <a:t>Multi-Dimensional Scaling</a:t>
            </a:r>
          </a:p>
        </p:txBody>
      </p:sp>
      <p:sp>
        <p:nvSpPr>
          <p:cNvPr id="9" name="Content Placeholder 8">
            <a:extLst>
              <a:ext uri="{FF2B5EF4-FFF2-40B4-BE49-F238E27FC236}">
                <a16:creationId xmlns:a16="http://schemas.microsoft.com/office/drawing/2014/main" id="{7C1BC7F7-34BF-9077-A4F6-FDE6A6E9F7B8}"/>
              </a:ext>
            </a:extLst>
          </p:cNvPr>
          <p:cNvSpPr>
            <a:spLocks noGrp="1"/>
          </p:cNvSpPr>
          <p:nvPr>
            <p:ph idx="1"/>
          </p:nvPr>
        </p:nvSpPr>
        <p:spPr>
          <a:xfrm>
            <a:off x="648931" y="2438400"/>
            <a:ext cx="3505494" cy="3785419"/>
          </a:xfrm>
        </p:spPr>
        <p:txBody>
          <a:bodyPr>
            <a:normAutofit fontScale="85000" lnSpcReduction="10000"/>
          </a:bodyPr>
          <a:lstStyle/>
          <a:p>
            <a:r>
              <a:rPr lang="en-US" dirty="0"/>
              <a:t>From the figure, we can observe that each class in the dataset is separable and is suitable for classification problems. And, from the structure of the data points we can infer that we may need to use a nonlinear function or model to solve the same.</a:t>
            </a:r>
            <a:endParaRPr lang="en-US" sz="20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radar chart&#10;&#10;Description automatically generated">
            <a:extLst>
              <a:ext uri="{FF2B5EF4-FFF2-40B4-BE49-F238E27FC236}">
                <a16:creationId xmlns:a16="http://schemas.microsoft.com/office/drawing/2014/main" id="{B7FA39EB-175C-6EF9-819E-619F967FCF3B}"/>
              </a:ext>
            </a:extLst>
          </p:cNvPr>
          <p:cNvPicPr>
            <a:picLocks noChangeAspect="1"/>
          </p:cNvPicPr>
          <p:nvPr/>
        </p:nvPicPr>
        <p:blipFill>
          <a:blip r:embed="rId2"/>
          <a:stretch>
            <a:fillRect/>
          </a:stretch>
        </p:blipFill>
        <p:spPr>
          <a:xfrm>
            <a:off x="5405862" y="1237846"/>
            <a:ext cx="6019331" cy="4379062"/>
          </a:xfrm>
          <a:prstGeom prst="rect">
            <a:avLst/>
          </a:prstGeom>
          <a:effectLst/>
        </p:spPr>
      </p:pic>
    </p:spTree>
    <p:extLst>
      <p:ext uri="{BB962C8B-B14F-4D97-AF65-F5344CB8AC3E}">
        <p14:creationId xmlns:p14="http://schemas.microsoft.com/office/powerpoint/2010/main" val="328909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2B6E1EF8-B8B2-8465-DA74-1388BFE391E2}"/>
              </a:ext>
            </a:extLst>
          </p:cNvPr>
          <p:cNvPicPr>
            <a:picLocks noChangeAspect="1"/>
          </p:cNvPicPr>
          <p:nvPr/>
        </p:nvPicPr>
        <p:blipFill rotWithShape="1">
          <a:blip r:embed="rId2">
            <a:alphaModFix amt="35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5E5E15CB-748F-AD1A-1680-CCEEA370B670}"/>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Steps for next week</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871917-84CE-D640-6797-149B74138513}"/>
              </a:ext>
            </a:extLst>
          </p:cNvPr>
          <p:cNvSpPr>
            <a:spLocks noGrp="1"/>
          </p:cNvSpPr>
          <p:nvPr>
            <p:ph idx="1"/>
          </p:nvPr>
        </p:nvSpPr>
        <p:spPr>
          <a:xfrm>
            <a:off x="5155379" y="1065862"/>
            <a:ext cx="5744685" cy="4726276"/>
          </a:xfrm>
        </p:spPr>
        <p:txBody>
          <a:bodyPr anchor="ctr">
            <a:normAutofit/>
          </a:bodyPr>
          <a:lstStyle/>
          <a:p>
            <a:r>
              <a:rPr lang="en-US" sz="2000" dirty="0">
                <a:solidFill>
                  <a:srgbClr val="FFFFFF"/>
                </a:solidFill>
              </a:rPr>
              <a:t>I will try to use variable standardization and normalization to scale the data variable, to transform complex non-linear relationships into linear relationships, to normalize skewed distributions etc.</a:t>
            </a:r>
          </a:p>
          <a:p>
            <a:r>
              <a:rPr lang="en-US" sz="2000" dirty="0">
                <a:solidFill>
                  <a:srgbClr val="FFFFFF"/>
                </a:solidFill>
              </a:rPr>
              <a:t>As we have analyzed in the univariate analysis stage, some of our data variables requires standardization so as to avoid its skewed nature and some requires normalization for scaling down the data.</a:t>
            </a:r>
          </a:p>
          <a:p>
            <a:r>
              <a:rPr lang="en-US" sz="2000" dirty="0">
                <a:solidFill>
                  <a:srgbClr val="FFFFFF"/>
                </a:solidFill>
              </a:rPr>
              <a:t>I think ultimately, we will need to create a model with the given data before we train the model and use a DNN as a benchmark model because it can perform well on large data sets and is suited well for multiclass classification. </a:t>
            </a:r>
          </a:p>
        </p:txBody>
      </p:sp>
    </p:spTree>
    <p:extLst>
      <p:ext uri="{BB962C8B-B14F-4D97-AF65-F5344CB8AC3E}">
        <p14:creationId xmlns:p14="http://schemas.microsoft.com/office/powerpoint/2010/main" val="24535866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2FE54A-71C9-2E99-9051-BCCEB526414E}"/>
              </a:ext>
            </a:extLst>
          </p:cNvPr>
          <p:cNvSpPr>
            <a:spLocks noGrp="1"/>
          </p:cNvSpPr>
          <p:nvPr>
            <p:ph type="title"/>
          </p:nvPr>
        </p:nvSpPr>
        <p:spPr>
          <a:xfrm>
            <a:off x="524741" y="620392"/>
            <a:ext cx="3808268" cy="5504688"/>
          </a:xfrm>
        </p:spPr>
        <p:txBody>
          <a:bodyPr>
            <a:normAutofit/>
          </a:bodyPr>
          <a:lstStyle/>
          <a:p>
            <a:r>
              <a:rPr lang="en-US" sz="4700" dirty="0">
                <a:solidFill>
                  <a:schemeClr val="bg1"/>
                </a:solidFill>
              </a:rPr>
              <a:t>Variable Identification-Portfolio, profile and transcript files</a:t>
            </a:r>
          </a:p>
        </p:txBody>
      </p:sp>
      <p:graphicFrame>
        <p:nvGraphicFramePr>
          <p:cNvPr id="5" name="Content Placeholder 2">
            <a:extLst>
              <a:ext uri="{FF2B5EF4-FFF2-40B4-BE49-F238E27FC236}">
                <a16:creationId xmlns:a16="http://schemas.microsoft.com/office/drawing/2014/main" id="{6EA98CAE-7C30-EB95-6DF1-732F776FB92B}"/>
              </a:ext>
            </a:extLst>
          </p:cNvPr>
          <p:cNvGraphicFramePr>
            <a:graphicFrameLocks noGrp="1"/>
          </p:cNvGraphicFramePr>
          <p:nvPr>
            <p:ph idx="1"/>
            <p:extLst>
              <p:ext uri="{D42A27DB-BD31-4B8C-83A1-F6EECF244321}">
                <p14:modId xmlns:p14="http://schemas.microsoft.com/office/powerpoint/2010/main" val="383201056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7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51225FE-3B76-B29D-AB5D-317E23B7C33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Missing Value Treatment</a:t>
            </a:r>
          </a:p>
        </p:txBody>
      </p:sp>
      <p:sp>
        <p:nvSpPr>
          <p:cNvPr id="3" name="Content Placeholder 2">
            <a:extLst>
              <a:ext uri="{FF2B5EF4-FFF2-40B4-BE49-F238E27FC236}">
                <a16:creationId xmlns:a16="http://schemas.microsoft.com/office/drawing/2014/main" id="{01B1A29B-D231-02D4-3DAF-6E71DFA48830}"/>
              </a:ext>
            </a:extLst>
          </p:cNvPr>
          <p:cNvSpPr>
            <a:spLocks noGrp="1"/>
          </p:cNvSpPr>
          <p:nvPr>
            <p:ph idx="1"/>
          </p:nvPr>
        </p:nvSpPr>
        <p:spPr>
          <a:xfrm>
            <a:off x="1367624" y="2490436"/>
            <a:ext cx="9708995" cy="3567173"/>
          </a:xfrm>
        </p:spPr>
        <p:txBody>
          <a:bodyPr anchor="ctr">
            <a:normAutofit/>
          </a:bodyPr>
          <a:lstStyle/>
          <a:p>
            <a:r>
              <a:rPr lang="en-US" sz="2400" dirty="0"/>
              <a:t>Missing data in the training dataset can reduce the power / fit of a model or can lead to a biased model because we have not </a:t>
            </a:r>
            <a:r>
              <a:rPr lang="en-US" sz="2400" dirty="0" err="1"/>
              <a:t>analysed</a:t>
            </a:r>
            <a:r>
              <a:rPr lang="en-US" sz="2400" dirty="0"/>
              <a:t> the behavior and relationship with other variables correctly. It can lead to wrong prediction or classification.</a:t>
            </a:r>
          </a:p>
          <a:p>
            <a:r>
              <a:rPr lang="en-US" sz="2400" dirty="0"/>
              <a:t>There are 8,077 missing values in each of the data variables 'gender' and 'income' (Both are part of the same record) of our dataset. Let's analyze these records alone to identify the reasons for occurrence of these missing values and the ways to treat it.</a:t>
            </a:r>
          </a:p>
          <a:p>
            <a:pPr lvl="2"/>
            <a:r>
              <a:rPr lang="en-US" sz="1000" dirty="0"/>
              <a:t>Replacing missing values with mean/mode/median wouldn't be a good choice; as there are a large amount of records with missing values, mean/mode/median imputation could convey false information to the model. Since there are three features to be identified KNN imputation would also be risky and inefficient. Thus, the better option would be to delete those records. (Even after deleting those records with missing value, we will have 55,255 records for modeling)</a:t>
            </a:r>
          </a:p>
        </p:txBody>
      </p:sp>
    </p:spTree>
    <p:extLst>
      <p:ext uri="{BB962C8B-B14F-4D97-AF65-F5344CB8AC3E}">
        <p14:creationId xmlns:p14="http://schemas.microsoft.com/office/powerpoint/2010/main" val="285018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A325D0-1972-D698-7FAA-006350B3C605}"/>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Univariate Analysis</a:t>
            </a:r>
          </a:p>
        </p:txBody>
      </p:sp>
      <p:sp>
        <p:nvSpPr>
          <p:cNvPr id="9" name="Content Placeholder 8">
            <a:extLst>
              <a:ext uri="{FF2B5EF4-FFF2-40B4-BE49-F238E27FC236}">
                <a16:creationId xmlns:a16="http://schemas.microsoft.com/office/drawing/2014/main" id="{6D172710-05AE-E342-0D5C-A04A8617623F}"/>
              </a:ext>
            </a:extLst>
          </p:cNvPr>
          <p:cNvSpPr>
            <a:spLocks noGrp="1"/>
          </p:cNvSpPr>
          <p:nvPr>
            <p:ph idx="1"/>
          </p:nvPr>
        </p:nvSpPr>
        <p:spPr>
          <a:xfrm>
            <a:off x="1424904" y="2494450"/>
            <a:ext cx="4053545" cy="3563159"/>
          </a:xfrm>
        </p:spPr>
        <p:txBody>
          <a:bodyPr>
            <a:normAutofit/>
          </a:bodyPr>
          <a:lstStyle/>
          <a:p>
            <a:r>
              <a:rPr lang="en-US" sz="1800" dirty="0"/>
              <a:t>This histogram gives us the idea that our dataset lacks records or datapoints of customers who has income between 70,000 and 120,000. It's essentially a distribution which is positively skewed or right skewed. So in skewed data, the tail region may act as an outlier for the statistical model and we know that outliers adversely affect the model’s performance. Hence, we may need to normalize the data afterwards.</a:t>
            </a:r>
          </a:p>
        </p:txBody>
      </p:sp>
      <p:pic>
        <p:nvPicPr>
          <p:cNvPr id="5" name="Content Placeholder 4" descr="Chart, histogram&#10;&#10;Description automatically generated">
            <a:extLst>
              <a:ext uri="{FF2B5EF4-FFF2-40B4-BE49-F238E27FC236}">
                <a16:creationId xmlns:a16="http://schemas.microsoft.com/office/drawing/2014/main" id="{B6068136-5B23-1AD6-EF3D-D615EBCBCD01}"/>
              </a:ext>
            </a:extLst>
          </p:cNvPr>
          <p:cNvPicPr>
            <a:picLocks noChangeAspect="1"/>
          </p:cNvPicPr>
          <p:nvPr/>
        </p:nvPicPr>
        <p:blipFill rotWithShape="1">
          <a:blip r:embed="rId2"/>
          <a:srcRect r="3975"/>
          <a:stretch/>
        </p:blipFill>
        <p:spPr>
          <a:xfrm>
            <a:off x="6098892" y="2492376"/>
            <a:ext cx="4802404" cy="3563372"/>
          </a:xfrm>
          <a:prstGeom prst="rect">
            <a:avLst/>
          </a:prstGeom>
        </p:spPr>
      </p:pic>
    </p:spTree>
    <p:extLst>
      <p:ext uri="{BB962C8B-B14F-4D97-AF65-F5344CB8AC3E}">
        <p14:creationId xmlns:p14="http://schemas.microsoft.com/office/powerpoint/2010/main" val="321551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A325D0-1972-D698-7FAA-006350B3C605}"/>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Univariate Analysis</a:t>
            </a:r>
          </a:p>
        </p:txBody>
      </p:sp>
      <p:sp>
        <p:nvSpPr>
          <p:cNvPr id="9" name="Content Placeholder 8">
            <a:extLst>
              <a:ext uri="{FF2B5EF4-FFF2-40B4-BE49-F238E27FC236}">
                <a16:creationId xmlns:a16="http://schemas.microsoft.com/office/drawing/2014/main" id="{6D172710-05AE-E342-0D5C-A04A8617623F}"/>
              </a:ext>
            </a:extLst>
          </p:cNvPr>
          <p:cNvSpPr>
            <a:spLocks noGrp="1"/>
          </p:cNvSpPr>
          <p:nvPr>
            <p:ph idx="1"/>
          </p:nvPr>
        </p:nvSpPr>
        <p:spPr>
          <a:xfrm>
            <a:off x="1424904" y="2494450"/>
            <a:ext cx="4053545" cy="3563159"/>
          </a:xfrm>
        </p:spPr>
        <p:txBody>
          <a:bodyPr>
            <a:normAutofit/>
          </a:bodyPr>
          <a:lstStyle/>
          <a:p>
            <a:r>
              <a:rPr lang="en-US" dirty="0"/>
              <a:t>The distribution of the variable ‘age’ in the dataset is positively skewed or right skewed. Hence, we may need to standardize the same.</a:t>
            </a:r>
            <a:endParaRPr lang="en-US" sz="1900" dirty="0"/>
          </a:p>
        </p:txBody>
      </p:sp>
      <p:pic>
        <p:nvPicPr>
          <p:cNvPr id="4" name="Picture 3" descr="Chart, histogram&#10;&#10;Description automatically generated">
            <a:extLst>
              <a:ext uri="{FF2B5EF4-FFF2-40B4-BE49-F238E27FC236}">
                <a16:creationId xmlns:a16="http://schemas.microsoft.com/office/drawing/2014/main" id="{9C19F41F-F443-42DA-630B-F78689BC06C0}"/>
              </a:ext>
            </a:extLst>
          </p:cNvPr>
          <p:cNvPicPr>
            <a:picLocks noChangeAspect="1"/>
          </p:cNvPicPr>
          <p:nvPr/>
        </p:nvPicPr>
        <p:blipFill rotWithShape="1">
          <a:blip r:embed="rId2"/>
          <a:srcRect r="6335" b="1"/>
          <a:stretch/>
        </p:blipFill>
        <p:spPr>
          <a:xfrm>
            <a:off x="6098892" y="2492376"/>
            <a:ext cx="4802404" cy="3563372"/>
          </a:xfrm>
          <a:prstGeom prst="rect">
            <a:avLst/>
          </a:prstGeom>
        </p:spPr>
      </p:pic>
    </p:spTree>
    <p:extLst>
      <p:ext uri="{BB962C8B-B14F-4D97-AF65-F5344CB8AC3E}">
        <p14:creationId xmlns:p14="http://schemas.microsoft.com/office/powerpoint/2010/main" val="120629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A325D0-1972-D698-7FAA-006350B3C605}"/>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Univariate Analysis</a:t>
            </a:r>
          </a:p>
        </p:txBody>
      </p:sp>
      <p:sp>
        <p:nvSpPr>
          <p:cNvPr id="9" name="Content Placeholder 8">
            <a:extLst>
              <a:ext uri="{FF2B5EF4-FFF2-40B4-BE49-F238E27FC236}">
                <a16:creationId xmlns:a16="http://schemas.microsoft.com/office/drawing/2014/main" id="{6D172710-05AE-E342-0D5C-A04A8617623F}"/>
              </a:ext>
            </a:extLst>
          </p:cNvPr>
          <p:cNvSpPr>
            <a:spLocks noGrp="1"/>
          </p:cNvSpPr>
          <p:nvPr>
            <p:ph idx="1"/>
          </p:nvPr>
        </p:nvSpPr>
        <p:spPr>
          <a:xfrm>
            <a:off x="1424904" y="2494450"/>
            <a:ext cx="4053545" cy="3563159"/>
          </a:xfrm>
        </p:spPr>
        <p:txBody>
          <a:bodyPr>
            <a:normAutofit fontScale="92500" lnSpcReduction="20000"/>
          </a:bodyPr>
          <a:lstStyle/>
          <a:p>
            <a:r>
              <a:rPr lang="en-US" dirty="0"/>
              <a:t>As the data distribution cannot be assumed as a gaussian distribution, we may not standardize the variable but we may normalize it to a normal scale such that there won’t be varying scales in the dataset and the algorithm we are using does not make assumptions about the distribution of the data</a:t>
            </a:r>
            <a:endParaRPr lang="en-US" sz="1900" dirty="0"/>
          </a:p>
        </p:txBody>
      </p:sp>
      <p:pic>
        <p:nvPicPr>
          <p:cNvPr id="5" name="Picture 4">
            <a:extLst>
              <a:ext uri="{FF2B5EF4-FFF2-40B4-BE49-F238E27FC236}">
                <a16:creationId xmlns:a16="http://schemas.microsoft.com/office/drawing/2014/main" id="{A578EA32-3F0D-6E64-CAF1-96B774F18D1A}"/>
              </a:ext>
            </a:extLst>
          </p:cNvPr>
          <p:cNvPicPr>
            <a:picLocks noChangeAspect="1"/>
          </p:cNvPicPr>
          <p:nvPr/>
        </p:nvPicPr>
        <p:blipFill>
          <a:blip r:embed="rId2"/>
          <a:stretch>
            <a:fillRect/>
          </a:stretch>
        </p:blipFill>
        <p:spPr>
          <a:xfrm>
            <a:off x="5659523" y="2301261"/>
            <a:ext cx="5887817" cy="4041775"/>
          </a:xfrm>
          <a:prstGeom prst="rect">
            <a:avLst/>
          </a:prstGeom>
        </p:spPr>
      </p:pic>
    </p:spTree>
    <p:extLst>
      <p:ext uri="{BB962C8B-B14F-4D97-AF65-F5344CB8AC3E}">
        <p14:creationId xmlns:p14="http://schemas.microsoft.com/office/powerpoint/2010/main" val="81797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A325D0-1972-D698-7FAA-006350B3C605}"/>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Univariate Analysis</a:t>
            </a:r>
          </a:p>
        </p:txBody>
      </p:sp>
      <p:sp>
        <p:nvSpPr>
          <p:cNvPr id="9" name="Content Placeholder 8">
            <a:extLst>
              <a:ext uri="{FF2B5EF4-FFF2-40B4-BE49-F238E27FC236}">
                <a16:creationId xmlns:a16="http://schemas.microsoft.com/office/drawing/2014/main" id="{6D172710-05AE-E342-0D5C-A04A8617623F}"/>
              </a:ext>
            </a:extLst>
          </p:cNvPr>
          <p:cNvSpPr>
            <a:spLocks noGrp="1"/>
          </p:cNvSpPr>
          <p:nvPr>
            <p:ph idx="1"/>
          </p:nvPr>
        </p:nvSpPr>
        <p:spPr>
          <a:xfrm>
            <a:off x="1424904" y="2494450"/>
            <a:ext cx="4053545" cy="3563159"/>
          </a:xfrm>
        </p:spPr>
        <p:txBody>
          <a:bodyPr>
            <a:normAutofit/>
          </a:bodyPr>
          <a:lstStyle/>
          <a:p>
            <a:r>
              <a:rPr lang="en-US" dirty="0"/>
              <a:t>Normalization will need to be done to this data</a:t>
            </a:r>
            <a:endParaRPr lang="en-US" sz="1900" dirty="0"/>
          </a:p>
        </p:txBody>
      </p:sp>
      <p:pic>
        <p:nvPicPr>
          <p:cNvPr id="4" name="Picture 3" descr="Chart&#10;&#10;Description automatically generated">
            <a:extLst>
              <a:ext uri="{FF2B5EF4-FFF2-40B4-BE49-F238E27FC236}">
                <a16:creationId xmlns:a16="http://schemas.microsoft.com/office/drawing/2014/main" id="{83C29034-AEA5-BD6A-F549-97CBDB8DF8E5}"/>
              </a:ext>
            </a:extLst>
          </p:cNvPr>
          <p:cNvPicPr>
            <a:picLocks noChangeAspect="1"/>
          </p:cNvPicPr>
          <p:nvPr/>
        </p:nvPicPr>
        <p:blipFill>
          <a:blip r:embed="rId2"/>
          <a:stretch>
            <a:fillRect/>
          </a:stretch>
        </p:blipFill>
        <p:spPr>
          <a:xfrm>
            <a:off x="5629486" y="2378076"/>
            <a:ext cx="5758023" cy="3903877"/>
          </a:xfrm>
          <a:prstGeom prst="rect">
            <a:avLst/>
          </a:prstGeom>
        </p:spPr>
      </p:pic>
    </p:spTree>
    <p:extLst>
      <p:ext uri="{BB962C8B-B14F-4D97-AF65-F5344CB8AC3E}">
        <p14:creationId xmlns:p14="http://schemas.microsoft.com/office/powerpoint/2010/main" val="233840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A325D0-1972-D698-7FAA-006350B3C605}"/>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Univariate Analysis</a:t>
            </a:r>
          </a:p>
        </p:txBody>
      </p:sp>
      <p:sp>
        <p:nvSpPr>
          <p:cNvPr id="9" name="Content Placeholder 8">
            <a:extLst>
              <a:ext uri="{FF2B5EF4-FFF2-40B4-BE49-F238E27FC236}">
                <a16:creationId xmlns:a16="http://schemas.microsoft.com/office/drawing/2014/main" id="{6D172710-05AE-E342-0D5C-A04A8617623F}"/>
              </a:ext>
            </a:extLst>
          </p:cNvPr>
          <p:cNvSpPr>
            <a:spLocks noGrp="1"/>
          </p:cNvSpPr>
          <p:nvPr>
            <p:ph idx="1"/>
          </p:nvPr>
        </p:nvSpPr>
        <p:spPr>
          <a:xfrm>
            <a:off x="1424904" y="2494450"/>
            <a:ext cx="4053545" cy="3563159"/>
          </a:xfrm>
        </p:spPr>
        <p:txBody>
          <a:bodyPr>
            <a:normAutofit/>
          </a:bodyPr>
          <a:lstStyle/>
          <a:p>
            <a:r>
              <a:rPr lang="en-US" dirty="0"/>
              <a:t>Normalization will need to be done to this data</a:t>
            </a:r>
            <a:endParaRPr lang="en-US" sz="1900" dirty="0"/>
          </a:p>
        </p:txBody>
      </p:sp>
      <p:pic>
        <p:nvPicPr>
          <p:cNvPr id="5" name="Picture 4" descr="Chart, histogram&#10;&#10;Description automatically generated">
            <a:extLst>
              <a:ext uri="{FF2B5EF4-FFF2-40B4-BE49-F238E27FC236}">
                <a16:creationId xmlns:a16="http://schemas.microsoft.com/office/drawing/2014/main" id="{CB2C4AF9-B87C-CF52-FABF-635CAAB0BEB5}"/>
              </a:ext>
            </a:extLst>
          </p:cNvPr>
          <p:cNvPicPr>
            <a:picLocks noChangeAspect="1"/>
          </p:cNvPicPr>
          <p:nvPr/>
        </p:nvPicPr>
        <p:blipFill>
          <a:blip r:embed="rId2"/>
          <a:stretch>
            <a:fillRect/>
          </a:stretch>
        </p:blipFill>
        <p:spPr>
          <a:xfrm>
            <a:off x="5176092" y="2301261"/>
            <a:ext cx="5591004" cy="4084150"/>
          </a:xfrm>
          <a:prstGeom prst="rect">
            <a:avLst/>
          </a:prstGeom>
        </p:spPr>
      </p:pic>
    </p:spTree>
    <p:extLst>
      <p:ext uri="{BB962C8B-B14F-4D97-AF65-F5344CB8AC3E}">
        <p14:creationId xmlns:p14="http://schemas.microsoft.com/office/powerpoint/2010/main" val="109923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A325D0-1972-D698-7FAA-006350B3C605}"/>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Frequency Tables</a:t>
            </a:r>
          </a:p>
        </p:txBody>
      </p:sp>
      <p:sp>
        <p:nvSpPr>
          <p:cNvPr id="9" name="Content Placeholder 8">
            <a:extLst>
              <a:ext uri="{FF2B5EF4-FFF2-40B4-BE49-F238E27FC236}">
                <a16:creationId xmlns:a16="http://schemas.microsoft.com/office/drawing/2014/main" id="{6D172710-05AE-E342-0D5C-A04A8617623F}"/>
              </a:ext>
            </a:extLst>
          </p:cNvPr>
          <p:cNvSpPr>
            <a:spLocks noGrp="1"/>
          </p:cNvSpPr>
          <p:nvPr>
            <p:ph idx="1"/>
          </p:nvPr>
        </p:nvSpPr>
        <p:spPr>
          <a:xfrm>
            <a:off x="1424904" y="2494450"/>
            <a:ext cx="4053545" cy="3563159"/>
          </a:xfrm>
        </p:spPr>
        <p:txBody>
          <a:bodyPr>
            <a:normAutofit/>
          </a:bodyPr>
          <a:lstStyle/>
          <a:p>
            <a:r>
              <a:rPr lang="en-US" dirty="0"/>
              <a:t>We have a balanced categorical data distribution for the variable ‘offers’ which can be encoded later using any suitable encoding scheme.</a:t>
            </a:r>
            <a:endParaRPr lang="en-US" sz="1900" dirty="0"/>
          </a:p>
        </p:txBody>
      </p:sp>
      <p:pic>
        <p:nvPicPr>
          <p:cNvPr id="4" name="Picture 3" descr="Chart, bar chart&#10;&#10;Description automatically generated">
            <a:extLst>
              <a:ext uri="{FF2B5EF4-FFF2-40B4-BE49-F238E27FC236}">
                <a16:creationId xmlns:a16="http://schemas.microsoft.com/office/drawing/2014/main" id="{E1E43F74-7D14-7C19-2547-E2CD9CF96734}"/>
              </a:ext>
            </a:extLst>
          </p:cNvPr>
          <p:cNvPicPr>
            <a:picLocks noChangeAspect="1"/>
          </p:cNvPicPr>
          <p:nvPr/>
        </p:nvPicPr>
        <p:blipFill>
          <a:blip r:embed="rId2"/>
          <a:stretch>
            <a:fillRect/>
          </a:stretch>
        </p:blipFill>
        <p:spPr>
          <a:xfrm>
            <a:off x="5192095" y="2441025"/>
            <a:ext cx="6359720" cy="4077800"/>
          </a:xfrm>
          <a:prstGeom prst="rect">
            <a:avLst/>
          </a:prstGeom>
        </p:spPr>
      </p:pic>
    </p:spTree>
    <p:extLst>
      <p:ext uri="{BB962C8B-B14F-4D97-AF65-F5344CB8AC3E}">
        <p14:creationId xmlns:p14="http://schemas.microsoft.com/office/powerpoint/2010/main" val="312545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1122</Words>
  <Application>Microsoft Macintosh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Variable Identification-Portfolio, profile and transcript files</vt:lpstr>
      <vt:lpstr>Missing Value Treatment</vt:lpstr>
      <vt:lpstr>Univariate Analysis</vt:lpstr>
      <vt:lpstr>Univariate Analysis</vt:lpstr>
      <vt:lpstr>Univariate Analysis</vt:lpstr>
      <vt:lpstr>Univariate Analysis</vt:lpstr>
      <vt:lpstr>Univariate Analysis</vt:lpstr>
      <vt:lpstr>Frequency Tables</vt:lpstr>
      <vt:lpstr>Frequency Tables</vt:lpstr>
      <vt:lpstr>Frequency Tables</vt:lpstr>
      <vt:lpstr>Bi-variate Analysis-Event ID and Gender</vt:lpstr>
      <vt:lpstr>Bi-variate Analysis-Age and Income</vt:lpstr>
      <vt:lpstr>Bi-variate Analysis-Offer ID &amp; Registration Month</vt:lpstr>
      <vt:lpstr>Outlier Detection</vt:lpstr>
      <vt:lpstr>Multi-Dimensional Scaling</vt:lpstr>
      <vt:lpstr>Multi-Dimensional Scaling</vt:lpstr>
      <vt:lpstr>Steps 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Roland Padilla</dc:creator>
  <cp:lastModifiedBy>Roland Padilla</cp:lastModifiedBy>
  <cp:revision>1</cp:revision>
  <dcterms:created xsi:type="dcterms:W3CDTF">2022-05-05T23:18:04Z</dcterms:created>
  <dcterms:modified xsi:type="dcterms:W3CDTF">2022-05-06T00:19:50Z</dcterms:modified>
</cp:coreProperties>
</file>