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6f04c2954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6f04c2954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6f04c2954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6f04c2954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6f04c2954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6f04c2954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6f04c2954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6f04c2954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cbcd3320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6cbcd3320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f04c29540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f04c29540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6cbcd332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6cbcd332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6cbcd332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6cbcd332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cbcd3320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cbcd3320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cbcd3320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cbcd3320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6f04c2952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f04c295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6cbcd3320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6cbcd3320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cbcd3320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cbcd3320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6f04c2954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6f04c2954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Project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Traffic </a:t>
            </a:r>
            <a:r>
              <a:rPr lang="en"/>
              <a:t>Prediction</a:t>
            </a:r>
            <a:r>
              <a:rPr lang="en"/>
              <a:t> analysis </a:t>
            </a:r>
            <a:endParaRPr/>
          </a:p>
          <a:p>
            <a:pPr indent="0" lvl="0" marL="0" rtl="0" algn="ctr">
              <a:spcBef>
                <a:spcPts val="0"/>
              </a:spcBef>
              <a:spcAft>
                <a:spcPts val="0"/>
              </a:spcAft>
              <a:buNone/>
            </a:pPr>
            <a:r>
              <a:rPr lang="en"/>
              <a:t>By Brown, Isaiah &amp; Priya.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354175" y="794225"/>
            <a:ext cx="8256851" cy="3896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1824450" y="152400"/>
            <a:ext cx="5130574"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4"/>
          <p:cNvPicPr preferRelativeResize="0"/>
          <p:nvPr/>
        </p:nvPicPr>
        <p:blipFill>
          <a:blip r:embed="rId3">
            <a:alphaModFix/>
          </a:blip>
          <a:stretch>
            <a:fillRect/>
          </a:stretch>
        </p:blipFill>
        <p:spPr>
          <a:xfrm>
            <a:off x="152400" y="152400"/>
            <a:ext cx="8839203" cy="39004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5"/>
          <p:cNvPicPr preferRelativeResize="0"/>
          <p:nvPr/>
        </p:nvPicPr>
        <p:blipFill>
          <a:blip r:embed="rId3">
            <a:alphaModFix/>
          </a:blip>
          <a:stretch>
            <a:fillRect/>
          </a:stretch>
        </p:blipFill>
        <p:spPr>
          <a:xfrm>
            <a:off x="152400" y="152400"/>
            <a:ext cx="8839203" cy="40050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9" name="Google Shape;12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Day time construction</a:t>
            </a:r>
            <a:r>
              <a:rPr lang="en"/>
              <a:t> accounts for most traffic delays seen in North Carolina. </a:t>
            </a:r>
            <a:endParaRPr/>
          </a:p>
          <a:p>
            <a:pPr indent="0" lvl="0" marL="0" rtl="0" algn="l">
              <a:spcBef>
                <a:spcPts val="1200"/>
              </a:spcBef>
              <a:spcAft>
                <a:spcPts val="0"/>
              </a:spcAft>
              <a:buNone/>
            </a:pPr>
            <a:r>
              <a:rPr b="1" lang="en"/>
              <a:t>Winston Salem</a:t>
            </a:r>
            <a:r>
              <a:rPr lang="en"/>
              <a:t> account for most incidents in North Carolina</a:t>
            </a:r>
            <a:endParaRPr/>
          </a:p>
          <a:p>
            <a:pPr indent="0" lvl="0" marL="0" rtl="0" algn="l">
              <a:spcBef>
                <a:spcPts val="1200"/>
              </a:spcBef>
              <a:spcAft>
                <a:spcPts val="0"/>
              </a:spcAft>
              <a:buNone/>
            </a:pPr>
            <a:r>
              <a:rPr lang="en"/>
              <a:t>Most road incidents have </a:t>
            </a:r>
            <a:r>
              <a:rPr b="1" lang="en"/>
              <a:t>High Severity time Delays,</a:t>
            </a:r>
            <a:r>
              <a:rPr lang="en"/>
              <a:t> meaning that commute times will be increased by 40 minutes</a:t>
            </a:r>
            <a:endParaRPr/>
          </a:p>
          <a:p>
            <a:pPr indent="0" lvl="0" marL="0" rtl="0" algn="l">
              <a:spcBef>
                <a:spcPts val="1200"/>
              </a:spcBef>
              <a:spcAft>
                <a:spcPts val="1200"/>
              </a:spcAft>
              <a:buNone/>
            </a:pPr>
            <a:r>
              <a:rPr lang="en"/>
              <a:t>Our Random Forest Model contains many </a:t>
            </a:r>
            <a:r>
              <a:rPr b="1" lang="en"/>
              <a:t>Decision Trees</a:t>
            </a:r>
            <a:r>
              <a:rPr lang="en"/>
              <a:t> which allowed us to conclude that beginning shipping routes on </a:t>
            </a:r>
            <a:r>
              <a:rPr b="1" lang="en"/>
              <a:t>SR-1124</a:t>
            </a:r>
            <a:r>
              <a:rPr lang="en"/>
              <a:t> on Sundays at 5am would provide the </a:t>
            </a:r>
            <a:r>
              <a:rPr b="1" lang="en"/>
              <a:t>least amount of traffic delay.</a:t>
            </a:r>
            <a:r>
              <a:rPr lang="en"/>
              <a:t> With this information freight companies would able to know exactly when to begin their shipping routes out of Charlotte. We also found that if drivers </a:t>
            </a:r>
            <a:r>
              <a:rPr lang="en"/>
              <a:t>begin </a:t>
            </a:r>
            <a:r>
              <a:rPr lang="en"/>
              <a:t>shipping route on </a:t>
            </a:r>
            <a:r>
              <a:rPr b="1" lang="en"/>
              <a:t>I-40</a:t>
            </a:r>
            <a:r>
              <a:rPr lang="en"/>
              <a:t> on Mondays at 2am they would experience the </a:t>
            </a:r>
            <a:r>
              <a:rPr b="1" lang="en"/>
              <a:t>most amount of traffic delay.</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7"/>
          <p:cNvPicPr preferRelativeResize="0"/>
          <p:nvPr/>
        </p:nvPicPr>
        <p:blipFill>
          <a:blip r:embed="rId3">
            <a:alphaModFix/>
          </a:blip>
          <a:stretch>
            <a:fillRect/>
          </a:stretch>
        </p:blipFill>
        <p:spPr>
          <a:xfrm>
            <a:off x="152400" y="779425"/>
            <a:ext cx="8839200" cy="38962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solidFill>
                  <a:schemeClr val="dk2"/>
                </a:solidFill>
              </a:rPr>
              <a:t>Objective</a:t>
            </a:r>
            <a:r>
              <a:rPr lang="en" sz="2500">
                <a:solidFill>
                  <a:schemeClr val="dk2"/>
                </a:solidFill>
              </a:rPr>
              <a:t> - We will be focusing on </a:t>
            </a:r>
            <a:r>
              <a:rPr b="1" lang="en" sz="2500" u="sng">
                <a:solidFill>
                  <a:schemeClr val="dk2"/>
                </a:solidFill>
              </a:rPr>
              <a:t>Estimating Delays based on Highway Incidents</a:t>
            </a:r>
            <a:r>
              <a:rPr b="1" lang="en" sz="2211" u="sng"/>
              <a:t> </a:t>
            </a:r>
            <a:endParaRPr b="1" sz="3911" u="sng"/>
          </a:p>
          <a:p>
            <a:pPr indent="0" lvl="0" marL="0" rtl="0" algn="l">
              <a:spcBef>
                <a:spcPts val="0"/>
              </a:spcBef>
              <a:spcAft>
                <a:spcPts val="0"/>
              </a:spcAft>
              <a:buNone/>
            </a:pPr>
            <a:r>
              <a:t/>
            </a:r>
            <a:endParaRPr/>
          </a:p>
        </p:txBody>
      </p:sp>
      <p:sp>
        <p:nvSpPr>
          <p:cNvPr id="61" name="Google Shape;61;p14"/>
          <p:cNvSpPr txBox="1"/>
          <p:nvPr>
            <p:ph idx="1" type="body"/>
          </p:nvPr>
        </p:nvSpPr>
        <p:spPr>
          <a:xfrm>
            <a:off x="311700" y="1536650"/>
            <a:ext cx="8520600" cy="30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500"/>
              <a:t>Using machine learning to search through historical data of already traveled delivery routes and generate critical insights to boost fleet productivity and reduce costs for freight logistics companies by providing ETA estimates.</a:t>
            </a:r>
            <a:endParaRPr sz="4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Before the COVID-19 pandemic, many people took the supply chain for granted. In fact, many people didn’t think of the logistics industry much at all. The New York Times even confessed to not having a logistics newsbeat before the pandemic. Today, manufacturers, warehouses, transportation providers, distribution centers, and retailers are all topics of mainstream media. Times are changing—so is the supply chain. Accurate traffic flow prediction has the potential to improve company logistics, aid them in providing reliable services to their clients a</a:t>
            </a:r>
            <a:r>
              <a:rPr lang="en"/>
              <a:t>nd allow </a:t>
            </a:r>
            <a:r>
              <a:rPr lang="en"/>
              <a:t>companies</a:t>
            </a:r>
            <a:r>
              <a:rPr lang="en"/>
              <a:t> to take preemptive measures to reduce the impact of delays.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Packages, Machine Learning Tools, and Algorithms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Pandas</a:t>
            </a:r>
            <a:endParaRPr/>
          </a:p>
          <a:p>
            <a:pPr indent="-342900" lvl="0" marL="457200" rtl="0" algn="l">
              <a:spcBef>
                <a:spcPts val="0"/>
              </a:spcBef>
              <a:spcAft>
                <a:spcPts val="0"/>
              </a:spcAft>
              <a:buSzPts val="1800"/>
              <a:buChar char="●"/>
            </a:pPr>
            <a:r>
              <a:rPr lang="en"/>
              <a:t>Numpy</a:t>
            </a:r>
            <a:endParaRPr/>
          </a:p>
          <a:p>
            <a:pPr indent="-342900" lvl="0" marL="457200" rtl="0" algn="l">
              <a:spcBef>
                <a:spcPts val="0"/>
              </a:spcBef>
              <a:spcAft>
                <a:spcPts val="0"/>
              </a:spcAft>
              <a:buSzPts val="1800"/>
              <a:buChar char="●"/>
            </a:pPr>
            <a:r>
              <a:rPr lang="en"/>
              <a:t>Seaborn</a:t>
            </a:r>
            <a:endParaRPr/>
          </a:p>
          <a:p>
            <a:pPr indent="-342900" lvl="0" marL="457200" rtl="0" algn="l">
              <a:spcBef>
                <a:spcPts val="0"/>
              </a:spcBef>
              <a:spcAft>
                <a:spcPts val="0"/>
              </a:spcAft>
              <a:buSzPts val="1800"/>
              <a:buChar char="●"/>
            </a:pPr>
            <a:r>
              <a:rPr lang="en"/>
              <a:t>Joblib</a:t>
            </a:r>
            <a:endParaRPr/>
          </a:p>
          <a:p>
            <a:pPr indent="-342900" lvl="0" marL="457200" rtl="0" algn="l">
              <a:spcBef>
                <a:spcPts val="0"/>
              </a:spcBef>
              <a:spcAft>
                <a:spcPts val="0"/>
              </a:spcAft>
              <a:buSzPts val="1800"/>
              <a:buChar char="●"/>
            </a:pPr>
            <a:r>
              <a:rPr lang="en"/>
              <a:t>Plotly</a:t>
            </a:r>
            <a:endParaRPr/>
          </a:p>
          <a:p>
            <a:pPr indent="-342900" lvl="0" marL="457200" rtl="0" algn="l">
              <a:spcBef>
                <a:spcPts val="0"/>
              </a:spcBef>
              <a:spcAft>
                <a:spcPts val="0"/>
              </a:spcAft>
              <a:buSzPts val="1800"/>
              <a:buChar char="●"/>
            </a:pPr>
            <a:r>
              <a:rPr lang="en"/>
              <a:t>Sklearn</a:t>
            </a:r>
            <a:endParaRPr/>
          </a:p>
          <a:p>
            <a:pPr indent="-342900" lvl="0" marL="457200" rtl="0" algn="l">
              <a:spcBef>
                <a:spcPts val="0"/>
              </a:spcBef>
              <a:spcAft>
                <a:spcPts val="0"/>
              </a:spcAft>
              <a:buSzPts val="1800"/>
              <a:buChar char="●"/>
            </a:pPr>
            <a:r>
              <a:rPr lang="en"/>
              <a:t>Datetime</a:t>
            </a:r>
            <a:endParaRPr/>
          </a:p>
          <a:p>
            <a:pPr indent="-342900" lvl="0" marL="457200" rtl="0" algn="l">
              <a:spcBef>
                <a:spcPts val="0"/>
              </a:spcBef>
              <a:spcAft>
                <a:spcPts val="0"/>
              </a:spcAft>
              <a:buSzPts val="1800"/>
              <a:buChar char="●"/>
            </a:pPr>
            <a:r>
              <a:rPr lang="en"/>
              <a:t>Supervised Learning Model</a:t>
            </a:r>
            <a:endParaRPr/>
          </a:p>
          <a:p>
            <a:pPr indent="-342900" lvl="0" marL="457200" rtl="0" algn="l">
              <a:spcBef>
                <a:spcPts val="0"/>
              </a:spcBef>
              <a:spcAft>
                <a:spcPts val="0"/>
              </a:spcAft>
              <a:buSzPts val="1800"/>
              <a:buChar char="●"/>
            </a:pPr>
            <a:r>
              <a:rPr lang="en"/>
              <a:t>Random Forest </a:t>
            </a:r>
            <a:r>
              <a:rPr lang="en"/>
              <a:t>Algorithm</a:t>
            </a:r>
            <a:endParaRPr/>
          </a:p>
          <a:p>
            <a:pPr indent="0" lvl="0" marL="457200" rtl="0" algn="l">
              <a:spcBef>
                <a:spcPts val="1200"/>
              </a:spcBef>
              <a:spcAft>
                <a:spcPts val="12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0" y="0"/>
            <a:ext cx="250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of Data</a:t>
            </a:r>
            <a:endParaRPr/>
          </a:p>
        </p:txBody>
      </p:sp>
      <p:pic>
        <p:nvPicPr>
          <p:cNvPr id="79" name="Google Shape;79;p17"/>
          <p:cNvPicPr preferRelativeResize="0"/>
          <p:nvPr/>
        </p:nvPicPr>
        <p:blipFill>
          <a:blip r:embed="rId3">
            <a:alphaModFix/>
          </a:blip>
          <a:stretch>
            <a:fillRect/>
          </a:stretch>
        </p:blipFill>
        <p:spPr>
          <a:xfrm>
            <a:off x="458850" y="572700"/>
            <a:ext cx="8227473" cy="4431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0" y="213425"/>
            <a:ext cx="9143999" cy="480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234775" y="266775"/>
            <a:ext cx="8597524" cy="4759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52400" y="542588"/>
            <a:ext cx="8839202" cy="40583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152400" y="814000"/>
            <a:ext cx="8839199" cy="39781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