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6" r:id="rId3"/>
    <p:sldId id="257" r:id="rId4"/>
    <p:sldId id="271" r:id="rId5"/>
    <p:sldId id="269" r:id="rId6"/>
    <p:sldId id="258" r:id="rId7"/>
    <p:sldId id="264" r:id="rId8"/>
    <p:sldId id="263" r:id="rId9"/>
    <p:sldId id="260" r:id="rId10"/>
    <p:sldId id="262" r:id="rId11"/>
    <p:sldId id="265" r:id="rId12"/>
    <p:sldId id="272"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11062-158B-9B45-CA09-D297451EABBB}" v="10" dt="2023-09-25T18:21:11.675"/>
    <p1510:client id="{55ED137C-EB04-4B5D-96B1-03D0315CE124}" v="285" dt="2023-09-25T18:19:11.422"/>
    <p1510:client id="{5787972C-CE98-468A-9053-D5710441ED7D}" v="214" dt="2023-09-25T17:18:18.429"/>
    <p1510:client id="{5BBECFDA-8F6F-186B-5CBE-47F9E12E9D8C}" v="85" dt="2023-09-25T17:57:12.760"/>
    <p1510:client id="{64A18F69-CB4D-4272-E57A-C783A4A1626F}" v="9" dt="2023-09-25T18:29:20.381"/>
    <p1510:client id="{64F97505-611E-FCEE-6AB9-D35983597711}" v="664" dt="2023-09-25T17:42:21.319"/>
    <p1510:client id="{653C3DB8-3CD2-4A29-9771-C72E6DBB71E2}" v="485" dt="2023-09-25T17:18:28.350"/>
    <p1510:client id="{A0560281-0FB4-16CF-E61D-75BD5D3EA4D0}" v="1339" dt="2023-09-25T18:28:39.571"/>
    <p1510:client id="{A6FA8078-0439-76BA-DA27-50C129C2DCCE}" v="38" dt="2023-09-25T18:19:07.981"/>
    <p1510:client id="{A94D7ACD-7CE7-485C-B7B1-A52CD4E9DDDC}" v="1390" dt="2023-09-25T18:18:19.170"/>
    <p1510:client id="{AD68B1CE-A20C-1142-87FA-D3A6AE0B30F8}" v="128" dt="2023-09-25T17:43:41.967"/>
    <p1510:client id="{BDAA3FFD-8EFB-4902-B10F-FF2E4478F4AC}" v="12" dt="2023-09-28T13:32:44.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79338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80902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875219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419361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26187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4224591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4280528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429171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48877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69070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52380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7000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42966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7167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74106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25134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0946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9/28/2023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6820597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501896" y="1271675"/>
            <a:ext cx="5505441" cy="2387600"/>
          </a:xfrm>
        </p:spPr>
        <p:txBody>
          <a:bodyPr>
            <a:normAutofit/>
          </a:bodyPr>
          <a:lstStyle/>
          <a:p>
            <a:r>
              <a:rPr lang="es-ES" b="1">
                <a:latin typeface="Calibri Light"/>
                <a:ea typeface="Calibri Light"/>
                <a:cs typeface="Calibri Light"/>
              </a:rPr>
              <a:t>T</a:t>
            </a:r>
            <a:r>
              <a:rPr lang="es-ES" sz="4800" b="1">
                <a:solidFill>
                  <a:srgbClr val="000000"/>
                </a:solidFill>
                <a:latin typeface="Calibri Light"/>
                <a:ea typeface="Calibri Light"/>
                <a:cs typeface="Calibri Light"/>
              </a:rPr>
              <a:t>EST </a:t>
            </a:r>
            <a:r>
              <a:rPr lang="es-ES" b="1">
                <a:solidFill>
                  <a:srgbClr val="000000"/>
                </a:solidFill>
                <a:latin typeface="Calibri Light"/>
                <a:ea typeface="Calibri Light"/>
                <a:cs typeface="Calibri Light"/>
              </a:rPr>
              <a:t>D</a:t>
            </a:r>
            <a:r>
              <a:rPr lang="es-ES" sz="4800" b="1">
                <a:solidFill>
                  <a:srgbClr val="000000"/>
                </a:solidFill>
                <a:latin typeface="Calibri Light"/>
                <a:ea typeface="Calibri Light"/>
                <a:cs typeface="Calibri Light"/>
              </a:rPr>
              <a:t>RIVEN </a:t>
            </a:r>
            <a:r>
              <a:rPr lang="es-ES" b="1">
                <a:solidFill>
                  <a:srgbClr val="000000"/>
                </a:solidFill>
                <a:latin typeface="Calibri Light"/>
                <a:ea typeface="Calibri Light"/>
                <a:cs typeface="Calibri Light"/>
              </a:rPr>
              <a:t>D</a:t>
            </a:r>
            <a:r>
              <a:rPr lang="es-ES" sz="4800" b="1">
                <a:solidFill>
                  <a:srgbClr val="000000"/>
                </a:solidFill>
                <a:latin typeface="Calibri Light"/>
                <a:ea typeface="Calibri Light"/>
                <a:cs typeface="Calibri Light"/>
              </a:rPr>
              <a:t>EVELOPMENT</a:t>
            </a:r>
            <a:endParaRPr lang="es-ES" sz="4800" b="1">
              <a:solidFill>
                <a:srgbClr val="000000"/>
              </a:solidFill>
              <a:latin typeface="Calibri Light"/>
            </a:endParaRPr>
          </a:p>
        </p:txBody>
      </p:sp>
      <p:sp>
        <p:nvSpPr>
          <p:cNvPr id="3" name="Subtítulo 2"/>
          <p:cNvSpPr>
            <a:spLocks noGrp="1"/>
          </p:cNvSpPr>
          <p:nvPr>
            <p:ph type="subTitle" idx="1"/>
          </p:nvPr>
        </p:nvSpPr>
        <p:spPr>
          <a:xfrm>
            <a:off x="3501896" y="3751350"/>
            <a:ext cx="5505449" cy="1655762"/>
          </a:xfrm>
        </p:spPr>
        <p:txBody>
          <a:bodyPr>
            <a:normAutofit/>
          </a:bodyPr>
          <a:lstStyle/>
          <a:p>
            <a:r>
              <a:rPr lang="es-ES" sz="2000" b="1">
                <a:solidFill>
                  <a:srgbClr val="000000"/>
                </a:solidFill>
                <a:latin typeface="Calibri Light"/>
                <a:ea typeface="Calibri"/>
                <a:cs typeface="Calibri"/>
              </a:rPr>
              <a:t>INTRODUCCIÓN AL TEST DRIVEN DEVELOPMENT</a:t>
            </a:r>
          </a:p>
        </p:txBody>
      </p:sp>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936A0-4D0A-3CDF-921B-D42D5BCD14DD}"/>
              </a:ext>
            </a:extLst>
          </p:cNvPr>
          <p:cNvSpPr>
            <a:spLocks noGrp="1"/>
          </p:cNvSpPr>
          <p:nvPr>
            <p:ph type="title"/>
          </p:nvPr>
        </p:nvSpPr>
        <p:spPr/>
        <p:txBody>
          <a:bodyPr/>
          <a:lstStyle/>
          <a:p>
            <a:pPr algn="ctr"/>
            <a:r>
              <a:rPr lang="es-ES" b="1">
                <a:latin typeface="Calibri Light"/>
                <a:ea typeface="Calibri Light"/>
                <a:cs typeface="Calibri Light"/>
              </a:rPr>
              <a:t>ROL DEL TESTER</a:t>
            </a:r>
          </a:p>
        </p:txBody>
      </p:sp>
      <p:sp>
        <p:nvSpPr>
          <p:cNvPr id="3" name="Marcador de contenido 2">
            <a:extLst>
              <a:ext uri="{FF2B5EF4-FFF2-40B4-BE49-F238E27FC236}">
                <a16:creationId xmlns:a16="http://schemas.microsoft.com/office/drawing/2014/main" id="{CA0F5A63-A63D-21D0-EB9E-52908CA3B0A4}"/>
              </a:ext>
            </a:extLst>
          </p:cNvPr>
          <p:cNvSpPr>
            <a:spLocks noGrp="1"/>
          </p:cNvSpPr>
          <p:nvPr>
            <p:ph idx="1"/>
          </p:nvPr>
        </p:nvSpPr>
        <p:spPr/>
        <p:txBody>
          <a:bodyPr vert="horz" lIns="91440" tIns="45720" rIns="91440" bIns="45720" rtlCol="0" anchor="t">
            <a:normAutofit/>
          </a:bodyPr>
          <a:lstStyle/>
          <a:p>
            <a:pPr marL="0" indent="0" algn="just">
              <a:buNone/>
            </a:pPr>
            <a:r>
              <a:rPr lang="es-ES">
                <a:latin typeface="Calibri Light"/>
                <a:ea typeface="Calibri"/>
                <a:cs typeface="Calibri"/>
              </a:rPr>
              <a:t>El rol del </a:t>
            </a:r>
            <a:r>
              <a:rPr lang="es-ES" err="1">
                <a:latin typeface="Calibri Light"/>
                <a:ea typeface="Calibri"/>
                <a:cs typeface="Calibri"/>
              </a:rPr>
              <a:t>tester</a:t>
            </a:r>
            <a:r>
              <a:rPr lang="es-ES">
                <a:latin typeface="Calibri Light"/>
                <a:ea typeface="Calibri"/>
                <a:cs typeface="Calibri"/>
              </a:rPr>
              <a:t> se fusiona con el del programador.</a:t>
            </a:r>
            <a:endParaRPr lang="es-ES"/>
          </a:p>
          <a:p>
            <a:pPr marL="0" indent="0" algn="just">
              <a:buNone/>
            </a:pPr>
            <a:r>
              <a:rPr lang="es-ES">
                <a:latin typeface="Calibri Light"/>
                <a:ea typeface="Calibri"/>
                <a:cs typeface="Calibri"/>
              </a:rPr>
              <a:t>El programador mismo crea las pruebas automatizadas y verifica que el código de producción cumple con los requisitos definidos por las pruebas. </a:t>
            </a:r>
          </a:p>
          <a:p>
            <a:pPr marL="0" indent="0" algn="just">
              <a:buNone/>
            </a:pPr>
            <a:r>
              <a:rPr lang="es-ES">
                <a:latin typeface="Calibri Light"/>
                <a:ea typeface="Calibri"/>
                <a:cs typeface="Calibri"/>
              </a:rPr>
              <a:t>Esto asegura que el código funcione correctamente y no se introduzcan errores.</a:t>
            </a:r>
            <a:endParaRPr lang="es-ES">
              <a:latin typeface="Calibri Light"/>
              <a:ea typeface="Calibri Light"/>
              <a:cs typeface="Calibri Light"/>
            </a:endParaRPr>
          </a:p>
        </p:txBody>
      </p:sp>
    </p:spTree>
    <p:extLst>
      <p:ext uri="{BB962C8B-B14F-4D97-AF65-F5344CB8AC3E}">
        <p14:creationId xmlns:p14="http://schemas.microsoft.com/office/powerpoint/2010/main" val="381145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44D4F-68AC-D761-E4EF-F236AEA21B85}"/>
              </a:ext>
            </a:extLst>
          </p:cNvPr>
          <p:cNvSpPr>
            <a:spLocks noGrp="1"/>
          </p:cNvSpPr>
          <p:nvPr>
            <p:ph type="title"/>
          </p:nvPr>
        </p:nvSpPr>
        <p:spPr/>
        <p:txBody>
          <a:bodyPr/>
          <a:lstStyle/>
          <a:p>
            <a:pPr algn="ctr"/>
            <a:r>
              <a:rPr lang="es-ES" b="1">
                <a:latin typeface="Calibri Light"/>
                <a:ea typeface="Calibri Light"/>
                <a:cs typeface="Calibri Light"/>
              </a:rPr>
              <a:t>ROL DEL CLIENTE O USUARIO</a:t>
            </a:r>
          </a:p>
        </p:txBody>
      </p:sp>
      <p:sp>
        <p:nvSpPr>
          <p:cNvPr id="3" name="Marcador de contenido 2">
            <a:extLst>
              <a:ext uri="{FF2B5EF4-FFF2-40B4-BE49-F238E27FC236}">
                <a16:creationId xmlns:a16="http://schemas.microsoft.com/office/drawing/2014/main" id="{7A85D8D3-935F-90F1-7EC2-2B9DD4493717}"/>
              </a:ext>
            </a:extLst>
          </p:cNvPr>
          <p:cNvSpPr>
            <a:spLocks noGrp="1"/>
          </p:cNvSpPr>
          <p:nvPr>
            <p:ph idx="1"/>
          </p:nvPr>
        </p:nvSpPr>
        <p:spPr/>
        <p:txBody>
          <a:bodyPr vert="horz" lIns="91440" tIns="45720" rIns="91440" bIns="45720" rtlCol="0" anchor="t">
            <a:normAutofit/>
          </a:bodyPr>
          <a:lstStyle/>
          <a:p>
            <a:pPr marL="0" indent="0" algn="just">
              <a:buNone/>
            </a:pPr>
            <a:r>
              <a:rPr lang="es-ES">
                <a:latin typeface="Calibri Light"/>
                <a:ea typeface="Calibri"/>
                <a:cs typeface="Calibri"/>
              </a:rPr>
              <a:t>El cliente o usuario final del software desempeña un papel importante al definir los requisitos y las pruebas de aceptación que servirán como base para las pruebas unitarias.</a:t>
            </a:r>
            <a:endParaRPr lang="es-ES"/>
          </a:p>
          <a:p>
            <a:pPr marL="0" indent="0" algn="just">
              <a:buNone/>
            </a:pPr>
            <a:r>
              <a:rPr lang="es-ES">
                <a:latin typeface="Calibri Light"/>
                <a:ea typeface="Calibri"/>
                <a:cs typeface="Calibri"/>
              </a:rPr>
              <a:t>Este rol garantiza que el software cumpla con las necesidades y expectativas del negocio o los usuarios.</a:t>
            </a:r>
          </a:p>
        </p:txBody>
      </p:sp>
    </p:spTree>
    <p:extLst>
      <p:ext uri="{BB962C8B-B14F-4D97-AF65-F5344CB8AC3E}">
        <p14:creationId xmlns:p14="http://schemas.microsoft.com/office/powerpoint/2010/main" val="343063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5280994C-775D-2A2F-8313-C0A588B776BB}"/>
              </a:ext>
            </a:extLst>
          </p:cNvPr>
          <p:cNvSpPr>
            <a:spLocks noGrp="1"/>
          </p:cNvSpPr>
          <p:nvPr>
            <p:ph type="title"/>
          </p:nvPr>
        </p:nvSpPr>
        <p:spPr>
          <a:xfrm>
            <a:off x="683609" y="764372"/>
            <a:ext cx="3173688" cy="5216013"/>
          </a:xfrm>
        </p:spPr>
        <p:txBody>
          <a:bodyPr>
            <a:normAutofit/>
          </a:bodyPr>
          <a:lstStyle/>
          <a:p>
            <a:pPr algn="l"/>
            <a:r>
              <a:rPr lang="es-ES"/>
              <a:t>Gracias por vuestra atención</a:t>
            </a: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4D6F747-051F-7D51-91FC-B25135C7239F}"/>
              </a:ext>
            </a:extLst>
          </p:cNvPr>
          <p:cNvSpPr>
            <a:spLocks noGrp="1"/>
          </p:cNvSpPr>
          <p:nvPr>
            <p:ph idx="1"/>
          </p:nvPr>
        </p:nvSpPr>
        <p:spPr>
          <a:xfrm>
            <a:off x="4370138" y="764372"/>
            <a:ext cx="7086600" cy="5216013"/>
          </a:xfrm>
        </p:spPr>
        <p:txBody>
          <a:bodyPr anchor="ctr">
            <a:normAutofit/>
          </a:bodyPr>
          <a:lstStyle/>
          <a:p>
            <a:pPr marL="0" indent="0">
              <a:buNone/>
            </a:pPr>
            <a:r>
              <a:rPr lang="es-ES" sz="2800" b="1"/>
              <a:t> ¿Alguna pregunta?</a:t>
            </a:r>
            <a:endParaRPr lang="es-ES"/>
          </a:p>
        </p:txBody>
      </p:sp>
      <p:pic>
        <p:nvPicPr>
          <p:cNvPr id="4" name="Imagen 3" descr="Icono&#10;&#10;Descripción generada automáticamente">
            <a:extLst>
              <a:ext uri="{FF2B5EF4-FFF2-40B4-BE49-F238E27FC236}">
                <a16:creationId xmlns:a16="http://schemas.microsoft.com/office/drawing/2014/main" id="{116F64FC-34E0-B040-E7B7-71AFD7ADE967}"/>
              </a:ext>
            </a:extLst>
          </p:cNvPr>
          <p:cNvPicPr>
            <a:picLocks noChangeAspect="1"/>
          </p:cNvPicPr>
          <p:nvPr/>
        </p:nvPicPr>
        <p:blipFill>
          <a:blip r:embed="rId3"/>
          <a:stretch>
            <a:fillRect/>
          </a:stretch>
        </p:blipFill>
        <p:spPr>
          <a:xfrm>
            <a:off x="8141855" y="2084351"/>
            <a:ext cx="2743200" cy="2527663"/>
          </a:xfrm>
          <a:prstGeom prst="rect">
            <a:avLst/>
          </a:prstGeom>
        </p:spPr>
      </p:pic>
    </p:spTree>
    <p:extLst>
      <p:ext uri="{BB962C8B-B14F-4D97-AF65-F5344CB8AC3E}">
        <p14:creationId xmlns:p14="http://schemas.microsoft.com/office/powerpoint/2010/main" val="117274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EBA830-2006-EA64-5AF0-D347B1C9A3C9}"/>
              </a:ext>
            </a:extLst>
          </p:cNvPr>
          <p:cNvSpPr>
            <a:spLocks noGrp="1"/>
          </p:cNvSpPr>
          <p:nvPr>
            <p:ph type="title"/>
          </p:nvPr>
        </p:nvSpPr>
        <p:spPr>
          <a:xfrm>
            <a:off x="1295400" y="669925"/>
            <a:ext cx="4800600" cy="1325563"/>
          </a:xfrm>
        </p:spPr>
        <p:txBody>
          <a:bodyPr anchor="b">
            <a:normAutofit/>
          </a:bodyPr>
          <a:lstStyle/>
          <a:p>
            <a:r>
              <a:rPr lang="es-ES" b="1">
                <a:solidFill>
                  <a:srgbClr val="000000"/>
                </a:solidFill>
                <a:latin typeface="Calibri Light"/>
                <a:ea typeface="Calibri Light"/>
                <a:cs typeface="Calibri Light"/>
              </a:rPr>
              <a:t>ÍNDICE</a:t>
            </a:r>
          </a:p>
        </p:txBody>
      </p:sp>
      <p:sp>
        <p:nvSpPr>
          <p:cNvPr id="3" name="Marcador de contenido 2">
            <a:extLst>
              <a:ext uri="{FF2B5EF4-FFF2-40B4-BE49-F238E27FC236}">
                <a16:creationId xmlns:a16="http://schemas.microsoft.com/office/drawing/2014/main" id="{E1DBBC3B-9E6A-45C5-3B6F-15D243549A56}"/>
              </a:ext>
            </a:extLst>
          </p:cNvPr>
          <p:cNvSpPr>
            <a:spLocks noGrp="1"/>
          </p:cNvSpPr>
          <p:nvPr>
            <p:ph idx="1"/>
          </p:nvPr>
        </p:nvSpPr>
        <p:spPr>
          <a:xfrm>
            <a:off x="1507761" y="2263849"/>
            <a:ext cx="4800600" cy="3711571"/>
          </a:xfrm>
        </p:spPr>
        <p:txBody>
          <a:bodyPr vert="horz" lIns="91440" tIns="45720" rIns="91440" bIns="45720" rtlCol="0" anchor="t">
            <a:normAutofit/>
          </a:bodyPr>
          <a:lstStyle/>
          <a:p>
            <a:pPr marL="0" indent="0">
              <a:buNone/>
            </a:pPr>
            <a:r>
              <a:rPr lang="es-ES" b="1">
                <a:solidFill>
                  <a:srgbClr val="000000"/>
                </a:solidFill>
                <a:latin typeface="Calibri Light"/>
                <a:ea typeface="Calibri"/>
                <a:cs typeface="Calibri"/>
              </a:rPr>
              <a:t>1 -</a:t>
            </a:r>
            <a:r>
              <a:rPr lang="es-ES">
                <a:solidFill>
                  <a:srgbClr val="000000"/>
                </a:solidFill>
                <a:latin typeface="Calibri Light"/>
                <a:ea typeface="Calibri"/>
                <a:cs typeface="Calibri"/>
              </a:rPr>
              <a:t> Descripción</a:t>
            </a:r>
          </a:p>
          <a:p>
            <a:pPr marL="0" indent="0">
              <a:buNone/>
            </a:pPr>
            <a:r>
              <a:rPr lang="es-ES" b="1">
                <a:solidFill>
                  <a:srgbClr val="000000"/>
                </a:solidFill>
                <a:latin typeface="Calibri Light"/>
                <a:ea typeface="Calibri"/>
                <a:cs typeface="Calibri"/>
              </a:rPr>
              <a:t>2</a:t>
            </a:r>
            <a:r>
              <a:rPr lang="es-ES">
                <a:solidFill>
                  <a:srgbClr val="000000"/>
                </a:solidFill>
                <a:latin typeface="Calibri Light"/>
                <a:ea typeface="Calibri"/>
                <a:cs typeface="Calibri"/>
              </a:rPr>
              <a:t> </a:t>
            </a:r>
            <a:r>
              <a:rPr lang="es-ES" b="1">
                <a:solidFill>
                  <a:srgbClr val="000000"/>
                </a:solidFill>
                <a:latin typeface="Calibri Light"/>
                <a:ea typeface="Calibri"/>
                <a:cs typeface="Calibri"/>
              </a:rPr>
              <a:t>-</a:t>
            </a:r>
            <a:r>
              <a:rPr lang="es-ES">
                <a:solidFill>
                  <a:srgbClr val="000000"/>
                </a:solidFill>
                <a:latin typeface="Calibri Light"/>
                <a:ea typeface="Calibri"/>
                <a:cs typeface="Calibri"/>
              </a:rPr>
              <a:t> Características</a:t>
            </a:r>
          </a:p>
          <a:p>
            <a:pPr marL="0" indent="0">
              <a:buNone/>
            </a:pPr>
            <a:r>
              <a:rPr lang="es-ES" b="1">
                <a:solidFill>
                  <a:srgbClr val="000000"/>
                </a:solidFill>
                <a:latin typeface="Calibri Light"/>
                <a:ea typeface="Calibri"/>
                <a:cs typeface="Calibri"/>
              </a:rPr>
              <a:t>3- </a:t>
            </a:r>
            <a:r>
              <a:rPr lang="es-ES">
                <a:solidFill>
                  <a:srgbClr val="000000"/>
                </a:solidFill>
                <a:latin typeface="Calibri Light"/>
                <a:ea typeface="Calibri"/>
                <a:cs typeface="Calibri"/>
              </a:rPr>
              <a:t>Ventajas y desventajas</a:t>
            </a:r>
          </a:p>
          <a:p>
            <a:pPr marL="0" indent="0">
              <a:buNone/>
            </a:pPr>
            <a:r>
              <a:rPr lang="es-ES" b="1">
                <a:solidFill>
                  <a:srgbClr val="000000"/>
                </a:solidFill>
                <a:latin typeface="Calibri Light"/>
                <a:ea typeface="Calibri"/>
                <a:cs typeface="Calibri"/>
              </a:rPr>
              <a:t>4 -</a:t>
            </a:r>
            <a:r>
              <a:rPr lang="es-ES">
                <a:solidFill>
                  <a:srgbClr val="000000"/>
                </a:solidFill>
                <a:latin typeface="Calibri Light"/>
                <a:ea typeface="Calibri"/>
                <a:cs typeface="Calibri"/>
              </a:rPr>
              <a:t> Fases</a:t>
            </a:r>
          </a:p>
          <a:p>
            <a:pPr marL="0" indent="0">
              <a:buNone/>
            </a:pPr>
            <a:r>
              <a:rPr lang="es-ES" b="1">
                <a:solidFill>
                  <a:srgbClr val="000000"/>
                </a:solidFill>
                <a:latin typeface="Calibri Light"/>
                <a:ea typeface="Calibri"/>
                <a:cs typeface="Calibri"/>
              </a:rPr>
              <a:t>5 -</a:t>
            </a:r>
            <a:r>
              <a:rPr lang="es-ES">
                <a:solidFill>
                  <a:srgbClr val="000000"/>
                </a:solidFill>
                <a:latin typeface="Calibri Light"/>
                <a:ea typeface="Calibri"/>
                <a:cs typeface="Calibri"/>
              </a:rPr>
              <a:t> Roles</a:t>
            </a:r>
          </a:p>
          <a:p>
            <a:pPr marL="0" indent="0">
              <a:buNone/>
            </a:pPr>
            <a:endParaRPr lang="es-ES" b="1">
              <a:solidFill>
                <a:srgbClr val="000000"/>
              </a:solidFill>
              <a:ea typeface="Calibri"/>
              <a:cs typeface="Calibri"/>
            </a:endParaRPr>
          </a:p>
        </p:txBody>
      </p:sp>
    </p:spTree>
    <p:extLst>
      <p:ext uri="{BB962C8B-B14F-4D97-AF65-F5344CB8AC3E}">
        <p14:creationId xmlns:p14="http://schemas.microsoft.com/office/powerpoint/2010/main" val="49157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DA4E-C145-F9F4-5F92-0B045E8B992F}"/>
              </a:ext>
            </a:extLst>
          </p:cNvPr>
          <p:cNvSpPr>
            <a:spLocks noGrp="1"/>
          </p:cNvSpPr>
          <p:nvPr>
            <p:ph type="title"/>
          </p:nvPr>
        </p:nvSpPr>
        <p:spPr>
          <a:xfrm>
            <a:off x="838200" y="669925"/>
            <a:ext cx="4508946" cy="1325563"/>
          </a:xfrm>
        </p:spPr>
        <p:txBody>
          <a:bodyPr anchor="b">
            <a:normAutofit/>
          </a:bodyPr>
          <a:lstStyle/>
          <a:p>
            <a:pPr algn="r"/>
            <a:r>
              <a:rPr lang="es-ES" b="1">
                <a:latin typeface="Calibri Light"/>
                <a:ea typeface="Calibri Light"/>
                <a:cs typeface="Calibri Light"/>
              </a:rPr>
              <a:t>DESCRIPCIÓN</a:t>
            </a:r>
          </a:p>
        </p:txBody>
      </p:sp>
      <p:sp>
        <p:nvSpPr>
          <p:cNvPr id="3" name="Marcador de contenido 2">
            <a:extLst>
              <a:ext uri="{FF2B5EF4-FFF2-40B4-BE49-F238E27FC236}">
                <a16:creationId xmlns:a16="http://schemas.microsoft.com/office/drawing/2014/main" id="{68E07539-65F8-D15E-3AF7-E8DEFA399C57}"/>
              </a:ext>
            </a:extLst>
          </p:cNvPr>
          <p:cNvSpPr>
            <a:spLocks noGrp="1"/>
          </p:cNvSpPr>
          <p:nvPr>
            <p:ph idx="1"/>
          </p:nvPr>
        </p:nvSpPr>
        <p:spPr>
          <a:xfrm>
            <a:off x="1392667" y="2398957"/>
            <a:ext cx="9406666" cy="3526144"/>
          </a:xfrm>
        </p:spPr>
        <p:txBody>
          <a:bodyPr vert="horz" lIns="91440" tIns="45720" rIns="91440" bIns="45720" rtlCol="0" anchor="t">
            <a:normAutofit/>
          </a:bodyPr>
          <a:lstStyle/>
          <a:p>
            <a:pPr algn="just"/>
            <a:r>
              <a:rPr lang="es-ES" sz="2400">
                <a:latin typeface="Calibri Light"/>
                <a:ea typeface="Calibri"/>
                <a:cs typeface="Calibri"/>
              </a:rPr>
              <a:t>Es una metodología de desarrollo de software que se basa en la creación de pruebas automatizadas antes de escribir el código de producción.</a:t>
            </a:r>
            <a:endParaRPr lang="es-ES"/>
          </a:p>
          <a:p>
            <a:pPr algn="just"/>
            <a:r>
              <a:rPr lang="es-ES" sz="2400">
                <a:latin typeface="Calibri Light"/>
                <a:ea typeface="Calibri"/>
                <a:cs typeface="Calibri"/>
              </a:rPr>
              <a:t>En este enfoque, el ciclo de desarrollo se inicia con la definición de pruebas que describen el comportamiento esperado del software. Luego, se procede a escribir el código mínimo necesario para que esas pruebas pasen con éxito, y finalmente, se realiza la refactorización del código para mejorar su estructura y calidad sin alterar su comportamiento.</a:t>
            </a:r>
          </a:p>
        </p:txBody>
      </p:sp>
      <p:sp>
        <p:nvSpPr>
          <p:cNvPr id="4" name="CuadroTexto 3">
            <a:extLst>
              <a:ext uri="{FF2B5EF4-FFF2-40B4-BE49-F238E27FC236}">
                <a16:creationId xmlns:a16="http://schemas.microsoft.com/office/drawing/2014/main" id="{961DC36E-EA45-9F87-1E94-1DFF66EA424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64430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A1BCCCB-5D15-F97B-F1DA-928EF73EA81A}"/>
              </a:ext>
            </a:extLst>
          </p:cNvPr>
          <p:cNvSpPr txBox="1">
            <a:spLocks/>
          </p:cNvSpPr>
          <p:nvPr/>
        </p:nvSpPr>
        <p:spPr>
          <a:xfrm>
            <a:off x="4076215" y="180730"/>
            <a:ext cx="6625611" cy="8455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68096"/>
            <a:r>
              <a:rPr lang="es-ES" sz="3600" b="1">
                <a:latin typeface="Calibri Light"/>
                <a:ea typeface="Calibri Light"/>
                <a:cs typeface="Calibri Light"/>
              </a:rPr>
              <a:t>CARACTERISTICAS TDD</a:t>
            </a:r>
          </a:p>
        </p:txBody>
      </p:sp>
      <p:sp>
        <p:nvSpPr>
          <p:cNvPr id="7" name="Marcador de contenido 2">
            <a:extLst>
              <a:ext uri="{FF2B5EF4-FFF2-40B4-BE49-F238E27FC236}">
                <a16:creationId xmlns:a16="http://schemas.microsoft.com/office/drawing/2014/main" id="{38D52482-C1B8-927B-C087-EDF4B6E248B2}"/>
              </a:ext>
            </a:extLst>
          </p:cNvPr>
          <p:cNvSpPr>
            <a:spLocks noGrp="1"/>
          </p:cNvSpPr>
          <p:nvPr>
            <p:ph idx="1"/>
          </p:nvPr>
        </p:nvSpPr>
        <p:spPr>
          <a:xfrm>
            <a:off x="1326206" y="1187298"/>
            <a:ext cx="4936992" cy="5737656"/>
          </a:xfrm>
        </p:spPr>
        <p:txBody>
          <a:bodyPr vert="horz" lIns="91440" tIns="45720" rIns="91440" bIns="45720" rtlCol="0" anchor="t">
            <a:noAutofit/>
          </a:bodyPr>
          <a:lstStyle/>
          <a:p>
            <a:pPr marL="342900" indent="-342900" defTabSz="768096">
              <a:buAutoNum type="arabicPeriod"/>
            </a:pPr>
            <a:r>
              <a:rPr lang="es-ES" sz="1400" b="1">
                <a:latin typeface="Calibri Light"/>
                <a:ea typeface="Calibri"/>
                <a:cs typeface="Arial"/>
              </a:rPr>
              <a:t>El TDD es un ciclo de desarrollo que consta de diferentes pasos:</a:t>
            </a:r>
            <a:endParaRPr lang="es-ES" sz="1400">
              <a:latin typeface="Calibri Light"/>
              <a:ea typeface="Calibri"/>
              <a:cs typeface="Calibri"/>
            </a:endParaRPr>
          </a:p>
          <a:p>
            <a:pPr defTabSz="768096"/>
            <a:r>
              <a:rPr lang="es-ES" sz="1400" b="1">
                <a:latin typeface="Calibri Light"/>
                <a:ea typeface="Calibri"/>
                <a:cs typeface="Arial"/>
              </a:rPr>
              <a:t>-Paso Rojo:</a:t>
            </a:r>
            <a:r>
              <a:rPr lang="es-ES" sz="1400">
                <a:latin typeface="Calibri Light"/>
                <a:ea typeface="Calibri"/>
                <a:cs typeface="Arial"/>
              </a:rPr>
              <a:t> Se escribe una prueba automatizada que falle por que el código de producción no existe o no cumple los requisitos.</a:t>
            </a:r>
            <a:endParaRPr lang="es-ES" sz="1400">
              <a:latin typeface="Calibri Light"/>
              <a:ea typeface="Calibri"/>
              <a:cs typeface="Calibri"/>
            </a:endParaRPr>
          </a:p>
          <a:p>
            <a:pPr defTabSz="768096"/>
            <a:r>
              <a:rPr lang="es-ES" sz="1400" b="1">
                <a:latin typeface="Calibri Light"/>
                <a:ea typeface="Calibri"/>
                <a:cs typeface="Arial"/>
              </a:rPr>
              <a:t>-Paso Verde: </a:t>
            </a:r>
            <a:r>
              <a:rPr lang="es-ES" sz="1400">
                <a:latin typeface="Calibri Light"/>
                <a:ea typeface="Calibri"/>
                <a:cs typeface="Arial"/>
              </a:rPr>
              <a:t>Se escribe un código de producción mínimo necesario para que la prueba automatizada pase satisfactoriamente.</a:t>
            </a:r>
            <a:endParaRPr lang="es-ES" sz="1400">
              <a:latin typeface="Calibri Light"/>
              <a:ea typeface="Calibri"/>
              <a:cs typeface="Calibri"/>
            </a:endParaRPr>
          </a:p>
          <a:p>
            <a:pPr defTabSz="768096"/>
            <a:r>
              <a:rPr lang="es-ES" sz="1400" b="1">
                <a:latin typeface="Calibri Light"/>
                <a:ea typeface="Calibri"/>
                <a:cs typeface="Arial"/>
              </a:rPr>
              <a:t>-Paso </a:t>
            </a:r>
            <a:r>
              <a:rPr lang="es-ES" sz="1400" b="1" err="1">
                <a:latin typeface="Calibri Light"/>
                <a:ea typeface="Calibri"/>
                <a:cs typeface="Arial"/>
              </a:rPr>
              <a:t>Refactor</a:t>
            </a:r>
            <a:r>
              <a:rPr lang="es-ES" sz="1400" b="1">
                <a:latin typeface="Calibri Light"/>
                <a:ea typeface="Calibri"/>
                <a:cs typeface="Arial"/>
              </a:rPr>
              <a:t>:</a:t>
            </a:r>
            <a:r>
              <a:rPr lang="es-ES" sz="1400">
                <a:latin typeface="Calibri Light"/>
                <a:ea typeface="Calibri"/>
                <a:cs typeface="Arial"/>
              </a:rPr>
              <a:t> Se mejora y refactoriza el código para que sea más limpio, eficiente y cumpla mejor con las características.</a:t>
            </a:r>
            <a:endParaRPr lang="es-ES" sz="1400">
              <a:latin typeface="Calibri Light"/>
              <a:ea typeface="Calibri"/>
              <a:cs typeface="Calibri"/>
            </a:endParaRPr>
          </a:p>
          <a:p>
            <a:pPr marL="0" indent="0" defTabSz="768096">
              <a:buNone/>
            </a:pPr>
            <a:r>
              <a:rPr lang="es-ES" sz="1400" b="1">
                <a:latin typeface="Calibri Light"/>
                <a:ea typeface="Calibri"/>
                <a:cs typeface="Arial"/>
              </a:rPr>
              <a:t>2.     Pruebas automatizadas:</a:t>
            </a:r>
            <a:r>
              <a:rPr lang="es-ES" sz="1400">
                <a:latin typeface="Calibri Light"/>
                <a:ea typeface="Calibri"/>
                <a:cs typeface="Arial"/>
              </a:rPr>
              <a:t> Las pruebas escritas en código se ejecutan automáticamente al modificar el código</a:t>
            </a:r>
            <a:r>
              <a:rPr lang="es-ES" sz="1400">
                <a:solidFill>
                  <a:schemeClr val="bg1"/>
                </a:solidFill>
                <a:latin typeface="Calibri Light"/>
                <a:ea typeface="Calibri"/>
                <a:cs typeface="Arial"/>
              </a:rPr>
              <a:t> </a:t>
            </a:r>
            <a:r>
              <a:rPr lang="es-ES" sz="1400">
                <a:latin typeface="Calibri Light"/>
                <a:ea typeface="Calibri"/>
                <a:cs typeface="Arial"/>
              </a:rPr>
              <a:t>de producción, esto garantiza que las pruebas sean repetibles y confiables.</a:t>
            </a:r>
            <a:endParaRPr lang="es-ES" sz="1400">
              <a:latin typeface="Calibri Light"/>
              <a:ea typeface="Calibri Light"/>
              <a:cs typeface="Calibri Light"/>
            </a:endParaRPr>
          </a:p>
          <a:p>
            <a:pPr marL="0" indent="0" defTabSz="768096">
              <a:buNone/>
            </a:pPr>
            <a:r>
              <a:rPr lang="es-ES" sz="1400" b="1">
                <a:latin typeface="Calibri Light"/>
                <a:ea typeface="Calibri"/>
                <a:cs typeface="Arial"/>
              </a:rPr>
              <a:t>3.     Enfoque de los requisitos:</a:t>
            </a:r>
            <a:r>
              <a:rPr lang="es-ES" sz="1400">
                <a:latin typeface="Calibri Light"/>
                <a:ea typeface="Calibri"/>
                <a:cs typeface="Arial"/>
              </a:rPr>
              <a:t> Antes del código de producción se escriben pruebas con los requisitos del software, esto ayuda a comprender lo que se espera del código.</a:t>
            </a:r>
            <a:endParaRPr lang="es-ES" sz="1400">
              <a:latin typeface="Calibri Light"/>
              <a:ea typeface="Calibri Light"/>
              <a:cs typeface="Calibri Light"/>
            </a:endParaRPr>
          </a:p>
          <a:p>
            <a:pPr marL="0" indent="0" defTabSz="768096">
              <a:buNone/>
            </a:pPr>
            <a:r>
              <a:rPr lang="es-ES" sz="1400" b="1">
                <a:latin typeface="Calibri Light"/>
                <a:ea typeface="Calibri"/>
                <a:cs typeface="Arial"/>
              </a:rPr>
              <a:t>4.     Incremental y evolutivo: </a:t>
            </a:r>
            <a:r>
              <a:rPr lang="es-ES" sz="1400">
                <a:latin typeface="Calibri Light"/>
                <a:ea typeface="Calibri"/>
                <a:cs typeface="Arial"/>
              </a:rPr>
              <a:t>Se construye el software paso a paso agregando funciones y pruebas a medida que avanza el desarrollo, esto permite detectar problemas antes y garantizar que el código funcione correctamente. </a:t>
            </a:r>
            <a:endParaRPr lang="es-ES" sz="1400">
              <a:latin typeface="Calibri Light"/>
              <a:ea typeface="Calibri"/>
              <a:cs typeface="Calibri"/>
            </a:endParaRPr>
          </a:p>
          <a:p>
            <a:pPr marL="0" indent="0" defTabSz="768096">
              <a:buNone/>
            </a:pPr>
            <a:endParaRPr lang="es-ES" sz="1400">
              <a:solidFill>
                <a:srgbClr val="FFFFFF"/>
              </a:solidFill>
              <a:latin typeface="Calibri Light"/>
              <a:ea typeface="Calibri"/>
              <a:cs typeface="Arial"/>
            </a:endParaRPr>
          </a:p>
          <a:p>
            <a:pPr marL="0" indent="0" defTabSz="768096">
              <a:buNone/>
            </a:pPr>
            <a:endParaRPr lang="es-ES" sz="1400">
              <a:solidFill>
                <a:srgbClr val="FFFFFF"/>
              </a:solidFill>
              <a:latin typeface="Calibri Light"/>
              <a:ea typeface="Calibri"/>
              <a:cs typeface="Arial"/>
            </a:endParaRPr>
          </a:p>
          <a:p>
            <a:pPr marL="191770" indent="-191770" defTabSz="768096">
              <a:spcBef>
                <a:spcPts val="840"/>
              </a:spcBef>
            </a:pPr>
            <a:br>
              <a:rPr lang="en-US"/>
            </a:br>
            <a:endParaRPr lang="en-US"/>
          </a:p>
        </p:txBody>
      </p:sp>
      <p:sp>
        <p:nvSpPr>
          <p:cNvPr id="4" name="CuadroTexto 3">
            <a:extLst>
              <a:ext uri="{FF2B5EF4-FFF2-40B4-BE49-F238E27FC236}">
                <a16:creationId xmlns:a16="http://schemas.microsoft.com/office/drawing/2014/main" id="{57C8007D-A3A9-5A99-E605-C47EFF1A1F3A}"/>
              </a:ext>
            </a:extLst>
          </p:cNvPr>
          <p:cNvSpPr txBox="1"/>
          <p:nvPr/>
        </p:nvSpPr>
        <p:spPr>
          <a:xfrm>
            <a:off x="6752823" y="1182711"/>
            <a:ext cx="4632101"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Calibri Light"/>
                <a:ea typeface="Calibri Light"/>
                <a:cs typeface="Arial"/>
              </a:rPr>
              <a:t>5. Calidad del </a:t>
            </a:r>
            <a:r>
              <a:rPr lang="en-US" sz="1400" b="1" err="1">
                <a:latin typeface="Calibri Light"/>
                <a:ea typeface="Calibri Light"/>
                <a:cs typeface="Arial"/>
              </a:rPr>
              <a:t>código</a:t>
            </a:r>
            <a:r>
              <a:rPr lang="en-US" sz="1400" b="1">
                <a:latin typeface="Calibri Light"/>
                <a:ea typeface="Calibri Light"/>
                <a:cs typeface="Arial"/>
              </a:rPr>
              <a:t>: </a:t>
            </a:r>
            <a:r>
              <a:rPr lang="en-US" sz="1400" err="1">
                <a:latin typeface="Calibri Light"/>
                <a:ea typeface="Calibri Light"/>
                <a:cs typeface="Arial"/>
              </a:rPr>
              <a:t>Fomenta</a:t>
            </a:r>
            <a:r>
              <a:rPr lang="en-US" sz="1400">
                <a:latin typeface="Calibri Light"/>
                <a:ea typeface="Calibri Light"/>
                <a:cs typeface="Arial"/>
              </a:rPr>
              <a:t> la </a:t>
            </a:r>
            <a:r>
              <a:rPr lang="en-US" sz="1400" err="1">
                <a:latin typeface="Calibri Light"/>
                <a:ea typeface="Calibri Light"/>
                <a:cs typeface="Arial"/>
              </a:rPr>
              <a:t>alta</a:t>
            </a:r>
            <a:r>
              <a:rPr lang="en-US" sz="1400">
                <a:latin typeface="Calibri Light"/>
                <a:ea typeface="Calibri Light"/>
                <a:cs typeface="Arial"/>
              </a:rPr>
              <a:t> </a:t>
            </a:r>
            <a:r>
              <a:rPr lang="en-US" sz="1400" err="1">
                <a:latin typeface="Calibri Light"/>
                <a:ea typeface="Calibri Light"/>
                <a:cs typeface="Arial"/>
              </a:rPr>
              <a:t>calidad</a:t>
            </a:r>
            <a:r>
              <a:rPr lang="en-US" sz="1400">
                <a:latin typeface="Calibri Light"/>
                <a:ea typeface="Calibri Light"/>
                <a:cs typeface="Arial"/>
              </a:rPr>
              <a:t> de </a:t>
            </a:r>
            <a:r>
              <a:rPr lang="en-US" sz="1400" err="1">
                <a:latin typeface="Calibri Light"/>
                <a:ea typeface="Calibri Light"/>
                <a:cs typeface="Arial"/>
              </a:rPr>
              <a:t>los</a:t>
            </a:r>
            <a:r>
              <a:rPr lang="en-US" sz="1400">
                <a:latin typeface="Calibri Light"/>
                <a:ea typeface="Calibri Light"/>
                <a:cs typeface="Arial"/>
              </a:rPr>
              <a:t> </a:t>
            </a:r>
            <a:r>
              <a:rPr lang="en-US" sz="1400" err="1">
                <a:latin typeface="Calibri Light"/>
                <a:ea typeface="Calibri Light"/>
                <a:cs typeface="Arial"/>
              </a:rPr>
              <a:t>códigos</a:t>
            </a:r>
            <a:r>
              <a:rPr lang="en-US" sz="1400">
                <a:latin typeface="Calibri Light"/>
                <a:ea typeface="Calibri Light"/>
                <a:cs typeface="Arial"/>
              </a:rPr>
              <a:t> </a:t>
            </a:r>
            <a:r>
              <a:rPr lang="en-US" sz="1400" err="1">
                <a:latin typeface="Calibri Light"/>
                <a:ea typeface="Calibri Light"/>
                <a:cs typeface="Arial"/>
              </a:rPr>
              <a:t>ya</a:t>
            </a:r>
            <a:r>
              <a:rPr lang="en-US" sz="1400">
                <a:latin typeface="Calibri Light"/>
                <a:ea typeface="Calibri Light"/>
                <a:cs typeface="Arial"/>
              </a:rPr>
              <a:t> que las </a:t>
            </a:r>
            <a:r>
              <a:rPr lang="en-US" sz="1400" err="1">
                <a:latin typeface="Calibri Light"/>
                <a:ea typeface="Calibri Light"/>
                <a:cs typeface="Arial"/>
              </a:rPr>
              <a:t>pruebas</a:t>
            </a:r>
            <a:r>
              <a:rPr lang="en-US" sz="1400">
                <a:latin typeface="Calibri Light"/>
                <a:ea typeface="Calibri Light"/>
                <a:cs typeface="Arial"/>
              </a:rPr>
              <a:t> </a:t>
            </a:r>
            <a:r>
              <a:rPr lang="en-US" sz="1400" err="1">
                <a:latin typeface="Calibri Light"/>
                <a:ea typeface="Calibri Light"/>
                <a:cs typeface="Arial"/>
              </a:rPr>
              <a:t>ayudan</a:t>
            </a:r>
            <a:r>
              <a:rPr lang="en-US" sz="1400">
                <a:latin typeface="Calibri Light"/>
                <a:ea typeface="Calibri Light"/>
                <a:cs typeface="Arial"/>
              </a:rPr>
              <a:t> a </a:t>
            </a:r>
            <a:r>
              <a:rPr lang="en-US" sz="1400" err="1">
                <a:latin typeface="Calibri Light"/>
                <a:ea typeface="Calibri Light"/>
                <a:cs typeface="Arial"/>
              </a:rPr>
              <a:t>identificar</a:t>
            </a:r>
            <a:r>
              <a:rPr lang="en-US" sz="1400">
                <a:latin typeface="Calibri Light"/>
                <a:ea typeface="Calibri Light"/>
                <a:cs typeface="Arial"/>
              </a:rPr>
              <a:t> </a:t>
            </a:r>
            <a:r>
              <a:rPr lang="en-US" sz="1400" err="1">
                <a:latin typeface="Calibri Light"/>
                <a:ea typeface="Calibri Light"/>
                <a:cs typeface="Arial"/>
              </a:rPr>
              <a:t>problemas</a:t>
            </a:r>
            <a:r>
              <a:rPr lang="en-US" sz="1400">
                <a:latin typeface="Calibri Light"/>
                <a:ea typeface="Calibri Light"/>
                <a:cs typeface="Arial"/>
              </a:rPr>
              <a:t> y </a:t>
            </a:r>
            <a:r>
              <a:rPr lang="en-US" sz="1400" err="1">
                <a:latin typeface="Calibri Light"/>
                <a:ea typeface="Calibri Light"/>
                <a:cs typeface="Arial"/>
              </a:rPr>
              <a:t>garantizan</a:t>
            </a:r>
            <a:r>
              <a:rPr lang="en-US" sz="1400">
                <a:latin typeface="Calibri Light"/>
                <a:ea typeface="Calibri Light"/>
                <a:cs typeface="Arial"/>
              </a:rPr>
              <a:t> que </a:t>
            </a:r>
            <a:r>
              <a:rPr lang="en-US" sz="1400" err="1">
                <a:latin typeface="Calibri Light"/>
                <a:ea typeface="Calibri Light"/>
                <a:cs typeface="Arial"/>
              </a:rPr>
              <a:t>el</a:t>
            </a:r>
            <a:r>
              <a:rPr lang="en-US" sz="1400">
                <a:latin typeface="Calibri Light"/>
                <a:ea typeface="Calibri Light"/>
                <a:cs typeface="Arial"/>
              </a:rPr>
              <a:t> </a:t>
            </a:r>
            <a:r>
              <a:rPr lang="en-US" sz="1400" err="1">
                <a:latin typeface="Calibri Light"/>
                <a:ea typeface="Calibri Light"/>
                <a:cs typeface="Arial"/>
              </a:rPr>
              <a:t>código</a:t>
            </a:r>
            <a:r>
              <a:rPr lang="en-US" sz="1400">
                <a:latin typeface="Calibri Light"/>
                <a:ea typeface="Calibri Light"/>
                <a:cs typeface="Arial"/>
              </a:rPr>
              <a:t> </a:t>
            </a:r>
            <a:r>
              <a:rPr lang="en-US" sz="1400" err="1">
                <a:latin typeface="Calibri Light"/>
                <a:ea typeface="Calibri Light"/>
                <a:cs typeface="Arial"/>
              </a:rPr>
              <a:t>cumpla</a:t>
            </a:r>
            <a:r>
              <a:rPr lang="en-US" sz="1400">
                <a:latin typeface="Calibri Light"/>
                <a:ea typeface="Calibri Light"/>
                <a:cs typeface="Arial"/>
              </a:rPr>
              <a:t> </a:t>
            </a:r>
            <a:r>
              <a:rPr lang="en-US" sz="1400" err="1">
                <a:latin typeface="Calibri Light"/>
                <a:ea typeface="Calibri Light"/>
                <a:cs typeface="Arial"/>
              </a:rPr>
              <a:t>los</a:t>
            </a:r>
            <a:r>
              <a:rPr lang="en-US" sz="1400">
                <a:latin typeface="Calibri Light"/>
                <a:ea typeface="Calibri Light"/>
                <a:cs typeface="Arial"/>
              </a:rPr>
              <a:t> </a:t>
            </a:r>
            <a:r>
              <a:rPr lang="en-US" sz="1400" err="1">
                <a:latin typeface="Calibri Light"/>
                <a:ea typeface="Calibri Light"/>
                <a:cs typeface="Arial"/>
              </a:rPr>
              <a:t>requisitos</a:t>
            </a:r>
            <a:r>
              <a:rPr lang="en-US" sz="1400">
                <a:latin typeface="Calibri Light"/>
                <a:ea typeface="Calibri Light"/>
                <a:cs typeface="Arial"/>
              </a:rPr>
              <a:t>.</a:t>
            </a:r>
            <a:endParaRPr lang="es-ES"/>
          </a:p>
          <a:p>
            <a:r>
              <a:rPr lang="en-US" sz="1400" err="1">
                <a:latin typeface="Calibri Light"/>
                <a:ea typeface="Calibri Light"/>
                <a:cs typeface="Arial"/>
              </a:rPr>
              <a:t>Además</a:t>
            </a:r>
            <a:r>
              <a:rPr lang="en-US" sz="1400">
                <a:latin typeface="Calibri Light"/>
                <a:ea typeface="Calibri Light"/>
                <a:cs typeface="Arial"/>
              </a:rPr>
              <a:t> </a:t>
            </a:r>
            <a:r>
              <a:rPr lang="en-US" sz="1400" err="1">
                <a:latin typeface="Calibri Light"/>
                <a:ea typeface="Calibri Light"/>
                <a:cs typeface="Arial"/>
              </a:rPr>
              <a:t>mejora</a:t>
            </a:r>
            <a:r>
              <a:rPr lang="en-US" sz="1400">
                <a:latin typeface="Calibri Light"/>
                <a:ea typeface="Calibri Light"/>
                <a:cs typeface="Arial"/>
              </a:rPr>
              <a:t> tanto </a:t>
            </a:r>
            <a:r>
              <a:rPr lang="en-US" sz="1400" err="1">
                <a:latin typeface="Calibri Light"/>
                <a:ea typeface="Calibri Light"/>
                <a:cs typeface="Arial"/>
              </a:rPr>
              <a:t>estructura</a:t>
            </a:r>
            <a:r>
              <a:rPr lang="en-US" sz="1400">
                <a:latin typeface="Calibri Light"/>
                <a:ea typeface="Calibri Light"/>
                <a:cs typeface="Arial"/>
              </a:rPr>
              <a:t> </a:t>
            </a:r>
            <a:r>
              <a:rPr lang="en-US" sz="1400" err="1">
                <a:latin typeface="Calibri Light"/>
                <a:ea typeface="Calibri Light"/>
                <a:cs typeface="Arial"/>
              </a:rPr>
              <a:t>como</a:t>
            </a:r>
            <a:r>
              <a:rPr lang="en-US" sz="1400">
                <a:latin typeface="Calibri Light"/>
                <a:ea typeface="Calibri Light"/>
                <a:cs typeface="Arial"/>
              </a:rPr>
              <a:t> la </a:t>
            </a:r>
            <a:r>
              <a:rPr lang="en-US" sz="1400" err="1">
                <a:latin typeface="Calibri Light"/>
                <a:ea typeface="Calibri Light"/>
                <a:cs typeface="Arial"/>
              </a:rPr>
              <a:t>mantenibilidad</a:t>
            </a:r>
            <a:r>
              <a:rPr lang="en-US" sz="1400">
                <a:latin typeface="Calibri Light"/>
                <a:ea typeface="Calibri Light"/>
                <a:cs typeface="Arial"/>
              </a:rPr>
              <a:t> del </a:t>
            </a:r>
            <a:r>
              <a:rPr lang="en-US" sz="1400" err="1">
                <a:latin typeface="Calibri Light"/>
                <a:ea typeface="Calibri Light"/>
                <a:cs typeface="Arial"/>
              </a:rPr>
              <a:t>código</a:t>
            </a:r>
            <a:r>
              <a:rPr lang="en-US" sz="1400">
                <a:latin typeface="Calibri Light"/>
                <a:ea typeface="Calibri Light"/>
                <a:cs typeface="Arial"/>
              </a:rPr>
              <a:t>.</a:t>
            </a:r>
          </a:p>
          <a:p>
            <a:r>
              <a:rPr lang="en-US" sz="1400" b="1">
                <a:latin typeface="Calibri Light"/>
                <a:ea typeface="Calibri Light"/>
                <a:cs typeface="Arial"/>
              </a:rPr>
              <a:t>6. </a:t>
            </a:r>
            <a:r>
              <a:rPr lang="en-US" sz="1400" b="1" err="1">
                <a:latin typeface="Calibri Light"/>
                <a:ea typeface="Calibri Light"/>
                <a:cs typeface="Arial"/>
              </a:rPr>
              <a:t>Retroalimentación</a:t>
            </a:r>
            <a:r>
              <a:rPr lang="en-US" sz="1400" b="1">
                <a:latin typeface="Calibri Light"/>
                <a:ea typeface="Calibri Light"/>
                <a:cs typeface="Arial"/>
              </a:rPr>
              <a:t> </a:t>
            </a:r>
            <a:r>
              <a:rPr lang="en-US" sz="1400" b="1" err="1">
                <a:latin typeface="Calibri Light"/>
                <a:ea typeface="Calibri Light"/>
                <a:cs typeface="Arial"/>
              </a:rPr>
              <a:t>inmediata</a:t>
            </a:r>
            <a:r>
              <a:rPr lang="en-US" sz="1400" b="1">
                <a:latin typeface="Calibri Light"/>
                <a:ea typeface="Calibri Light"/>
                <a:cs typeface="Arial"/>
              </a:rPr>
              <a:t>: </a:t>
            </a:r>
            <a:r>
              <a:rPr lang="en-US" sz="1400">
                <a:latin typeface="Calibri Light"/>
                <a:ea typeface="Calibri Light"/>
                <a:cs typeface="Arial"/>
              </a:rPr>
              <a:t>Como las </a:t>
            </a:r>
            <a:r>
              <a:rPr lang="en-US" sz="1400" err="1">
                <a:latin typeface="Calibri Light"/>
                <a:ea typeface="Calibri Light"/>
                <a:cs typeface="Arial"/>
              </a:rPr>
              <a:t>pruebas</a:t>
            </a:r>
            <a:r>
              <a:rPr lang="en-US" sz="1400">
                <a:latin typeface="Calibri Light"/>
                <a:ea typeface="Calibri Light"/>
                <a:cs typeface="Arial"/>
              </a:rPr>
              <a:t> se </a:t>
            </a:r>
            <a:r>
              <a:rPr lang="en-US" sz="1400" err="1">
                <a:latin typeface="Calibri Light"/>
                <a:ea typeface="Calibri Light"/>
                <a:cs typeface="Arial"/>
              </a:rPr>
              <a:t>ejecutan</a:t>
            </a:r>
            <a:r>
              <a:rPr lang="en-US" sz="1400">
                <a:latin typeface="Calibri Light"/>
                <a:ea typeface="Calibri Light"/>
                <a:cs typeface="Arial"/>
              </a:rPr>
              <a:t> </a:t>
            </a:r>
            <a:r>
              <a:rPr lang="en-US" sz="1400" err="1">
                <a:latin typeface="Calibri Light"/>
                <a:ea typeface="Calibri Light"/>
                <a:cs typeface="Arial"/>
              </a:rPr>
              <a:t>automáticamente</a:t>
            </a:r>
            <a:r>
              <a:rPr lang="en-US" sz="1400">
                <a:latin typeface="Calibri Light"/>
                <a:ea typeface="Calibri Light"/>
                <a:cs typeface="Arial"/>
              </a:rPr>
              <a:t> es </a:t>
            </a:r>
            <a:r>
              <a:rPr lang="en-US" sz="1400" err="1">
                <a:latin typeface="Calibri Light"/>
                <a:ea typeface="Calibri Light"/>
                <a:cs typeface="Arial"/>
              </a:rPr>
              <a:t>fácil</a:t>
            </a:r>
            <a:r>
              <a:rPr lang="en-US" sz="1400">
                <a:latin typeface="Calibri Light"/>
                <a:ea typeface="Calibri Light"/>
                <a:cs typeface="Arial"/>
              </a:rPr>
              <a:t> </a:t>
            </a:r>
            <a:r>
              <a:rPr lang="en-US" sz="1400" err="1">
                <a:latin typeface="Calibri Light"/>
                <a:ea typeface="Calibri Light"/>
                <a:cs typeface="Arial"/>
              </a:rPr>
              <a:t>detectar</a:t>
            </a:r>
            <a:r>
              <a:rPr lang="en-US" sz="1400">
                <a:latin typeface="Calibri Light"/>
                <a:ea typeface="Calibri Light"/>
                <a:cs typeface="Arial"/>
              </a:rPr>
              <a:t> </a:t>
            </a:r>
            <a:r>
              <a:rPr lang="en-US" sz="1400" err="1">
                <a:latin typeface="Calibri Light"/>
                <a:ea typeface="Calibri Light"/>
                <a:cs typeface="Arial"/>
              </a:rPr>
              <a:t>los</a:t>
            </a:r>
            <a:r>
              <a:rPr lang="en-US" sz="1400">
                <a:latin typeface="Calibri Light"/>
                <a:ea typeface="Calibri Light"/>
                <a:cs typeface="Arial"/>
              </a:rPr>
              <a:t> </a:t>
            </a:r>
            <a:r>
              <a:rPr lang="en-US" sz="1400" err="1">
                <a:latin typeface="Calibri Light"/>
                <a:ea typeface="Calibri Light"/>
                <a:cs typeface="Arial"/>
              </a:rPr>
              <a:t>errores</a:t>
            </a:r>
            <a:r>
              <a:rPr lang="en-US" sz="1400">
                <a:latin typeface="Calibri Light"/>
                <a:ea typeface="Calibri Light"/>
                <a:cs typeface="Arial"/>
              </a:rPr>
              <a:t> </a:t>
            </a:r>
            <a:r>
              <a:rPr lang="en-US" sz="1400" err="1">
                <a:latin typeface="Calibri Light"/>
                <a:ea typeface="Calibri Light"/>
                <a:cs typeface="Arial"/>
              </a:rPr>
              <a:t>en</a:t>
            </a:r>
            <a:r>
              <a:rPr lang="en-US" sz="1400">
                <a:latin typeface="Calibri Light"/>
                <a:ea typeface="Calibri Light"/>
                <a:cs typeface="Arial"/>
              </a:rPr>
              <a:t> </a:t>
            </a:r>
            <a:r>
              <a:rPr lang="en-US" sz="1400" err="1">
                <a:latin typeface="Calibri Light"/>
                <a:ea typeface="Calibri Light"/>
                <a:cs typeface="Arial"/>
              </a:rPr>
              <a:t>el</a:t>
            </a:r>
            <a:r>
              <a:rPr lang="en-US" sz="1400">
                <a:latin typeface="Calibri Light"/>
                <a:ea typeface="Calibri Light"/>
                <a:cs typeface="Arial"/>
              </a:rPr>
              <a:t> </a:t>
            </a:r>
            <a:r>
              <a:rPr lang="en-US" sz="1400" err="1">
                <a:latin typeface="Calibri Light"/>
                <a:ea typeface="Calibri Light"/>
                <a:cs typeface="Arial"/>
              </a:rPr>
              <a:t>código</a:t>
            </a:r>
            <a:r>
              <a:rPr lang="en-US" sz="1400">
                <a:latin typeface="Calibri Light"/>
                <a:ea typeface="Calibri Light"/>
                <a:cs typeface="Arial"/>
              </a:rPr>
              <a:t> y </a:t>
            </a:r>
            <a:r>
              <a:rPr lang="en-US" sz="1400" err="1">
                <a:latin typeface="Calibri Light"/>
                <a:ea typeface="Calibri Light"/>
                <a:cs typeface="Arial"/>
              </a:rPr>
              <a:t>permite</a:t>
            </a:r>
            <a:r>
              <a:rPr lang="en-US" sz="1400">
                <a:latin typeface="Calibri Light"/>
                <a:ea typeface="Calibri Light"/>
                <a:cs typeface="Arial"/>
              </a:rPr>
              <a:t> </a:t>
            </a:r>
            <a:r>
              <a:rPr lang="en-US" sz="1400" err="1">
                <a:latin typeface="Calibri Light"/>
                <a:ea typeface="Calibri Light"/>
                <a:cs typeface="Arial"/>
              </a:rPr>
              <a:t>corregirlos</a:t>
            </a:r>
            <a:r>
              <a:rPr lang="en-US" sz="1400">
                <a:latin typeface="Calibri Light"/>
                <a:ea typeface="Calibri Light"/>
                <a:cs typeface="Arial"/>
              </a:rPr>
              <a:t> antes y </a:t>
            </a:r>
            <a:r>
              <a:rPr lang="en-US" sz="1400" err="1">
                <a:latin typeface="Calibri Light"/>
                <a:ea typeface="Calibri Light"/>
                <a:cs typeface="Arial"/>
              </a:rPr>
              <a:t>más</a:t>
            </a:r>
            <a:r>
              <a:rPr lang="en-US" sz="1400">
                <a:latin typeface="Calibri Light"/>
                <a:ea typeface="Calibri Light"/>
                <a:cs typeface="Arial"/>
              </a:rPr>
              <a:t> </a:t>
            </a:r>
            <a:r>
              <a:rPr lang="en-US" sz="1400" err="1">
                <a:latin typeface="Calibri Light"/>
                <a:ea typeface="Calibri Light"/>
                <a:cs typeface="Arial"/>
              </a:rPr>
              <a:t>fácil</a:t>
            </a:r>
            <a:r>
              <a:rPr lang="en-US" sz="1400">
                <a:latin typeface="Calibri Light"/>
                <a:ea typeface="Calibri Light"/>
                <a:cs typeface="Arial"/>
              </a:rPr>
              <a:t>.</a:t>
            </a:r>
            <a:endParaRPr lang="en-US" sz="1400">
              <a:latin typeface="Calibri Light"/>
              <a:ea typeface="Calibri Light"/>
              <a:cs typeface="Calibri Light"/>
            </a:endParaRPr>
          </a:p>
          <a:p>
            <a:r>
              <a:rPr lang="en-US" sz="1400" b="1">
                <a:latin typeface="Calibri Light"/>
                <a:ea typeface="Calibri Light"/>
                <a:cs typeface="Arial"/>
              </a:rPr>
              <a:t>7. </a:t>
            </a:r>
            <a:r>
              <a:rPr lang="en-US" sz="1400" b="1" err="1">
                <a:latin typeface="Calibri Light"/>
                <a:ea typeface="Calibri Light"/>
                <a:cs typeface="Arial"/>
              </a:rPr>
              <a:t>Documentación</a:t>
            </a:r>
            <a:r>
              <a:rPr lang="en-US" sz="1400" b="1">
                <a:latin typeface="Calibri Light"/>
                <a:ea typeface="Calibri Light"/>
                <a:cs typeface="Arial"/>
              </a:rPr>
              <a:t> viva: </a:t>
            </a:r>
            <a:r>
              <a:rPr lang="en-US" sz="1400">
                <a:latin typeface="Calibri Light"/>
                <a:ea typeface="Calibri Light"/>
                <a:cs typeface="Arial"/>
              </a:rPr>
              <a:t>Las </a:t>
            </a:r>
            <a:r>
              <a:rPr lang="en-US" sz="1400" err="1">
                <a:latin typeface="Calibri Light"/>
                <a:ea typeface="Calibri Light"/>
                <a:cs typeface="Arial"/>
              </a:rPr>
              <a:t>pruebas</a:t>
            </a:r>
            <a:r>
              <a:rPr lang="en-US" sz="1400">
                <a:latin typeface="Calibri Light"/>
                <a:ea typeface="Calibri Light"/>
                <a:cs typeface="Arial"/>
              </a:rPr>
              <a:t> </a:t>
            </a:r>
            <a:r>
              <a:rPr lang="en-US" sz="1400" err="1">
                <a:latin typeface="Calibri Light"/>
                <a:ea typeface="Calibri Light"/>
                <a:cs typeface="Arial"/>
              </a:rPr>
              <a:t>escritas</a:t>
            </a:r>
            <a:r>
              <a:rPr lang="en-US" sz="1400">
                <a:latin typeface="Calibri Light"/>
                <a:ea typeface="Calibri Light"/>
                <a:cs typeface="Arial"/>
              </a:rPr>
              <a:t> son </a:t>
            </a:r>
            <a:r>
              <a:rPr lang="en-US" sz="1400" err="1">
                <a:latin typeface="Calibri Light"/>
                <a:ea typeface="Calibri Light"/>
                <a:cs typeface="Arial"/>
              </a:rPr>
              <a:t>documentación</a:t>
            </a:r>
            <a:r>
              <a:rPr lang="en-US" sz="1400">
                <a:latin typeface="Calibri Light"/>
                <a:ea typeface="Calibri Light"/>
                <a:cs typeface="Arial"/>
              </a:rPr>
              <a:t> viva del software </a:t>
            </a:r>
            <a:r>
              <a:rPr lang="en-US" sz="1400" err="1">
                <a:latin typeface="Calibri Light"/>
                <a:ea typeface="Calibri Light"/>
                <a:cs typeface="Arial"/>
              </a:rPr>
              <a:t>donde</a:t>
            </a:r>
            <a:r>
              <a:rPr lang="en-US" sz="1400">
                <a:latin typeface="Calibri Light"/>
                <a:ea typeface="Calibri Light"/>
                <a:cs typeface="Arial"/>
              </a:rPr>
              <a:t> describe </a:t>
            </a:r>
            <a:r>
              <a:rPr lang="en-US" sz="1400" err="1">
                <a:latin typeface="Calibri Light"/>
                <a:ea typeface="Calibri Light"/>
                <a:cs typeface="Arial"/>
              </a:rPr>
              <a:t>el</a:t>
            </a:r>
            <a:r>
              <a:rPr lang="en-US" sz="1400">
                <a:latin typeface="Calibri Light"/>
                <a:ea typeface="Calibri Light"/>
                <a:cs typeface="Arial"/>
              </a:rPr>
              <a:t> </a:t>
            </a:r>
            <a:r>
              <a:rPr lang="en-US" sz="1400" err="1">
                <a:latin typeface="Calibri Light"/>
                <a:ea typeface="Calibri Light"/>
                <a:cs typeface="Arial"/>
              </a:rPr>
              <a:t>comportamiento</a:t>
            </a:r>
            <a:r>
              <a:rPr lang="en-US" sz="1400">
                <a:latin typeface="Calibri Light"/>
                <a:ea typeface="Calibri Light"/>
                <a:cs typeface="Arial"/>
              </a:rPr>
              <a:t> del </a:t>
            </a:r>
            <a:r>
              <a:rPr lang="en-US" sz="1400" err="1">
                <a:latin typeface="Calibri Light"/>
                <a:ea typeface="Calibri Light"/>
                <a:cs typeface="Arial"/>
              </a:rPr>
              <a:t>código</a:t>
            </a:r>
            <a:r>
              <a:rPr lang="en-US" sz="1400">
                <a:latin typeface="Calibri Light"/>
                <a:ea typeface="Calibri Light"/>
                <a:cs typeface="Arial"/>
              </a:rPr>
              <a:t>, </a:t>
            </a:r>
            <a:r>
              <a:rPr lang="en-US" sz="1400" err="1">
                <a:latin typeface="Calibri Light"/>
                <a:ea typeface="Calibri Light"/>
                <a:cs typeface="Arial"/>
              </a:rPr>
              <a:t>esto</a:t>
            </a:r>
            <a:r>
              <a:rPr lang="en-US" sz="1400">
                <a:latin typeface="Calibri Light"/>
                <a:ea typeface="Calibri Light"/>
                <a:cs typeface="Arial"/>
              </a:rPr>
              <a:t> </a:t>
            </a:r>
            <a:r>
              <a:rPr lang="en-US" sz="1400" err="1">
                <a:latin typeface="Calibri Light"/>
                <a:ea typeface="Calibri Light"/>
                <a:cs typeface="Arial"/>
              </a:rPr>
              <a:t>facilita</a:t>
            </a:r>
            <a:r>
              <a:rPr lang="en-US" sz="1400">
                <a:latin typeface="Calibri Light"/>
                <a:ea typeface="Calibri Light"/>
                <a:cs typeface="Arial"/>
              </a:rPr>
              <a:t> la </a:t>
            </a:r>
            <a:r>
              <a:rPr lang="en-US" sz="1400" err="1">
                <a:latin typeface="Calibri Light"/>
                <a:ea typeface="Calibri Light"/>
                <a:cs typeface="Arial"/>
              </a:rPr>
              <a:t>comprensión</a:t>
            </a:r>
            <a:r>
              <a:rPr lang="en-US" sz="1400">
                <a:latin typeface="Calibri Light"/>
                <a:ea typeface="Calibri Light"/>
                <a:cs typeface="Arial"/>
              </a:rPr>
              <a:t> </a:t>
            </a:r>
            <a:r>
              <a:rPr lang="en-US" sz="1400" err="1">
                <a:latin typeface="Calibri Light"/>
                <a:ea typeface="Calibri Light"/>
                <a:cs typeface="Arial"/>
              </a:rPr>
              <a:t>incluso</a:t>
            </a:r>
            <a:r>
              <a:rPr lang="en-US" sz="1400">
                <a:latin typeface="Calibri Light"/>
                <a:ea typeface="Calibri Light"/>
                <a:cs typeface="Arial"/>
              </a:rPr>
              <a:t> para </a:t>
            </a:r>
            <a:r>
              <a:rPr lang="en-US" sz="1400" err="1">
                <a:latin typeface="Calibri Light"/>
                <a:ea typeface="Calibri Light"/>
                <a:cs typeface="Arial"/>
              </a:rPr>
              <a:t>desarrolladores</a:t>
            </a:r>
            <a:r>
              <a:rPr lang="en-US" sz="1400">
                <a:latin typeface="Calibri Light"/>
                <a:ea typeface="Calibri Light"/>
                <a:cs typeface="Arial"/>
              </a:rPr>
              <a:t> que no </a:t>
            </a:r>
            <a:r>
              <a:rPr lang="en-US" sz="1400" err="1">
                <a:latin typeface="Calibri Light"/>
                <a:ea typeface="Calibri Light"/>
                <a:cs typeface="Arial"/>
              </a:rPr>
              <a:t>participaron</a:t>
            </a:r>
            <a:r>
              <a:rPr lang="en-US" sz="1400">
                <a:latin typeface="Calibri Light"/>
                <a:ea typeface="Calibri Light"/>
                <a:cs typeface="Arial"/>
              </a:rPr>
              <a:t> al </a:t>
            </a:r>
            <a:r>
              <a:rPr lang="en-US" sz="1400" err="1">
                <a:latin typeface="Calibri Light"/>
                <a:ea typeface="Calibri Light"/>
                <a:cs typeface="Arial"/>
              </a:rPr>
              <a:t>inicio</a:t>
            </a:r>
            <a:r>
              <a:rPr lang="en-US" sz="1400">
                <a:latin typeface="Calibri Light"/>
                <a:ea typeface="Calibri Light"/>
                <a:cs typeface="Arial"/>
              </a:rPr>
              <a:t>.</a:t>
            </a:r>
            <a:endParaRPr lang="en-US" sz="1400">
              <a:latin typeface="Calibri Light"/>
              <a:ea typeface="Calibri"/>
              <a:cs typeface="Calibri"/>
            </a:endParaRPr>
          </a:p>
          <a:p>
            <a:pPr algn="just"/>
            <a:r>
              <a:rPr lang="en-US" sz="1400" b="1">
                <a:latin typeface="Calibri Light"/>
                <a:ea typeface="Calibri Light"/>
                <a:cs typeface="Arial"/>
              </a:rPr>
              <a:t>8. </a:t>
            </a:r>
            <a:r>
              <a:rPr lang="en-US" sz="1400" b="1" err="1">
                <a:latin typeface="Calibri Light"/>
                <a:ea typeface="Calibri Light"/>
                <a:cs typeface="Arial"/>
              </a:rPr>
              <a:t>Facilita</a:t>
            </a:r>
            <a:r>
              <a:rPr lang="en-US" sz="1400" b="1">
                <a:latin typeface="Calibri Light"/>
                <a:ea typeface="Calibri Light"/>
                <a:cs typeface="Arial"/>
              </a:rPr>
              <a:t> la </a:t>
            </a:r>
            <a:r>
              <a:rPr lang="en-US" sz="1400" b="1" err="1">
                <a:latin typeface="Calibri Light"/>
                <a:ea typeface="Calibri Light"/>
                <a:cs typeface="Arial"/>
              </a:rPr>
              <a:t>colaboración</a:t>
            </a:r>
            <a:r>
              <a:rPr lang="en-US" sz="1400" b="1">
                <a:latin typeface="Calibri Light"/>
                <a:ea typeface="Calibri Light"/>
                <a:cs typeface="Arial"/>
              </a:rPr>
              <a:t>: </a:t>
            </a:r>
            <a:r>
              <a:rPr lang="en-US" sz="1400">
                <a:latin typeface="Calibri Light"/>
                <a:ea typeface="Calibri Light"/>
                <a:cs typeface="Arial"/>
              </a:rPr>
              <a:t>Promueve la </a:t>
            </a:r>
            <a:r>
              <a:rPr lang="en-US" sz="1400" err="1">
                <a:latin typeface="Calibri Light"/>
                <a:ea typeface="Calibri Light"/>
                <a:cs typeface="Arial"/>
              </a:rPr>
              <a:t>colaboración</a:t>
            </a:r>
            <a:r>
              <a:rPr lang="en-US" sz="1400">
                <a:latin typeface="Calibri Light"/>
                <a:ea typeface="Calibri Light"/>
                <a:cs typeface="Arial"/>
              </a:rPr>
              <a:t> </a:t>
            </a:r>
            <a:r>
              <a:rPr lang="en-US" sz="1400" err="1">
                <a:latin typeface="Calibri Light"/>
                <a:ea typeface="Calibri Light"/>
                <a:cs typeface="Arial"/>
              </a:rPr>
              <a:t>ya</a:t>
            </a:r>
            <a:r>
              <a:rPr lang="en-US" sz="1400">
                <a:latin typeface="Calibri Light"/>
                <a:ea typeface="Calibri Light"/>
                <a:cs typeface="Arial"/>
              </a:rPr>
              <a:t> que las </a:t>
            </a:r>
            <a:r>
              <a:rPr lang="en-US" sz="1400" err="1">
                <a:latin typeface="Calibri Light"/>
                <a:ea typeface="Calibri Light"/>
                <a:cs typeface="Arial"/>
              </a:rPr>
              <a:t>pruebas</a:t>
            </a:r>
            <a:r>
              <a:rPr lang="en-US" sz="1400">
                <a:latin typeface="Calibri Light"/>
                <a:ea typeface="Calibri Light"/>
                <a:cs typeface="Arial"/>
              </a:rPr>
              <a:t> </a:t>
            </a:r>
            <a:r>
              <a:rPr lang="en-US" sz="1400" err="1">
                <a:latin typeface="Calibri Light"/>
                <a:ea typeface="Calibri Light"/>
                <a:cs typeface="Arial"/>
              </a:rPr>
              <a:t>claras</a:t>
            </a:r>
            <a:r>
              <a:rPr lang="en-US" sz="1400">
                <a:latin typeface="Calibri Light"/>
                <a:ea typeface="Calibri Light"/>
                <a:cs typeface="Arial"/>
              </a:rPr>
              <a:t> y </a:t>
            </a:r>
            <a:r>
              <a:rPr lang="en-US" sz="1400" err="1">
                <a:latin typeface="Calibri Light"/>
                <a:ea typeface="Calibri Light"/>
                <a:cs typeface="Arial"/>
              </a:rPr>
              <a:t>los</a:t>
            </a:r>
            <a:r>
              <a:rPr lang="en-US" sz="1400">
                <a:latin typeface="Calibri Light"/>
                <a:ea typeface="Calibri Light"/>
                <a:cs typeface="Arial"/>
              </a:rPr>
              <a:t> </a:t>
            </a:r>
            <a:r>
              <a:rPr lang="en-US" sz="1400" err="1">
                <a:latin typeface="Calibri Light"/>
                <a:ea typeface="Calibri Light"/>
                <a:cs typeface="Arial"/>
              </a:rPr>
              <a:t>requisitos</a:t>
            </a:r>
            <a:r>
              <a:rPr lang="en-US" sz="1400">
                <a:latin typeface="Calibri Light"/>
                <a:ea typeface="Calibri Light"/>
                <a:cs typeface="Arial"/>
              </a:rPr>
              <a:t> </a:t>
            </a:r>
            <a:r>
              <a:rPr lang="en-US" sz="1400" err="1">
                <a:latin typeface="Calibri Light"/>
                <a:ea typeface="Calibri Light"/>
                <a:cs typeface="Arial"/>
              </a:rPr>
              <a:t>definidos</a:t>
            </a:r>
            <a:r>
              <a:rPr lang="en-US" sz="1400">
                <a:latin typeface="Calibri Light"/>
                <a:ea typeface="Calibri Light"/>
                <a:cs typeface="Arial"/>
              </a:rPr>
              <a:t> </a:t>
            </a:r>
            <a:r>
              <a:rPr lang="en-US" sz="1400" err="1">
                <a:latin typeface="Calibri Light"/>
                <a:ea typeface="Calibri Light"/>
                <a:cs typeface="Arial"/>
              </a:rPr>
              <a:t>facilitan</a:t>
            </a:r>
            <a:r>
              <a:rPr lang="en-US" sz="1400">
                <a:latin typeface="Calibri Light"/>
                <a:ea typeface="Calibri Light"/>
                <a:cs typeface="Arial"/>
              </a:rPr>
              <a:t> la </a:t>
            </a:r>
            <a:r>
              <a:rPr lang="en-US" sz="1400" err="1">
                <a:latin typeface="Calibri Light"/>
                <a:ea typeface="Calibri Light"/>
                <a:cs typeface="Arial"/>
              </a:rPr>
              <a:t>comunicación</a:t>
            </a:r>
            <a:r>
              <a:rPr lang="en-US" sz="1400">
                <a:latin typeface="Calibri Light"/>
                <a:ea typeface="Calibri Light"/>
                <a:cs typeface="Arial"/>
              </a:rPr>
              <a:t> y </a:t>
            </a:r>
            <a:r>
              <a:rPr lang="en-US" sz="1400" err="1">
                <a:latin typeface="Calibri Light"/>
                <a:ea typeface="Calibri Light"/>
                <a:cs typeface="Arial"/>
              </a:rPr>
              <a:t>trabajo</a:t>
            </a:r>
            <a:r>
              <a:rPr lang="en-US" sz="1400">
                <a:latin typeface="Calibri Light"/>
                <a:ea typeface="Calibri Light"/>
                <a:cs typeface="Arial"/>
              </a:rPr>
              <a:t> </a:t>
            </a:r>
            <a:r>
              <a:rPr lang="en-US" sz="1400" err="1">
                <a:latin typeface="Calibri Light"/>
                <a:ea typeface="Calibri Light"/>
                <a:cs typeface="Arial"/>
              </a:rPr>
              <a:t>en</a:t>
            </a:r>
            <a:r>
              <a:rPr lang="en-US" sz="1400">
                <a:latin typeface="Calibri Light"/>
                <a:ea typeface="Calibri Light"/>
                <a:cs typeface="Arial"/>
              </a:rPr>
              <a:t> </a:t>
            </a:r>
            <a:r>
              <a:rPr lang="en-US" sz="1400" err="1">
                <a:latin typeface="Calibri Light"/>
                <a:ea typeface="Calibri Light"/>
                <a:cs typeface="Arial"/>
              </a:rPr>
              <a:t>equipo</a:t>
            </a:r>
            <a:r>
              <a:rPr lang="en-US" sz="1400">
                <a:latin typeface="Calibri Light"/>
                <a:ea typeface="Calibri Light"/>
                <a:cs typeface="Arial"/>
              </a:rPr>
              <a:t>.</a:t>
            </a:r>
            <a:endParaRPr lang="en-US" sz="1400">
              <a:latin typeface="Calibri Light"/>
              <a:ea typeface="Calibri"/>
              <a:cs typeface="Calibri"/>
            </a:endParaRPr>
          </a:p>
          <a:p>
            <a:endParaRPr lang="en-US">
              <a:ea typeface="Calibri" panose="020F0502020204030204"/>
              <a:cs typeface="Calibri" panose="020F0502020204030204"/>
            </a:endParaRPr>
          </a:p>
        </p:txBody>
      </p:sp>
    </p:spTree>
    <p:extLst>
      <p:ext uri="{BB962C8B-B14F-4D97-AF65-F5344CB8AC3E}">
        <p14:creationId xmlns:p14="http://schemas.microsoft.com/office/powerpoint/2010/main" val="382872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A1BCCCB-5D15-F97B-F1DA-928EF73EA81A}"/>
              </a:ext>
            </a:extLst>
          </p:cNvPr>
          <p:cNvSpPr txBox="1">
            <a:spLocks/>
          </p:cNvSpPr>
          <p:nvPr/>
        </p:nvSpPr>
        <p:spPr>
          <a:xfrm>
            <a:off x="1566529" y="935529"/>
            <a:ext cx="2501245" cy="7051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68096"/>
            <a:r>
              <a:rPr lang="es-ES" sz="3200" b="1">
                <a:solidFill>
                  <a:srgbClr val="000000"/>
                </a:solidFill>
                <a:latin typeface="Calibri Light"/>
                <a:ea typeface="Calibri Light"/>
                <a:cs typeface="Calibri Light"/>
              </a:rPr>
              <a:t>VENTAJAS</a:t>
            </a:r>
          </a:p>
        </p:txBody>
      </p:sp>
      <p:sp>
        <p:nvSpPr>
          <p:cNvPr id="7" name="Marcador de contenido 2">
            <a:extLst>
              <a:ext uri="{FF2B5EF4-FFF2-40B4-BE49-F238E27FC236}">
                <a16:creationId xmlns:a16="http://schemas.microsoft.com/office/drawing/2014/main" id="{38D52482-C1B8-927B-C087-EDF4B6E248B2}"/>
              </a:ext>
            </a:extLst>
          </p:cNvPr>
          <p:cNvSpPr>
            <a:spLocks noGrp="1"/>
          </p:cNvSpPr>
          <p:nvPr>
            <p:ph idx="1"/>
          </p:nvPr>
        </p:nvSpPr>
        <p:spPr>
          <a:xfrm>
            <a:off x="1562748" y="1716555"/>
            <a:ext cx="4822810" cy="4164019"/>
          </a:xfrm>
        </p:spPr>
        <p:txBody>
          <a:bodyPr vert="horz" lIns="91440" tIns="45720" rIns="91440" bIns="45720" rtlCol="0" anchor="t">
            <a:noAutofit/>
          </a:bodyPr>
          <a:lstStyle/>
          <a:p>
            <a:pPr marL="191770" indent="-191770" algn="just" defTabSz="768096">
              <a:spcBef>
                <a:spcPts val="840"/>
              </a:spcBef>
            </a:pPr>
            <a:r>
              <a:rPr lang="es-ES" sz="1800" b="1" kern="1200">
                <a:solidFill>
                  <a:srgbClr val="000000"/>
                </a:solidFill>
                <a:latin typeface="Calibri Light"/>
                <a:ea typeface="+mn-lt"/>
                <a:cs typeface="+mn-lt"/>
              </a:rPr>
              <a:t>Calidad del código:</a:t>
            </a:r>
            <a:r>
              <a:rPr lang="es-ES" sz="1800" kern="1200">
                <a:solidFill>
                  <a:srgbClr val="000000"/>
                </a:solidFill>
                <a:latin typeface="Calibri Light"/>
                <a:ea typeface="+mn-lt"/>
                <a:cs typeface="+mn-lt"/>
              </a:rPr>
              <a:t> al requerir pruebas automatizadas.</a:t>
            </a:r>
            <a:endParaRPr lang="es-ES"/>
          </a:p>
          <a:p>
            <a:pPr marL="191770" indent="-191770" algn="just" defTabSz="768096">
              <a:spcBef>
                <a:spcPts val="840"/>
              </a:spcBef>
            </a:pPr>
            <a:r>
              <a:rPr lang="es-ES" sz="1800" b="1" kern="1200">
                <a:solidFill>
                  <a:srgbClr val="000000"/>
                </a:solidFill>
                <a:latin typeface="Calibri Light"/>
                <a:ea typeface="+mn-lt"/>
                <a:cs typeface="+mn-lt"/>
              </a:rPr>
              <a:t>Diseño mejorado:</a:t>
            </a:r>
            <a:r>
              <a:rPr lang="es-ES" sz="1800" kern="1200">
                <a:solidFill>
                  <a:srgbClr val="000000"/>
                </a:solidFill>
                <a:latin typeface="Calibri Light"/>
                <a:ea typeface="+mn-lt"/>
                <a:cs typeface="+mn-lt"/>
              </a:rPr>
              <a:t> Mejor diseño de software.</a:t>
            </a:r>
            <a:endParaRPr lang="es-ES" sz="1800" kern="1200">
              <a:solidFill>
                <a:srgbClr val="000000"/>
              </a:solidFill>
              <a:latin typeface="Calibri Light"/>
              <a:ea typeface="Calibri"/>
              <a:cs typeface="Calibri"/>
            </a:endParaRPr>
          </a:p>
          <a:p>
            <a:pPr marL="191770" indent="-191770" algn="just" defTabSz="768096">
              <a:spcBef>
                <a:spcPts val="840"/>
              </a:spcBef>
            </a:pPr>
            <a:r>
              <a:rPr lang="es-ES" sz="1800" b="1" kern="1200">
                <a:solidFill>
                  <a:srgbClr val="000000"/>
                </a:solidFill>
                <a:latin typeface="Calibri Light"/>
                <a:ea typeface="+mn-lt"/>
                <a:cs typeface="+mn-lt"/>
              </a:rPr>
              <a:t>Retroalimentación inmediata:</a:t>
            </a:r>
            <a:r>
              <a:rPr lang="es-ES" sz="1800" kern="1200">
                <a:solidFill>
                  <a:srgbClr val="000000"/>
                </a:solidFill>
                <a:latin typeface="Calibri Light"/>
                <a:ea typeface="+mn-lt"/>
                <a:cs typeface="+mn-lt"/>
              </a:rPr>
              <a:t> Cuando una prueba falla se puede solucionar al momento antes de seguir.</a:t>
            </a:r>
            <a:endParaRPr lang="es-ES" sz="1800" kern="1200">
              <a:solidFill>
                <a:srgbClr val="000000"/>
              </a:solidFill>
              <a:latin typeface="Calibri Light"/>
              <a:ea typeface="Calibri"/>
              <a:cs typeface="Calibri"/>
            </a:endParaRPr>
          </a:p>
          <a:p>
            <a:pPr marL="191770" indent="-191770" algn="just" defTabSz="768096">
              <a:spcBef>
                <a:spcPts val="840"/>
              </a:spcBef>
            </a:pPr>
            <a:r>
              <a:rPr lang="es-ES" sz="1800" b="1" kern="1200">
                <a:solidFill>
                  <a:srgbClr val="000000"/>
                </a:solidFill>
                <a:latin typeface="Calibri Light"/>
                <a:ea typeface="+mn-lt"/>
                <a:cs typeface="+mn-lt"/>
              </a:rPr>
              <a:t>Reducción de errores: </a:t>
            </a:r>
            <a:r>
              <a:rPr lang="es-ES" sz="1800" kern="1200">
                <a:solidFill>
                  <a:srgbClr val="000000"/>
                </a:solidFill>
                <a:latin typeface="Calibri Light"/>
                <a:ea typeface="+mn-lt"/>
                <a:cs typeface="+mn-lt"/>
              </a:rPr>
              <a:t>se pueden identificar y corregir errores antes de que lleguen a la etapa de producción</a:t>
            </a:r>
          </a:p>
          <a:p>
            <a:pPr marL="191770" indent="-191770" algn="just" defTabSz="768096">
              <a:spcBef>
                <a:spcPts val="840"/>
              </a:spcBef>
            </a:pPr>
            <a:r>
              <a:rPr lang="es-ES" sz="1800" b="1" kern="1200">
                <a:solidFill>
                  <a:srgbClr val="000000"/>
                </a:solidFill>
                <a:latin typeface="Calibri Light"/>
                <a:ea typeface="+mn-lt"/>
                <a:cs typeface="+mn-lt"/>
              </a:rPr>
              <a:t>Confianza en los cambios: </a:t>
            </a:r>
            <a:r>
              <a:rPr lang="es-ES" sz="1800" kern="1200">
                <a:solidFill>
                  <a:srgbClr val="000000"/>
                </a:solidFill>
                <a:latin typeface="Calibri Light"/>
                <a:ea typeface="+mn-lt"/>
                <a:cs typeface="+mn-lt"/>
              </a:rPr>
              <a:t>Al cambiar el código, las pruebas permiten verificar que las funcionalidades existentes no se han visto afectadas. </a:t>
            </a:r>
            <a:endParaRPr lang="es-ES" sz="1800">
              <a:solidFill>
                <a:srgbClr val="000000"/>
              </a:solidFill>
              <a:latin typeface="Calibri Light"/>
              <a:ea typeface="Calibri"/>
              <a:cs typeface="Calibri"/>
            </a:endParaRPr>
          </a:p>
        </p:txBody>
      </p:sp>
      <p:sp>
        <p:nvSpPr>
          <p:cNvPr id="11" name="Título 1">
            <a:extLst>
              <a:ext uri="{FF2B5EF4-FFF2-40B4-BE49-F238E27FC236}">
                <a16:creationId xmlns:a16="http://schemas.microsoft.com/office/drawing/2014/main" id="{109BA73D-98EC-F050-E4E8-D4B92ECCE630}"/>
              </a:ext>
            </a:extLst>
          </p:cNvPr>
          <p:cNvSpPr txBox="1">
            <a:spLocks/>
          </p:cNvSpPr>
          <p:nvPr/>
        </p:nvSpPr>
        <p:spPr>
          <a:xfrm>
            <a:off x="7163731" y="983492"/>
            <a:ext cx="3086894" cy="7426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68096">
              <a:spcAft>
                <a:spcPts val="600"/>
              </a:spcAft>
            </a:pPr>
            <a:r>
              <a:rPr lang="es-ES" sz="3200" b="1" kern="1200">
                <a:solidFill>
                  <a:srgbClr val="000000"/>
                </a:solidFill>
                <a:latin typeface="Calibri Light"/>
                <a:ea typeface="Calibri Light"/>
                <a:cs typeface="Calibri Light"/>
              </a:rPr>
              <a:t>DESVENTAJAS</a:t>
            </a:r>
            <a:endParaRPr lang="es-ES" sz="3200" b="1">
              <a:solidFill>
                <a:srgbClr val="000000"/>
              </a:solidFill>
              <a:latin typeface="Calibri Light"/>
              <a:ea typeface="Calibri Light"/>
              <a:cs typeface="Calibri Light"/>
            </a:endParaRPr>
          </a:p>
        </p:txBody>
      </p:sp>
      <p:sp>
        <p:nvSpPr>
          <p:cNvPr id="14" name="Marcador de contenido 2">
            <a:extLst>
              <a:ext uri="{FF2B5EF4-FFF2-40B4-BE49-F238E27FC236}">
                <a16:creationId xmlns:a16="http://schemas.microsoft.com/office/drawing/2014/main" id="{CD1BCC57-56F1-2021-4009-0CDA716E39F1}"/>
              </a:ext>
            </a:extLst>
          </p:cNvPr>
          <p:cNvSpPr txBox="1">
            <a:spLocks/>
          </p:cNvSpPr>
          <p:nvPr/>
        </p:nvSpPr>
        <p:spPr>
          <a:xfrm>
            <a:off x="7163238" y="1769448"/>
            <a:ext cx="4738880" cy="362862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1770" indent="-191770" defTabSz="768096">
              <a:spcBef>
                <a:spcPts val="840"/>
              </a:spcBef>
            </a:pPr>
            <a:r>
              <a:rPr lang="es-ES" sz="1800" b="1" kern="1200">
                <a:solidFill>
                  <a:srgbClr val="000000"/>
                </a:solidFill>
                <a:latin typeface="Calibri Light"/>
                <a:ea typeface="+mn-lt"/>
                <a:cs typeface="+mn-lt"/>
              </a:rPr>
              <a:t>Costo inicial de aprendizaje:</a:t>
            </a:r>
            <a:r>
              <a:rPr lang="es-ES" sz="1800" kern="1200">
                <a:solidFill>
                  <a:srgbClr val="000000"/>
                </a:solidFill>
                <a:latin typeface="Calibri Light"/>
                <a:ea typeface="+mn-lt"/>
                <a:cs typeface="+mn-lt"/>
              </a:rPr>
              <a:t> tiempo para aprender y adaptarse</a:t>
            </a:r>
          </a:p>
          <a:p>
            <a:pPr marL="191770" indent="-191770" defTabSz="768096">
              <a:spcBef>
                <a:spcPts val="840"/>
              </a:spcBef>
            </a:pPr>
            <a:r>
              <a:rPr lang="es-ES" sz="1800" b="1" kern="1200">
                <a:solidFill>
                  <a:srgbClr val="000000"/>
                </a:solidFill>
                <a:latin typeface="Calibri Light"/>
                <a:ea typeface="+mn-lt"/>
                <a:cs typeface="+mn-lt"/>
              </a:rPr>
              <a:t>Mayor tiempo de desarrollo inicial:</a:t>
            </a:r>
            <a:r>
              <a:rPr lang="es-ES" sz="1800" kern="1200">
                <a:solidFill>
                  <a:srgbClr val="000000"/>
                </a:solidFill>
                <a:latin typeface="Calibri Light"/>
                <a:ea typeface="+mn-lt"/>
                <a:cs typeface="+mn-lt"/>
              </a:rPr>
              <a:t> El proceso de escribir pruebas antes de escribir el código de producción puede llevar más tiempo</a:t>
            </a:r>
          </a:p>
          <a:p>
            <a:pPr marL="191770" indent="-191770" defTabSz="768096">
              <a:spcBef>
                <a:spcPts val="840"/>
              </a:spcBef>
            </a:pPr>
            <a:r>
              <a:rPr lang="es-ES" sz="1800" b="1" kern="1200">
                <a:solidFill>
                  <a:srgbClr val="000000"/>
                </a:solidFill>
                <a:latin typeface="Calibri Light"/>
                <a:ea typeface="+mn-lt"/>
                <a:cs typeface="+mn-lt"/>
              </a:rPr>
              <a:t>Complejidad en el mantenimiento de las pruebas:</a:t>
            </a:r>
            <a:r>
              <a:rPr lang="es-ES" sz="1800" kern="1200">
                <a:solidFill>
                  <a:srgbClr val="000000"/>
                </a:solidFill>
                <a:latin typeface="Calibri Light"/>
                <a:ea typeface="+mn-lt"/>
                <a:cs typeface="+mn-lt"/>
              </a:rPr>
              <a:t> Cuando el código evoluciona, las pruebas unitarias también .</a:t>
            </a:r>
            <a:endParaRPr lang="es-ES" sz="1800" kern="1200">
              <a:solidFill>
                <a:srgbClr val="000000"/>
              </a:solidFill>
              <a:latin typeface="Calibri Light"/>
              <a:ea typeface="Calibri Light"/>
              <a:cs typeface="Calibri"/>
            </a:endParaRPr>
          </a:p>
          <a:p>
            <a:pPr marL="191770" indent="-191770" defTabSz="768096">
              <a:spcBef>
                <a:spcPts val="840"/>
              </a:spcBef>
            </a:pPr>
            <a:r>
              <a:rPr lang="es-ES" sz="1800" b="1" kern="1200">
                <a:solidFill>
                  <a:srgbClr val="000000"/>
                </a:solidFill>
                <a:latin typeface="Calibri Light"/>
                <a:ea typeface="+mn-lt"/>
                <a:cs typeface="+mn-lt"/>
              </a:rPr>
              <a:t>Posible exceso de pruebas: </a:t>
            </a:r>
            <a:r>
              <a:rPr lang="es-ES" sz="1800" kern="1200">
                <a:solidFill>
                  <a:srgbClr val="000000"/>
                </a:solidFill>
                <a:latin typeface="Calibri Light"/>
                <a:ea typeface="+mn-lt"/>
                <a:cs typeface="+mn-lt"/>
              </a:rPr>
              <a:t>Los equipos pueden consumir tiempo y recursos innecesarios a realizar tantas pruebas.</a:t>
            </a:r>
          </a:p>
          <a:p>
            <a:pPr marL="191770" indent="-191770" defTabSz="768096">
              <a:spcBef>
                <a:spcPts val="840"/>
              </a:spcBef>
            </a:pPr>
            <a:r>
              <a:rPr lang="es-ES" sz="1800" b="1" kern="1200">
                <a:solidFill>
                  <a:srgbClr val="000000"/>
                </a:solidFill>
                <a:latin typeface="Calibri Light"/>
                <a:ea typeface="+mn-lt"/>
                <a:cs typeface="+mn-lt"/>
              </a:rPr>
              <a:t>No es adecuado para todos los proyectos:</a:t>
            </a:r>
            <a:r>
              <a:rPr lang="es-ES" sz="1800" kern="1200">
                <a:solidFill>
                  <a:srgbClr val="000000"/>
                </a:solidFill>
                <a:latin typeface="Calibri Light"/>
                <a:ea typeface="+mn-lt"/>
                <a:cs typeface="+mn-lt"/>
              </a:rPr>
              <a:t>  Especialmente aquellos en los que los requisitos son ambiguos o cambian con frecuencia.</a:t>
            </a:r>
            <a:endParaRPr lang="es-ES" sz="1800">
              <a:solidFill>
                <a:srgbClr val="000000"/>
              </a:solidFill>
              <a:latin typeface="Calibri Light"/>
              <a:ea typeface="+mn-lt"/>
              <a:cs typeface="+mn-lt"/>
            </a:endParaRPr>
          </a:p>
        </p:txBody>
      </p:sp>
    </p:spTree>
    <p:extLst>
      <p:ext uri="{BB962C8B-B14F-4D97-AF65-F5344CB8AC3E}">
        <p14:creationId xmlns:p14="http://schemas.microsoft.com/office/powerpoint/2010/main" val="109584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BD5CA2-E02E-137E-6D73-80A0D3FD0549}"/>
              </a:ext>
            </a:extLst>
          </p:cNvPr>
          <p:cNvSpPr>
            <a:spLocks noGrp="1"/>
          </p:cNvSpPr>
          <p:nvPr>
            <p:ph type="title"/>
          </p:nvPr>
        </p:nvSpPr>
        <p:spPr>
          <a:xfrm>
            <a:off x="1014141" y="1450655"/>
            <a:ext cx="3932030" cy="3956690"/>
          </a:xfrm>
        </p:spPr>
        <p:txBody>
          <a:bodyPr anchor="ctr">
            <a:normAutofit/>
          </a:bodyPr>
          <a:lstStyle/>
          <a:p>
            <a:r>
              <a:rPr lang="es-ES" sz="8000" b="1">
                <a:solidFill>
                  <a:srgbClr val="000000"/>
                </a:solidFill>
                <a:latin typeface="Calibri Light"/>
                <a:ea typeface="Calibri Light"/>
                <a:cs typeface="Calibri Light"/>
              </a:rPr>
              <a:t>FASES (I)</a:t>
            </a:r>
          </a:p>
        </p:txBody>
      </p:sp>
      <p:sp>
        <p:nvSpPr>
          <p:cNvPr id="3" name="Marcador de contenido 2">
            <a:extLst>
              <a:ext uri="{FF2B5EF4-FFF2-40B4-BE49-F238E27FC236}">
                <a16:creationId xmlns:a16="http://schemas.microsoft.com/office/drawing/2014/main" id="{901B48A9-2A28-B739-0699-2DF2AE1C0ECE}"/>
              </a:ext>
            </a:extLst>
          </p:cNvPr>
          <p:cNvSpPr>
            <a:spLocks noGrp="1"/>
          </p:cNvSpPr>
          <p:nvPr>
            <p:ph idx="1"/>
          </p:nvPr>
        </p:nvSpPr>
        <p:spPr>
          <a:xfrm>
            <a:off x="6096000" y="1545274"/>
            <a:ext cx="5008901" cy="4571972"/>
          </a:xfrm>
        </p:spPr>
        <p:txBody>
          <a:bodyPr vert="horz" lIns="91440" tIns="45720" rIns="91440" bIns="45720" rtlCol="0" anchor="ctr">
            <a:normAutofit/>
          </a:bodyPr>
          <a:lstStyle/>
          <a:p>
            <a:r>
              <a:rPr lang="es-ES" sz="2000" b="1">
                <a:solidFill>
                  <a:srgbClr val="000000"/>
                </a:solidFill>
                <a:latin typeface="Calibri Light"/>
                <a:ea typeface="Calibri"/>
                <a:cs typeface="Calibri"/>
              </a:rPr>
              <a:t>Prueba:</a:t>
            </a:r>
            <a:r>
              <a:rPr lang="es-ES" sz="2000">
                <a:solidFill>
                  <a:srgbClr val="000000"/>
                </a:solidFill>
                <a:latin typeface="Calibri Light"/>
                <a:ea typeface="Calibri"/>
                <a:cs typeface="Calibri"/>
              </a:rPr>
              <a:t> Caso de prueba sin hacer código, que se utiliza para ayudar al equipo de ingeniería a entender los "requisitos" antes de empezar a escribir código para el programa real.</a:t>
            </a:r>
            <a:endParaRPr lang="es-ES" sz="2000">
              <a:solidFill>
                <a:srgbClr val="000000"/>
              </a:solidFill>
              <a:latin typeface="Calibri Light"/>
              <a:ea typeface="Calibri Light"/>
              <a:cs typeface="Calibri Light"/>
            </a:endParaRPr>
          </a:p>
          <a:p>
            <a:r>
              <a:rPr lang="es-ES" sz="2000" b="1">
                <a:solidFill>
                  <a:srgbClr val="000000"/>
                </a:solidFill>
                <a:latin typeface="Calibri Light"/>
                <a:ea typeface="Calibri"/>
                <a:cs typeface="Calibri"/>
              </a:rPr>
              <a:t>Ejecutar las pruebas:</a:t>
            </a:r>
            <a:r>
              <a:rPr lang="es-ES" sz="2000">
                <a:solidFill>
                  <a:srgbClr val="000000"/>
                </a:solidFill>
                <a:latin typeface="Calibri Light"/>
                <a:ea typeface="Calibri"/>
                <a:cs typeface="Calibri"/>
              </a:rPr>
              <a:t> Si encuentra fallos como debería, significa que el entorno y el caso de prueba funciona correctamente.</a:t>
            </a:r>
          </a:p>
          <a:p>
            <a:r>
              <a:rPr lang="es-ES" sz="2000" b="1">
                <a:solidFill>
                  <a:srgbClr val="000000"/>
                </a:solidFill>
                <a:latin typeface="Calibri Light"/>
                <a:ea typeface="Calibri"/>
                <a:cs typeface="Calibri"/>
              </a:rPr>
              <a:t>Escribir código:</a:t>
            </a:r>
            <a:r>
              <a:rPr lang="es-ES" sz="2000">
                <a:solidFill>
                  <a:srgbClr val="000000"/>
                </a:solidFill>
                <a:latin typeface="Calibri Light"/>
                <a:ea typeface="Calibri"/>
                <a:cs typeface="Calibri"/>
              </a:rPr>
              <a:t> Empieza a escribir el código y debe de asegurarse el programador de que pase la prueba de forma correcta.</a:t>
            </a:r>
          </a:p>
          <a:p>
            <a:endParaRPr lang="es-ES" sz="2000">
              <a:solidFill>
                <a:srgbClr val="000000"/>
              </a:solidFill>
              <a:ea typeface="Calibri"/>
              <a:cs typeface="Calibri"/>
            </a:endParaRPr>
          </a:p>
          <a:p>
            <a:endParaRPr lang="es-ES" sz="2000">
              <a:solidFill>
                <a:srgbClr val="000000"/>
              </a:solidFill>
              <a:ea typeface="Calibri"/>
              <a:cs typeface="Calibri"/>
            </a:endParaRPr>
          </a:p>
        </p:txBody>
      </p:sp>
    </p:spTree>
    <p:extLst>
      <p:ext uri="{BB962C8B-B14F-4D97-AF65-F5344CB8AC3E}">
        <p14:creationId xmlns:p14="http://schemas.microsoft.com/office/powerpoint/2010/main" val="406070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1B48A9-2A28-B739-0699-2DF2AE1C0ECE}"/>
              </a:ext>
            </a:extLst>
          </p:cNvPr>
          <p:cNvSpPr>
            <a:spLocks noGrp="1"/>
          </p:cNvSpPr>
          <p:nvPr>
            <p:ph idx="1"/>
          </p:nvPr>
        </p:nvSpPr>
        <p:spPr>
          <a:xfrm>
            <a:off x="6096000" y="1270455"/>
            <a:ext cx="5496081" cy="5096627"/>
          </a:xfrm>
        </p:spPr>
        <p:txBody>
          <a:bodyPr vert="horz" lIns="91440" tIns="45720" rIns="91440" bIns="45720" rtlCol="0" anchor="ctr">
            <a:normAutofit/>
          </a:bodyPr>
          <a:lstStyle/>
          <a:p>
            <a:r>
              <a:rPr lang="es-ES" sz="2000" b="1">
                <a:solidFill>
                  <a:srgbClr val="000000"/>
                </a:solidFill>
                <a:latin typeface="Calibri Light"/>
                <a:ea typeface="Calibri"/>
                <a:cs typeface="Calibri"/>
              </a:rPr>
              <a:t>Pruebas automatizadas:</a:t>
            </a:r>
            <a:r>
              <a:rPr lang="es-ES" sz="2000">
                <a:solidFill>
                  <a:srgbClr val="000000"/>
                </a:solidFill>
                <a:latin typeface="Calibri Light"/>
                <a:ea typeface="Calibri"/>
                <a:cs typeface="Calibri"/>
              </a:rPr>
              <a:t> Una vez que hacemos diferentes pruebas y escribimos correctamente el código, empezamos con las pruebas automatizadas. Si el resultado de cada prueba es exitoso, significa que cumple con los requisitos que nos ha dado previamente el cliente.</a:t>
            </a:r>
          </a:p>
          <a:p>
            <a:r>
              <a:rPr lang="es-ES" sz="2000" b="1">
                <a:solidFill>
                  <a:srgbClr val="000000"/>
                </a:solidFill>
                <a:latin typeface="Calibri Light"/>
                <a:ea typeface="Calibri"/>
                <a:cs typeface="Calibri"/>
              </a:rPr>
              <a:t>Refactorizar el código:</a:t>
            </a:r>
            <a:r>
              <a:rPr lang="es-ES" sz="2000">
                <a:solidFill>
                  <a:srgbClr val="000000"/>
                </a:solidFill>
                <a:latin typeface="Calibri Light"/>
                <a:ea typeface="Calibri"/>
                <a:cs typeface="Calibri"/>
              </a:rPr>
              <a:t> Proceso basado en pruebas, que ayuda a eliminar posible duplicación de códigos de producción y de pruebas (sin dañar ninguna funcionalidad).</a:t>
            </a:r>
          </a:p>
          <a:p>
            <a:r>
              <a:rPr lang="es-ES" sz="2000" b="1">
                <a:solidFill>
                  <a:srgbClr val="000000"/>
                </a:solidFill>
                <a:latin typeface="Calibri Light"/>
                <a:ea typeface="Calibri"/>
                <a:cs typeface="Calibri"/>
              </a:rPr>
              <a:t>Repetir:</a:t>
            </a:r>
            <a:r>
              <a:rPr lang="es-ES" sz="2000">
                <a:solidFill>
                  <a:srgbClr val="000000"/>
                </a:solidFill>
                <a:latin typeface="Calibri Light"/>
                <a:ea typeface="Calibri"/>
                <a:cs typeface="Calibri"/>
              </a:rPr>
              <a:t> Se va repitiendo constantemente el ciclo completo basado en pruebas, con una nueva.</a:t>
            </a:r>
          </a:p>
          <a:p>
            <a:endParaRPr lang="es-ES" sz="2000">
              <a:solidFill>
                <a:srgbClr val="000000"/>
              </a:solidFill>
              <a:ea typeface="Calibri"/>
              <a:cs typeface="Calibri"/>
            </a:endParaRPr>
          </a:p>
          <a:p>
            <a:endParaRPr lang="es-ES" sz="2000">
              <a:solidFill>
                <a:srgbClr val="000000"/>
              </a:solidFill>
              <a:ea typeface="Calibri"/>
              <a:cs typeface="Calibri"/>
            </a:endParaRPr>
          </a:p>
        </p:txBody>
      </p:sp>
      <p:sp>
        <p:nvSpPr>
          <p:cNvPr id="7" name="Título 1">
            <a:extLst>
              <a:ext uri="{FF2B5EF4-FFF2-40B4-BE49-F238E27FC236}">
                <a16:creationId xmlns:a16="http://schemas.microsoft.com/office/drawing/2014/main" id="{C4DC1B84-86DC-1707-BB09-06F1B063DD53}"/>
              </a:ext>
            </a:extLst>
          </p:cNvPr>
          <p:cNvSpPr txBox="1">
            <a:spLocks/>
          </p:cNvSpPr>
          <p:nvPr/>
        </p:nvSpPr>
        <p:spPr>
          <a:xfrm>
            <a:off x="1014141" y="1450655"/>
            <a:ext cx="4174484" cy="395669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8000" b="1" dirty="0">
                <a:solidFill>
                  <a:srgbClr val="000000"/>
                </a:solidFill>
                <a:latin typeface="Calibri Light"/>
                <a:ea typeface="Calibri Light"/>
                <a:cs typeface="Calibri Light"/>
              </a:rPr>
              <a:t>FASES (II)</a:t>
            </a:r>
          </a:p>
        </p:txBody>
      </p:sp>
    </p:spTree>
    <p:extLst>
      <p:ext uri="{BB962C8B-B14F-4D97-AF65-F5344CB8AC3E}">
        <p14:creationId xmlns:p14="http://schemas.microsoft.com/office/powerpoint/2010/main" val="343670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F5D24-5882-B2CC-9614-C28E0A109EDD}"/>
              </a:ext>
            </a:extLst>
          </p:cNvPr>
          <p:cNvSpPr>
            <a:spLocks noGrp="1"/>
          </p:cNvSpPr>
          <p:nvPr>
            <p:ph type="title"/>
          </p:nvPr>
        </p:nvSpPr>
        <p:spPr>
          <a:xfrm>
            <a:off x="950849" y="876342"/>
            <a:ext cx="3450430" cy="4480726"/>
          </a:xfrm>
        </p:spPr>
        <p:txBody>
          <a:bodyPr>
            <a:normAutofit/>
          </a:bodyPr>
          <a:lstStyle/>
          <a:p>
            <a:pPr algn="r"/>
            <a:r>
              <a:rPr lang="es-ES" sz="6600" b="1">
                <a:latin typeface="Calibri Light"/>
                <a:ea typeface="Calibri Light"/>
                <a:cs typeface="Calibri Light"/>
              </a:rPr>
              <a:t>ROLES</a:t>
            </a:r>
          </a:p>
        </p:txBody>
      </p:sp>
      <p:sp>
        <p:nvSpPr>
          <p:cNvPr id="3" name="Marcador de contenido 2">
            <a:extLst>
              <a:ext uri="{FF2B5EF4-FFF2-40B4-BE49-F238E27FC236}">
                <a16:creationId xmlns:a16="http://schemas.microsoft.com/office/drawing/2014/main" id="{E9859EBF-7F0F-B85B-D903-650DC2131EEB}"/>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s-ES" sz="2400">
                <a:latin typeface="Calibri Light"/>
                <a:ea typeface="Calibri"/>
                <a:cs typeface="Calibri"/>
              </a:rPr>
              <a:t>ROL DEL PROGRAMADOR</a:t>
            </a:r>
          </a:p>
          <a:p>
            <a:r>
              <a:rPr lang="es-ES" sz="2400">
                <a:latin typeface="Calibri Light"/>
                <a:ea typeface="Calibri"/>
                <a:cs typeface="Calibri"/>
              </a:rPr>
              <a:t>ROL DEL TESTER</a:t>
            </a:r>
          </a:p>
          <a:p>
            <a:r>
              <a:rPr lang="es-ES" sz="2400">
                <a:latin typeface="Calibri Light"/>
                <a:ea typeface="Calibri"/>
                <a:cs typeface="Calibri"/>
              </a:rPr>
              <a:t>ROL DEL CLIENTE O USUARIO</a:t>
            </a:r>
          </a:p>
          <a:p>
            <a:endParaRPr lang="es-ES" sz="2400">
              <a:ea typeface="Calibri"/>
              <a:cs typeface="Calibri"/>
            </a:endParaRPr>
          </a:p>
        </p:txBody>
      </p:sp>
    </p:spTree>
    <p:extLst>
      <p:ext uri="{BB962C8B-B14F-4D97-AF65-F5344CB8AC3E}">
        <p14:creationId xmlns:p14="http://schemas.microsoft.com/office/powerpoint/2010/main" val="243114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B5BA2-E828-796C-5F94-5F7BF5805D48}"/>
              </a:ext>
            </a:extLst>
          </p:cNvPr>
          <p:cNvSpPr>
            <a:spLocks noGrp="1"/>
          </p:cNvSpPr>
          <p:nvPr>
            <p:ph type="title"/>
          </p:nvPr>
        </p:nvSpPr>
        <p:spPr>
          <a:xfrm>
            <a:off x="1384377" y="186128"/>
            <a:ext cx="10018713" cy="1752599"/>
          </a:xfrm>
        </p:spPr>
        <p:txBody>
          <a:bodyPr/>
          <a:lstStyle/>
          <a:p>
            <a:pPr algn="ctr"/>
            <a:r>
              <a:rPr lang="es-ES" b="1">
                <a:latin typeface="Calibri Light"/>
                <a:ea typeface="Calibri Light"/>
                <a:cs typeface="Calibri Light"/>
              </a:rPr>
              <a:t>ROL DEL PROGRAMADOR</a:t>
            </a:r>
          </a:p>
        </p:txBody>
      </p:sp>
      <p:sp>
        <p:nvSpPr>
          <p:cNvPr id="3" name="Marcador de contenido 2">
            <a:extLst>
              <a:ext uri="{FF2B5EF4-FFF2-40B4-BE49-F238E27FC236}">
                <a16:creationId xmlns:a16="http://schemas.microsoft.com/office/drawing/2014/main" id="{8CEBD118-EAAD-A73C-97C7-4DD423DFD1D6}"/>
              </a:ext>
            </a:extLst>
          </p:cNvPr>
          <p:cNvSpPr>
            <a:spLocks noGrp="1"/>
          </p:cNvSpPr>
          <p:nvPr>
            <p:ph idx="1"/>
          </p:nvPr>
        </p:nvSpPr>
        <p:spPr>
          <a:xfrm>
            <a:off x="1809096" y="1505262"/>
            <a:ext cx="10018713" cy="4623217"/>
          </a:xfrm>
        </p:spPr>
        <p:txBody>
          <a:bodyPr vert="horz" lIns="91440" tIns="45720" rIns="91440" bIns="45720" rtlCol="0" anchor="t">
            <a:noAutofit/>
          </a:bodyPr>
          <a:lstStyle/>
          <a:p>
            <a:pPr marL="0" indent="0" algn="just">
              <a:buNone/>
            </a:pPr>
            <a:r>
              <a:rPr lang="es-ES" sz="2400">
                <a:latin typeface="Calibri Light"/>
                <a:ea typeface="Calibri"/>
                <a:cs typeface="Calibri"/>
              </a:rPr>
              <a:t>Es el responsable de seguir todo el proceso de TDD, que consta de los siguientes pasos:</a:t>
            </a:r>
            <a:endParaRPr lang="es-ES"/>
          </a:p>
          <a:p>
            <a:pPr marL="0" indent="0" algn="just">
              <a:buNone/>
            </a:pPr>
            <a:r>
              <a:rPr lang="es-ES" sz="2400" b="1">
                <a:latin typeface="Calibri Light"/>
                <a:ea typeface="Calibri"/>
                <a:cs typeface="Calibri"/>
              </a:rPr>
              <a:t>-Test: </a:t>
            </a:r>
            <a:r>
              <a:rPr lang="es-ES" sz="2400">
                <a:latin typeface="Calibri Light"/>
                <a:ea typeface="Calibri"/>
                <a:cs typeface="Calibri"/>
              </a:rPr>
              <a:t>Escribe una  prueba automatizada que define el comportamiento deseado del código que aún no ha sido implementado. Esta prueba debe de fallar, ya que el código de producción correspondiente  todavía no existe.</a:t>
            </a:r>
          </a:p>
          <a:p>
            <a:pPr marL="0" indent="0" algn="just">
              <a:buNone/>
            </a:pPr>
            <a:r>
              <a:rPr lang="es-ES" sz="2400" b="1">
                <a:latin typeface="Calibri Light"/>
                <a:ea typeface="Calibri"/>
                <a:cs typeface="Calibri"/>
              </a:rPr>
              <a:t>-Escribir código de producción:</a:t>
            </a:r>
            <a:r>
              <a:rPr lang="es-ES" sz="2400">
                <a:latin typeface="Calibri Light"/>
                <a:ea typeface="Calibri"/>
                <a:cs typeface="Calibri"/>
              </a:rPr>
              <a:t> Aquí el objetivo del programador es  intentar pasar la prueba sin necesidad de escribir el código perfecto o completo.</a:t>
            </a:r>
          </a:p>
          <a:p>
            <a:pPr marL="0" indent="0" algn="just">
              <a:buNone/>
            </a:pPr>
            <a:r>
              <a:rPr lang="es-ES" sz="2400" b="1">
                <a:latin typeface="Calibri Light"/>
                <a:ea typeface="Calibri"/>
                <a:cs typeface="Calibri"/>
              </a:rPr>
              <a:t>-Refactorizar el código: </a:t>
            </a:r>
            <a:r>
              <a:rPr lang="es-ES" sz="2400">
                <a:latin typeface="Calibri Light"/>
                <a:ea typeface="Calibri"/>
                <a:cs typeface="Calibri"/>
              </a:rPr>
              <a:t>Una vez pasada la prueba, el programador puede refactorizar el código para mejorarlo, sin cambiar su comportamiento. Este ciclo se repite , escribiendo pruebas adicionales y código de producción para construir gradualmente el software.</a:t>
            </a:r>
          </a:p>
          <a:p>
            <a:pPr marL="514350" indent="-514350">
              <a:buAutoNum type="arabicPeriod"/>
            </a:pPr>
            <a:endParaRPr lang="es-ES">
              <a:ea typeface="Calibri"/>
              <a:cs typeface="Calibri"/>
            </a:endParaRPr>
          </a:p>
        </p:txBody>
      </p:sp>
    </p:spTree>
    <p:extLst>
      <p:ext uri="{BB962C8B-B14F-4D97-AF65-F5344CB8AC3E}">
        <p14:creationId xmlns:p14="http://schemas.microsoft.com/office/powerpoint/2010/main" val="3251606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12</Slides>
  <Notes>0</Notes>
  <HiddenSlides>0</HiddenSlide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Parallax</vt:lpstr>
      <vt:lpstr>TEST DRIVEN DEVELOPMENT</vt:lpstr>
      <vt:lpstr>ÍNDICE</vt:lpstr>
      <vt:lpstr>DESCRIPCIÓN</vt:lpstr>
      <vt:lpstr>Presentación de PowerPoint</vt:lpstr>
      <vt:lpstr>Presentación de PowerPoint</vt:lpstr>
      <vt:lpstr>FASES (I)</vt:lpstr>
      <vt:lpstr>Presentación de PowerPoint</vt:lpstr>
      <vt:lpstr>ROLES</vt:lpstr>
      <vt:lpstr>ROL DEL PROGRAMADOR</vt:lpstr>
      <vt:lpstr>ROL DEL TESTER</vt:lpstr>
      <vt:lpstr>ROL DEL CLIENTE O USUARIO</vt:lpstr>
      <vt:lpstr>Gracias por vuestra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9</cp:revision>
  <dcterms:created xsi:type="dcterms:W3CDTF">2023-09-25T16:50:40Z</dcterms:created>
  <dcterms:modified xsi:type="dcterms:W3CDTF">2023-09-28T13:33:17Z</dcterms:modified>
</cp:coreProperties>
</file>