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1"/>
  </p:notesMasterIdLst>
  <p:sldIdLst>
    <p:sldId id="256" r:id="rId2"/>
    <p:sldId id="265" r:id="rId3"/>
    <p:sldId id="302" r:id="rId4"/>
    <p:sldId id="259" r:id="rId5"/>
    <p:sldId id="298" r:id="rId6"/>
    <p:sldId id="299" r:id="rId7"/>
    <p:sldId id="300" r:id="rId8"/>
    <p:sldId id="303" r:id="rId9"/>
    <p:sldId id="305" r:id="rId10"/>
  </p:sldIdLst>
  <p:sldSz cx="9144000" cy="5143500" type="screen16x9"/>
  <p:notesSz cx="6858000" cy="9144000"/>
  <p:embeddedFontLst>
    <p:embeddedFont>
      <p:font typeface="Assistant Light" pitchFamily="2" charset="-79"/>
      <p:regular r:id="rId12"/>
      <p:bold r:id="rId13"/>
    </p:embeddedFont>
    <p:embeddedFont>
      <p:font typeface="Marvel" panose="020B0604020202020204" charset="0"/>
      <p:regular r:id="rId14"/>
      <p:bold r:id="rId15"/>
      <p:italic r:id="rId16"/>
      <p:boldItalic r:id="rId17"/>
    </p:embeddedFont>
    <p:embeddedFont>
      <p:font typeface="Nunito Light" pitchFamily="2" charset="0"/>
      <p:regular r:id="rId18"/>
      <p:italic r:id="rId19"/>
    </p:embeddedFont>
    <p:embeddedFont>
      <p:font typeface="PT Serif" panose="020A0603040505020204" pitchFamily="18" charset="0"/>
      <p:regular r:id="rId20"/>
      <p:bold r:id="rId21"/>
      <p:italic r:id="rId22"/>
      <p:boldItalic r:id="rId23"/>
    </p:embeddedFont>
    <p:embeddedFont>
      <p:font typeface="Raleway SemiBold" pitchFamily="2" charset="0"/>
      <p:bold r:id="rId24"/>
      <p:boldItalic r:id="rId25"/>
    </p:embeddedFont>
    <p:embeddedFont>
      <p:font typeface="Thasadith" panose="020B0604020202020204" charset="-34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5D3CA1-E46A-472C-9B71-056B9358E345}">
  <a:tblStyle styleId="{6E5D3CA1-E46A-472C-9B71-056B9358E3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>
        <p:scale>
          <a:sx n="50" d="100"/>
          <a:sy n="50" d="100"/>
        </p:scale>
        <p:origin x="1688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07c3e161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07c3e161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70a131ff51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70a131ff51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0a131ff5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0a131ff5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1036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0a131ff5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0a131ff5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0a131ff5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0a131ff5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7914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0a131ff5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0a131ff5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232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0a131ff5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0a131ff5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8622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0a131ff5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0a131ff5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4239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70a131ff51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70a131ff51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8351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04675" y="-232625"/>
            <a:ext cx="7994100" cy="4113900"/>
          </a:xfrm>
          <a:prstGeom prst="roundRect">
            <a:avLst>
              <a:gd name="adj" fmla="val 16667"/>
            </a:avLst>
          </a:prstGeom>
          <a:solidFill>
            <a:schemeClr val="lt2">
              <a:alpha val="606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413900" y="2822600"/>
            <a:ext cx="2913300" cy="2610000"/>
          </a:xfrm>
          <a:prstGeom prst="roundRect">
            <a:avLst>
              <a:gd name="adj" fmla="val 16667"/>
            </a:avLst>
          </a:prstGeom>
          <a:solidFill>
            <a:schemeClr val="accent3">
              <a:alpha val="528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7898825" y="407700"/>
            <a:ext cx="2111400" cy="1952400"/>
          </a:xfrm>
          <a:prstGeom prst="roundRect">
            <a:avLst>
              <a:gd name="adj" fmla="val 16667"/>
            </a:avLst>
          </a:prstGeom>
          <a:solidFill>
            <a:schemeClr val="accent3">
              <a:alpha val="528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 rot="896">
            <a:off x="1043701" y="907800"/>
            <a:ext cx="69042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 rot="1416">
            <a:off x="5456962" y="3940825"/>
            <a:ext cx="29133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4064375" y="3780725"/>
            <a:ext cx="5877000" cy="966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-219000" y="1904250"/>
            <a:ext cx="2558400" cy="1335000"/>
          </a:xfrm>
          <a:prstGeom prst="roundRect">
            <a:avLst>
              <a:gd name="adj" fmla="val 16667"/>
            </a:avLst>
          </a:prstGeom>
          <a:solidFill>
            <a:schemeClr val="lt2">
              <a:alpha val="2527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000575" y="1587725"/>
            <a:ext cx="4276800" cy="27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1115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670850" y="2302053"/>
            <a:ext cx="3155400" cy="8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ctrTitle"/>
          </p:nvPr>
        </p:nvSpPr>
        <p:spPr>
          <a:xfrm flipH="1">
            <a:off x="5623705" y="1995919"/>
            <a:ext cx="15606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 flipH="1">
            <a:off x="5623768" y="2402167"/>
            <a:ext cx="2516100" cy="17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ctrTitle" idx="2"/>
          </p:nvPr>
        </p:nvSpPr>
        <p:spPr>
          <a:xfrm flipH="1">
            <a:off x="1702544" y="1995914"/>
            <a:ext cx="18177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 flipH="1">
            <a:off x="1004132" y="2402167"/>
            <a:ext cx="2516100" cy="17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title" idx="4"/>
          </p:nvPr>
        </p:nvSpPr>
        <p:spPr>
          <a:xfrm>
            <a:off x="5427350" y="356124"/>
            <a:ext cx="3097800" cy="9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614730" y="2131575"/>
            <a:ext cx="2505900" cy="1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5420751" y="422799"/>
            <a:ext cx="3097800" cy="9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 hasCustomPrompt="1"/>
          </p:nvPr>
        </p:nvSpPr>
        <p:spPr>
          <a:xfrm rot="121">
            <a:off x="345816" y="2356616"/>
            <a:ext cx="8520600" cy="12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2"/>
          <p:cNvSpPr txBox="1">
            <a:spLocks noGrp="1"/>
          </p:cNvSpPr>
          <p:nvPr>
            <p:ph type="subTitle" idx="1"/>
          </p:nvPr>
        </p:nvSpPr>
        <p:spPr>
          <a:xfrm flipH="1">
            <a:off x="3482150" y="1567376"/>
            <a:ext cx="21798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15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/>
          <p:nvPr/>
        </p:nvSpPr>
        <p:spPr>
          <a:xfrm>
            <a:off x="-479225" y="1792700"/>
            <a:ext cx="3395100" cy="2385600"/>
          </a:xfrm>
          <a:prstGeom prst="roundRect">
            <a:avLst>
              <a:gd name="adj" fmla="val 13861"/>
            </a:avLst>
          </a:prstGeom>
          <a:solidFill>
            <a:schemeClr val="accent3">
              <a:alpha val="736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1"/>
          <p:cNvSpPr/>
          <p:nvPr/>
        </p:nvSpPr>
        <p:spPr>
          <a:xfrm>
            <a:off x="-123750" y="-40925"/>
            <a:ext cx="1514400" cy="1058100"/>
          </a:xfrm>
          <a:prstGeom prst="roundRect">
            <a:avLst>
              <a:gd name="adj" fmla="val 16667"/>
            </a:avLst>
          </a:prstGeom>
          <a:solidFill>
            <a:schemeClr val="lt2">
              <a:alpha val="2527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2585266" y="2021066"/>
            <a:ext cx="5375700" cy="27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594651" y="355650"/>
            <a:ext cx="5888100" cy="1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 Light"/>
              <a:buChar char="●"/>
              <a:defRPr sz="18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 Light"/>
              <a:buChar char="○"/>
              <a:defRPr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■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●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○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■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●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○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ssistant Light"/>
              <a:buChar char="■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5" r:id="rId4"/>
    <p:sldLayoutId id="2147483658" r:id="rId5"/>
    <p:sldLayoutId id="2147483667" r:id="rId6"/>
    <p:sldLayoutId id="2147483670" r:id="rId7"/>
    <p:sldLayoutId id="2147483671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>
            <a:spLocks noGrp="1"/>
          </p:cNvSpPr>
          <p:nvPr>
            <p:ph type="ctrTitle"/>
          </p:nvPr>
        </p:nvSpPr>
        <p:spPr>
          <a:xfrm rot="896">
            <a:off x="383302" y="882400"/>
            <a:ext cx="69042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>
                    <a:lumMod val="10000"/>
                  </a:schemeClr>
                </a:solidFill>
                <a:cs typeface="+mj-cs"/>
              </a:rPr>
              <a:t>Predicting Global Video-Game Sales</a:t>
            </a:r>
            <a:endParaRPr dirty="0">
              <a:solidFill>
                <a:schemeClr val="accent1">
                  <a:lumMod val="10000"/>
                </a:schemeClr>
              </a:solidFill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7"/>
          <p:cNvSpPr txBox="1">
            <a:spLocks noGrp="1"/>
          </p:cNvSpPr>
          <p:nvPr>
            <p:ph type="title"/>
          </p:nvPr>
        </p:nvSpPr>
        <p:spPr>
          <a:xfrm>
            <a:off x="594651" y="355650"/>
            <a:ext cx="5888100" cy="1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QUESTIONS</a:t>
            </a:r>
            <a:endParaRPr dirty="0"/>
          </a:p>
        </p:txBody>
      </p:sp>
      <p:sp>
        <p:nvSpPr>
          <p:cNvPr id="277" name="Google Shape;277;p37"/>
          <p:cNvSpPr txBox="1">
            <a:spLocks noGrp="1"/>
          </p:cNvSpPr>
          <p:nvPr>
            <p:ph type="body" idx="1"/>
          </p:nvPr>
        </p:nvSpPr>
        <p:spPr>
          <a:xfrm>
            <a:off x="2380830" y="2037250"/>
            <a:ext cx="6977834" cy="17254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546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Q1: Are there a different local Sales related to each other in countries?</a:t>
            </a:r>
          </a:p>
          <a:p>
            <a:pPr marL="457200" lvl="0" indent="-546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Q2: What is the highest selling type of video game in global sales and North America?</a:t>
            </a:r>
          </a:p>
          <a:p>
            <a:pPr marL="457200" lvl="0" indent="-546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Q3: Who are the most popular publishers?</a:t>
            </a:r>
          </a:p>
          <a:p>
            <a:pPr marL="457200" lvl="0" indent="-546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Q4: Which is the most popular Platform in Global Sales?</a:t>
            </a:r>
          </a:p>
          <a:p>
            <a:pPr marL="457200" lvl="0" indent="-546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Q5: who are the highest sales?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>
            <a:spLocks noGrp="1"/>
          </p:cNvSpPr>
          <p:nvPr>
            <p:ph type="title"/>
          </p:nvPr>
        </p:nvSpPr>
        <p:spPr>
          <a:xfrm>
            <a:off x="-647814" y="2213101"/>
            <a:ext cx="3050250" cy="15079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5461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sz="2400" dirty="0"/>
              <a:t>The Answer to the Q1</a:t>
            </a:r>
            <a:endParaRPr lang="en-US" sz="2400" dirty="0">
              <a:solidFill>
                <a:schemeClr val="dk1"/>
              </a:solidFill>
            </a:endParaRPr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AE053787-3D73-4BC5-9679-34E72BB600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555" t="43703" r="44722" b="8642"/>
          <a:stretch/>
        </p:blipFill>
        <p:spPr>
          <a:xfrm>
            <a:off x="4305303" y="171856"/>
            <a:ext cx="4597398" cy="3549192"/>
          </a:xfrm>
          <a:prstGeom prst="rect">
            <a:avLst/>
          </a:prstGeom>
        </p:spPr>
      </p:pic>
      <p:sp>
        <p:nvSpPr>
          <p:cNvPr id="7" name="Google Shape;277;p37">
            <a:extLst>
              <a:ext uri="{FF2B5EF4-FFF2-40B4-BE49-F238E27FC236}">
                <a16:creationId xmlns:a16="http://schemas.microsoft.com/office/drawing/2014/main" id="{5F23F5C2-0077-490C-97F5-735561FC34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54189" y="3887405"/>
            <a:ext cx="6789218" cy="5632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546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sz="1600" dirty="0">
                <a:solidFill>
                  <a:schemeClr val="dk1"/>
                </a:solidFill>
              </a:rPr>
              <a:t>Q1: Are there a different local Sales related to each other in countries?</a:t>
            </a:r>
          </a:p>
        </p:txBody>
      </p:sp>
    </p:spTree>
    <p:extLst>
      <p:ext uri="{BB962C8B-B14F-4D97-AF65-F5344CB8AC3E}">
        <p14:creationId xmlns:p14="http://schemas.microsoft.com/office/powerpoint/2010/main" val="912567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>
            <a:spLocks noGrp="1"/>
          </p:cNvSpPr>
          <p:nvPr>
            <p:ph type="title"/>
          </p:nvPr>
        </p:nvSpPr>
        <p:spPr>
          <a:xfrm>
            <a:off x="-666247" y="2263953"/>
            <a:ext cx="3050250" cy="15079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5461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sz="2400" dirty="0"/>
              <a:t>The Answer to the Q2</a:t>
            </a:r>
            <a:endParaRPr lang="en-US" sz="2400" dirty="0">
              <a:solidFill>
                <a:schemeClr val="dk1"/>
              </a:solidFill>
            </a:endParaRPr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18E02991-C687-4997-8F98-D36DE9A971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667" t="28643" r="16528" b="12593"/>
          <a:stretch/>
        </p:blipFill>
        <p:spPr>
          <a:xfrm>
            <a:off x="3985200" y="165100"/>
            <a:ext cx="5080000" cy="3606800"/>
          </a:xfrm>
          <a:prstGeom prst="rect">
            <a:avLst/>
          </a:prstGeom>
        </p:spPr>
      </p:pic>
      <p:sp>
        <p:nvSpPr>
          <p:cNvPr id="9" name="Google Shape;277;p37">
            <a:extLst>
              <a:ext uri="{FF2B5EF4-FFF2-40B4-BE49-F238E27FC236}">
                <a16:creationId xmlns:a16="http://schemas.microsoft.com/office/drawing/2014/main" id="{950BDB47-3C21-48BE-9277-93386DCFFF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036283" y="3949925"/>
            <a:ext cx="6977834" cy="17254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546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sz="1600" dirty="0">
                <a:solidFill>
                  <a:schemeClr val="dk1"/>
                </a:solidFill>
              </a:rPr>
              <a:t>Q2: What is the highest selling type of video game in global sales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>
            <a:spLocks noGrp="1"/>
          </p:cNvSpPr>
          <p:nvPr>
            <p:ph type="title"/>
          </p:nvPr>
        </p:nvSpPr>
        <p:spPr>
          <a:xfrm>
            <a:off x="-641971" y="2299018"/>
            <a:ext cx="3050250" cy="15079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5461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sz="2400" dirty="0"/>
              <a:t>The Answer to the Q3</a:t>
            </a:r>
            <a:endParaRPr lang="en-US" sz="2400" dirty="0">
              <a:solidFill>
                <a:schemeClr val="dk1"/>
              </a:solidFill>
            </a:endParaRP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EFAA12E0-9C5E-4C0D-A6AE-EC7984A68F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73" t="29136" r="17917" b="8642"/>
          <a:stretch/>
        </p:blipFill>
        <p:spPr>
          <a:xfrm>
            <a:off x="3784600" y="533400"/>
            <a:ext cx="5359400" cy="3200400"/>
          </a:xfrm>
          <a:prstGeom prst="rect">
            <a:avLst/>
          </a:prstGeom>
        </p:spPr>
      </p:pic>
      <p:sp>
        <p:nvSpPr>
          <p:cNvPr id="8" name="Google Shape;277;p37">
            <a:extLst>
              <a:ext uri="{FF2B5EF4-FFF2-40B4-BE49-F238E27FC236}">
                <a16:creationId xmlns:a16="http://schemas.microsoft.com/office/drawing/2014/main" id="{65F4E7B7-78C8-4DC0-890D-8F46D8BDD4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368058" y="3874592"/>
            <a:ext cx="6977834" cy="5517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546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Q3: Who are the most popular publishers?</a:t>
            </a:r>
          </a:p>
        </p:txBody>
      </p:sp>
    </p:spTree>
    <p:extLst>
      <p:ext uri="{BB962C8B-B14F-4D97-AF65-F5344CB8AC3E}">
        <p14:creationId xmlns:p14="http://schemas.microsoft.com/office/powerpoint/2010/main" val="3237743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>
            <a:spLocks noGrp="1"/>
          </p:cNvSpPr>
          <p:nvPr>
            <p:ph type="title"/>
          </p:nvPr>
        </p:nvSpPr>
        <p:spPr>
          <a:xfrm>
            <a:off x="-650063" y="2260955"/>
            <a:ext cx="3050250" cy="15079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5461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sz="2400" dirty="0"/>
              <a:t>The Answer to the Q4</a:t>
            </a:r>
            <a:endParaRPr lang="en-US" sz="2400" dirty="0">
              <a:solidFill>
                <a:schemeClr val="dk1"/>
              </a:solidFill>
            </a:endParaRP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502E937C-1A90-4847-8347-D3FFEB70F7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73" t="22222" r="34722" b="7408"/>
          <a:stretch/>
        </p:blipFill>
        <p:spPr>
          <a:xfrm>
            <a:off x="4572000" y="149402"/>
            <a:ext cx="3822700" cy="3619500"/>
          </a:xfrm>
          <a:prstGeom prst="rect">
            <a:avLst/>
          </a:prstGeom>
        </p:spPr>
      </p:pic>
      <p:sp>
        <p:nvSpPr>
          <p:cNvPr id="8" name="Google Shape;277;p37">
            <a:extLst>
              <a:ext uri="{FF2B5EF4-FFF2-40B4-BE49-F238E27FC236}">
                <a16:creationId xmlns:a16="http://schemas.microsoft.com/office/drawing/2014/main" id="{0B5D5EDB-7B2F-444F-AB20-1038593824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74444" y="3866050"/>
            <a:ext cx="6977834" cy="17254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546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Q4: Which is the most popular Platform in Global Sales?</a:t>
            </a:r>
          </a:p>
        </p:txBody>
      </p:sp>
    </p:spTree>
    <p:extLst>
      <p:ext uri="{BB962C8B-B14F-4D97-AF65-F5344CB8AC3E}">
        <p14:creationId xmlns:p14="http://schemas.microsoft.com/office/powerpoint/2010/main" val="3268256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>
            <a:spLocks noGrp="1"/>
          </p:cNvSpPr>
          <p:nvPr>
            <p:ph type="title"/>
          </p:nvPr>
        </p:nvSpPr>
        <p:spPr>
          <a:xfrm>
            <a:off x="-658155" y="2277183"/>
            <a:ext cx="3050250" cy="15079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5461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sz="2400" dirty="0"/>
              <a:t>The Answer to the Q5</a:t>
            </a:r>
            <a:endParaRPr lang="en-US" sz="2400" dirty="0">
              <a:solidFill>
                <a:schemeClr val="dk1"/>
              </a:solidFill>
            </a:endParaRPr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DC1EF1E3-491B-4B79-A7A1-0749018A79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111" t="26420" r="24722" b="9383"/>
          <a:stretch/>
        </p:blipFill>
        <p:spPr>
          <a:xfrm>
            <a:off x="4406902" y="308152"/>
            <a:ext cx="4495800" cy="3302000"/>
          </a:xfrm>
          <a:prstGeom prst="rect">
            <a:avLst/>
          </a:prstGeom>
        </p:spPr>
      </p:pic>
      <p:sp>
        <p:nvSpPr>
          <p:cNvPr id="7" name="Google Shape;277;p37">
            <a:extLst>
              <a:ext uri="{FF2B5EF4-FFF2-40B4-BE49-F238E27FC236}">
                <a16:creationId xmlns:a16="http://schemas.microsoft.com/office/drawing/2014/main" id="{C005E081-59A0-4A3D-89F8-BB003E7E66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0" y="3785130"/>
            <a:ext cx="6977834" cy="17254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546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Q5: who are the highest sales? </a:t>
            </a:r>
          </a:p>
        </p:txBody>
      </p:sp>
    </p:spTree>
    <p:extLst>
      <p:ext uri="{BB962C8B-B14F-4D97-AF65-F5344CB8AC3E}">
        <p14:creationId xmlns:p14="http://schemas.microsoft.com/office/powerpoint/2010/main" val="1769506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id="{59381C7F-8BC3-4AB5-A46A-AE1791CE76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25" t="25487" r="25133" b="18629"/>
          <a:stretch/>
        </p:blipFill>
        <p:spPr>
          <a:xfrm>
            <a:off x="4587134" y="861991"/>
            <a:ext cx="4572504" cy="3013246"/>
          </a:xfrm>
          <a:prstGeom prst="rect">
            <a:avLst/>
          </a:prstGeom>
        </p:spPr>
      </p:pic>
      <p:pic>
        <p:nvPicPr>
          <p:cNvPr id="6" name="صورة 5">
            <a:extLst>
              <a:ext uri="{FF2B5EF4-FFF2-40B4-BE49-F238E27FC236}">
                <a16:creationId xmlns:a16="http://schemas.microsoft.com/office/drawing/2014/main" id="{1751A14F-A19B-44B8-B22F-FA10A2336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91858" y="2154617"/>
            <a:ext cx="2874024" cy="834265"/>
          </a:xfrm>
          <a:prstGeom prst="rect">
            <a:avLst/>
          </a:prstGeom>
        </p:spPr>
      </p:pic>
      <p:sp>
        <p:nvSpPr>
          <p:cNvPr id="14" name="Google Shape;184;p31">
            <a:extLst>
              <a:ext uri="{FF2B5EF4-FFF2-40B4-BE49-F238E27FC236}">
                <a16:creationId xmlns:a16="http://schemas.microsoft.com/office/drawing/2014/main" id="{E9E03743-4DD7-4474-88CB-E10B4CE67C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25703" y="212881"/>
            <a:ext cx="4234834" cy="6125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546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dirty="0"/>
              <a:t>LinearRegression</a:t>
            </a:r>
            <a:endParaRPr lang="en-US" dirty="0">
              <a:solidFill>
                <a:schemeClr val="dk1"/>
              </a:solidFill>
            </a:endParaRPr>
          </a:p>
        </p:txBody>
      </p:sp>
      <p:pic>
        <p:nvPicPr>
          <p:cNvPr id="7" name="صورة 6">
            <a:extLst>
              <a:ext uri="{FF2B5EF4-FFF2-40B4-BE49-F238E27FC236}">
                <a16:creationId xmlns:a16="http://schemas.microsoft.com/office/drawing/2014/main" id="{0A003ECE-C073-493E-A848-0BF23FA3F49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301" t="33668" r="33982" b="17246"/>
          <a:stretch/>
        </p:blipFill>
        <p:spPr>
          <a:xfrm>
            <a:off x="-15636" y="861991"/>
            <a:ext cx="4572504" cy="3042605"/>
          </a:xfrm>
          <a:prstGeom prst="rect">
            <a:avLst/>
          </a:prstGeom>
        </p:spPr>
      </p:pic>
      <p:sp>
        <p:nvSpPr>
          <p:cNvPr id="8" name="Google Shape;184;p31">
            <a:extLst>
              <a:ext uri="{FF2B5EF4-FFF2-40B4-BE49-F238E27FC236}">
                <a16:creationId xmlns:a16="http://schemas.microsoft.com/office/drawing/2014/main" id="{7306ADE9-6698-4FDC-A041-2DC7E3F97593}"/>
              </a:ext>
            </a:extLst>
          </p:cNvPr>
          <p:cNvSpPr txBox="1">
            <a:spLocks/>
          </p:cNvSpPr>
          <p:nvPr/>
        </p:nvSpPr>
        <p:spPr>
          <a:xfrm>
            <a:off x="337166" y="176369"/>
            <a:ext cx="4234834" cy="61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30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30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30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30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30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30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30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30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30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9pPr>
          </a:lstStyle>
          <a:p>
            <a:pPr marL="457200" indent="-546100">
              <a:buClr>
                <a:schemeClr val="lt1"/>
              </a:buClr>
              <a:buSzPts val="1400"/>
              <a:buFont typeface="Marvel"/>
              <a:buChar char="●"/>
            </a:pPr>
            <a:r>
              <a:rPr lang="en-US"/>
              <a:t>RandomForest</a:t>
            </a:r>
            <a:endParaRPr lang="en-US" dirty="0"/>
          </a:p>
        </p:txBody>
      </p:sp>
      <p:sp>
        <p:nvSpPr>
          <p:cNvPr id="10" name="Google Shape;184;p31">
            <a:extLst>
              <a:ext uri="{FF2B5EF4-FFF2-40B4-BE49-F238E27FC236}">
                <a16:creationId xmlns:a16="http://schemas.microsoft.com/office/drawing/2014/main" id="{2BC8DDCB-2032-4937-8F64-A46846E9081D}"/>
              </a:ext>
            </a:extLst>
          </p:cNvPr>
          <p:cNvSpPr txBox="1">
            <a:spLocks/>
          </p:cNvSpPr>
          <p:nvPr/>
        </p:nvSpPr>
        <p:spPr>
          <a:xfrm>
            <a:off x="1694354" y="4052244"/>
            <a:ext cx="6185995" cy="779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30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30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30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30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30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30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30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30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3000" b="1" i="0" u="none" strike="noStrike" cap="none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9pPr>
          </a:lstStyle>
          <a:p>
            <a:pPr marL="457200" indent="-546100">
              <a:buClr>
                <a:schemeClr val="lt1"/>
              </a:buClr>
              <a:buSzPts val="1400"/>
              <a:buFont typeface="Marvel"/>
              <a:buChar char="●"/>
            </a:pPr>
            <a:r>
              <a:rPr lang="en-US" sz="2400" dirty="0"/>
              <a:t>Comparison between Actual &amp; Predict value</a:t>
            </a:r>
          </a:p>
        </p:txBody>
      </p:sp>
    </p:spTree>
    <p:extLst>
      <p:ext uri="{BB962C8B-B14F-4D97-AF65-F5344CB8AC3E}">
        <p14:creationId xmlns:p14="http://schemas.microsoft.com/office/powerpoint/2010/main" val="3052334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7"/>
          <p:cNvSpPr txBox="1">
            <a:spLocks noGrp="1"/>
          </p:cNvSpPr>
          <p:nvPr>
            <p:ph type="title"/>
          </p:nvPr>
        </p:nvSpPr>
        <p:spPr>
          <a:xfrm>
            <a:off x="594651" y="355650"/>
            <a:ext cx="5888100" cy="1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277" name="Google Shape;277;p37"/>
          <p:cNvSpPr txBox="1">
            <a:spLocks noGrp="1"/>
          </p:cNvSpPr>
          <p:nvPr>
            <p:ph type="body" idx="1"/>
          </p:nvPr>
        </p:nvSpPr>
        <p:spPr>
          <a:xfrm>
            <a:off x="2348460" y="1794489"/>
            <a:ext cx="7459085" cy="26480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546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Global, North American, European an Other countries sales (Except Japan),</a:t>
            </a:r>
          </a:p>
          <a:p>
            <a:pPr marL="457200" lvl="0" indent="-546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have strong correlated.</a:t>
            </a:r>
          </a:p>
          <a:p>
            <a:pPr marL="457200" lvl="0" indent="-546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Action genre is the highest sale in each country.</a:t>
            </a:r>
          </a:p>
          <a:p>
            <a:pPr marL="457200" lvl="0" indent="-546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The most publisher in global is Nintendo.</a:t>
            </a:r>
          </a:p>
          <a:p>
            <a:pPr marL="457200" lvl="0" indent="-546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DS platform is having highest values.</a:t>
            </a:r>
          </a:p>
          <a:p>
            <a:pPr marL="457200" lvl="0" indent="-546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Global has higher sales over the years for video games and the lowest sales is Japan.</a:t>
            </a:r>
          </a:p>
          <a:p>
            <a:pPr marL="457200" lvl="0" indent="-546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dirty="0"/>
              <a:t>LinearRegression it give a better result more then </a:t>
            </a:r>
            <a:r>
              <a:rPr lang="en-US" dirty="0" err="1"/>
              <a:t>RandomForestRegression</a:t>
            </a:r>
            <a:r>
              <a:rPr lang="en-US" dirty="0"/>
              <a:t>.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546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endParaRPr 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767759"/>
      </p:ext>
    </p:extLst>
  </p:cSld>
  <p:clrMapOvr>
    <a:masterClrMapping/>
  </p:clrMapOvr>
</p:sld>
</file>

<file path=ppt/theme/theme1.xml><?xml version="1.0" encoding="utf-8"?>
<a:theme xmlns:a="http://schemas.openxmlformats.org/drawingml/2006/main" name="Pregnancy Breakthrough by Slidesgo">
  <a:themeElements>
    <a:clrScheme name="Simple Light">
      <a:dk1>
        <a:srgbClr val="434343"/>
      </a:dk1>
      <a:lt1>
        <a:srgbClr val="F2F2F2"/>
      </a:lt1>
      <a:dk2>
        <a:srgbClr val="595959"/>
      </a:dk2>
      <a:lt2>
        <a:srgbClr val="8CB1EE"/>
      </a:lt2>
      <a:accent1>
        <a:srgbClr val="F2F2F2"/>
      </a:accent1>
      <a:accent2>
        <a:srgbClr val="8CB1EE"/>
      </a:accent2>
      <a:accent3>
        <a:srgbClr val="ABD59A"/>
      </a:accent3>
      <a:accent4>
        <a:srgbClr val="F2D9CF"/>
      </a:accent4>
      <a:accent5>
        <a:srgbClr val="8CB1EE"/>
      </a:accent5>
      <a:accent6>
        <a:srgbClr val="ABD59A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</TotalTime>
  <Words>229</Words>
  <Application>Microsoft Office PowerPoint</Application>
  <PresentationFormat>عرض على الشاشة (16:9)</PresentationFormat>
  <Paragraphs>28</Paragraphs>
  <Slides>9</Slides>
  <Notes>9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7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9</vt:i4>
      </vt:variant>
    </vt:vector>
  </HeadingPairs>
  <TitlesOfParts>
    <vt:vector size="17" baseType="lpstr">
      <vt:lpstr>PT Serif</vt:lpstr>
      <vt:lpstr>Assistant Light</vt:lpstr>
      <vt:lpstr>Thasadith</vt:lpstr>
      <vt:lpstr>Marvel</vt:lpstr>
      <vt:lpstr>Arial</vt:lpstr>
      <vt:lpstr>Nunito Light</vt:lpstr>
      <vt:lpstr>Raleway SemiBold</vt:lpstr>
      <vt:lpstr>Pregnancy Breakthrough by Slidesgo</vt:lpstr>
      <vt:lpstr>Predicting Global Video-Game Sales</vt:lpstr>
      <vt:lpstr>QUESTIONS</vt:lpstr>
      <vt:lpstr>The Answer to the Q1</vt:lpstr>
      <vt:lpstr>The Answer to the Q2</vt:lpstr>
      <vt:lpstr>The Answer to the Q3</vt:lpstr>
      <vt:lpstr>The Answer to the Q4</vt:lpstr>
      <vt:lpstr>The Answer to the Q5</vt:lpstr>
      <vt:lpstr>LinearRegression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Global Video-Game Sales</dc:title>
  <dc:creator>72rin</dc:creator>
  <cp:lastModifiedBy>ريناد على الخالدي</cp:lastModifiedBy>
  <cp:revision>4</cp:revision>
  <dcterms:modified xsi:type="dcterms:W3CDTF">2021-11-18T10:03:43Z</dcterms:modified>
</cp:coreProperties>
</file>