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67" r:id="rId6"/>
    <p:sldId id="259" r:id="rId7"/>
    <p:sldId id="263" r:id="rId8"/>
    <p:sldId id="265" r:id="rId9"/>
    <p:sldId id="266" r:id="rId10"/>
    <p:sldId id="264" r:id="rId11"/>
    <p:sldId id="268" r:id="rId12"/>
    <p:sldId id="26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0962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F9DD5-4D14-42F3-AF63-06F3BE9AB9CB}" type="datetimeFigureOut">
              <a:rPr lang="en-GB" smtClean="0"/>
              <a:t>30/11/2021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A0180-9B2A-491F-B07D-74B10624886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78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Today we’ll be talking about the frontend of a Flask app and how we can improve its performance.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b="0" dirty="0">
                <a:effectLst/>
              </a:rPr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I’ll announce any updates to the slides or other resources on twitter so make sure you follow my account.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A0180-9B2A-491F-B07D-74B10624886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23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Along those lines, we’ll work on an understanding of the topic and how it can be effected.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b="0" dirty="0">
                <a:effectLst/>
              </a:rPr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 me be clear before we start…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b="0" dirty="0">
                <a:effectLst/>
              </a:rPr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I’m not going to be perfect and I don't have time to go into every detail.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b="0" dirty="0">
                <a:effectLst/>
              </a:rPr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I have time at the end then I'll take questions.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A0180-9B2A-491F-B07D-74B10624886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2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A dynamic website can contain client-side scripting or server-side scripting to generate the changing content or a combination of both scripting types.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These sites also include HTML programming for the basic structure.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The client-side or server-side scripting takes care of the will power of the site.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A0180-9B2A-491F-B07D-74B10624886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732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User opens a browser on their computer and searches for </a:t>
            </a:r>
            <a:r>
              <a:rPr lang="en-US" b="1" dirty="0">
                <a:solidFill>
                  <a:srgbClr val="0070C0"/>
                </a:solidFill>
              </a:rPr>
              <a:t>flaskcon.com</a:t>
            </a:r>
          </a:p>
          <a:p>
            <a:pPr marL="171450" indent="-171450">
              <a:buFontTx/>
              <a:buChar char="-"/>
            </a:pPr>
            <a:r>
              <a:rPr lang="en-GB" dirty="0"/>
              <a:t>Browser makes a request on behalf of the user to the server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server assesses the request and responds to the browser if the request is valid.</a:t>
            </a:r>
          </a:p>
          <a:p>
            <a:pPr marL="171450" indent="-171450">
              <a:buFontTx/>
              <a:buChar char="-"/>
            </a:pPr>
            <a:r>
              <a:rPr lang="en-GB" dirty="0"/>
              <a:t>Often the response from the server contains files.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browser downloads these files and then processes it into the intended interface developed by the web developer so that the user can interact with the application.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The part of a web application or website with which the user interacts directly is known as the Frontend.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A0180-9B2A-491F-B07D-74B10624886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4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Load time </a:t>
            </a:r>
            <a:r>
              <a:rPr lang="en-GB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is</a:t>
            </a:r>
            <a:r>
              <a:rPr lang="en-GB" b="0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 the time it takes for a webpage to download into a user’s browser.</a:t>
            </a:r>
          </a:p>
          <a:p>
            <a:pPr marL="171450" indent="-171450">
              <a:buFontTx/>
              <a:buChar char="-"/>
            </a:pPr>
            <a:r>
              <a:rPr lang="en-GB" b="1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Render time </a:t>
            </a:r>
            <a:r>
              <a:rPr lang="en-GB" b="0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is the</a:t>
            </a:r>
            <a:r>
              <a:rPr lang="en-GB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 time it takes to fully process the page’s content, so that visitors can interact with the end-result.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In other words, load time is how long it takes for a page to become visible, and render time is how long it takes for a page to become usable.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A0180-9B2A-491F-B07D-74B10624886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24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0FED-9BA3-4B5A-ADAD-F42AE8AC8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35D02-5645-41A0-BF3D-7C58102DE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03DCE-B299-4B2F-A8AB-4A9C3F70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0E7-69DF-43BA-883B-095377F09979}" type="datetimeFigureOut">
              <a:rPr lang="en-GB" smtClean="0"/>
              <a:t>30/11/2021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FC135-927E-48DF-889C-33D17815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D0090-7BFC-43A8-8641-B20507AA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BC-550B-4871-A108-1B1574F807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34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580B-830B-45B9-A475-84EF2A5A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2A86E-4305-41FD-BFF7-5A1A5594E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7F10-D52A-40F3-BAA2-C27299B8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0E7-69DF-43BA-883B-095377F09979}" type="datetimeFigureOut">
              <a:rPr lang="en-GB" smtClean="0"/>
              <a:t>30/11/2021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68671-A8CE-414D-9940-4049C7C7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39E97-C0C7-486E-89C0-385E9A75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BC-550B-4871-A108-1B1574F807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41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20E32-DA89-4B84-AD63-3FCFFCE8B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1718-2778-409D-B996-F20202BA6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AD3F-0FD1-4C84-BB14-F9FF8364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0E7-69DF-43BA-883B-095377F09979}" type="datetimeFigureOut">
              <a:rPr lang="en-GB" smtClean="0"/>
              <a:t>30/11/2021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29254-0C45-4645-9256-48D7B6E9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CA6F-1D03-4E31-A2C8-9938D8CA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BC-550B-4871-A108-1B1574F807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33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5500-D168-4AEA-8875-9F68E65D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484F-825E-4CC4-8071-01B17819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B85FF-3ED0-4D2F-A417-BF3289D8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0E7-69DF-43BA-883B-095377F09979}" type="datetimeFigureOut">
              <a:rPr lang="en-GB" smtClean="0"/>
              <a:t>30/11/2021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8E15-E6E0-4933-A0AC-13683E5A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37A1-8586-49B5-A23D-7E8D6830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BC-550B-4871-A108-1B1574F807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963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A5F2-A06C-475E-BC81-5994ED4E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2C67C-6663-40D3-82C9-A54DFDB4E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DF0D5-1185-49E1-A3F5-C355FE36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0E7-69DF-43BA-883B-095377F09979}" type="datetimeFigureOut">
              <a:rPr lang="en-GB" smtClean="0"/>
              <a:t>30/11/2021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A4DF9-6BCC-40CC-98C3-15D9E8DE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CDD9-0059-4B5E-9C82-EAA2C56E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BC-550B-4871-A108-1B1574F807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91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0EFC-1636-4A33-8898-D1009D73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60A4-95A6-431D-9DBC-6CC09A4D4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C8B7B-2B68-4068-A3E6-E59DDAC01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4837-880A-42EA-8BDA-E36A7D09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0E7-69DF-43BA-883B-095377F09979}" type="datetimeFigureOut">
              <a:rPr lang="en-GB" smtClean="0"/>
              <a:t>30/11/2021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9268-085C-4CD6-85B1-234CD882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5CA21-D15C-4293-B2D8-AB5141E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BC-550B-4871-A108-1B1574F807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76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E11E-263B-473F-825B-96E298A2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A74BC-3E6E-4C14-B027-5B4918405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67CA1-1403-4F6F-A656-5E2AD7291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04D53-E05C-4A2E-867B-5CB419B37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FAC48-24F4-4E2F-BAA3-35B0187C4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EA500-998E-48EC-8DA9-7159B7C1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0E7-69DF-43BA-883B-095377F09979}" type="datetimeFigureOut">
              <a:rPr lang="en-GB" smtClean="0"/>
              <a:t>30/11/2021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48367-C2AB-4417-A361-08EE9CDE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F8C94-9417-445D-BC8B-65976C2A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BC-550B-4871-A108-1B1574F807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27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6FC7-24EF-4743-9A1A-2D5B1205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05FCF-89FB-4E4B-AD60-D83FC130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0E7-69DF-43BA-883B-095377F09979}" type="datetimeFigureOut">
              <a:rPr lang="en-GB" smtClean="0"/>
              <a:t>30/11/2021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F7C7F-846E-4DBE-97D1-9B12259D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B6BD9-25E0-48D2-88E7-CC308ED0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BC-550B-4871-A108-1B1574F807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5C595-FCE3-4F3F-9A47-AA930F2B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0E7-69DF-43BA-883B-095377F09979}" type="datetimeFigureOut">
              <a:rPr lang="en-GB" smtClean="0"/>
              <a:t>30/11/2021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2ABE7-F1A7-4C7F-94D3-4D71D997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6CF4A-D266-4576-B9BF-C0390163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BC-550B-4871-A108-1B1574F807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22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6A28-1356-4E2E-A298-AB6FA6A4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CAFD-CEFC-4628-B963-C41D6660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66C04-273E-4BED-B6F9-B475CCA4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8683C-27A4-4E2D-8FA7-C1A75CFF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0E7-69DF-43BA-883B-095377F09979}" type="datetimeFigureOut">
              <a:rPr lang="en-GB" smtClean="0"/>
              <a:t>30/11/2021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3F3C9-D91A-47AF-A91F-21EA21F6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148BD-1597-4D1A-B80A-BCBC468C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BC-550B-4871-A108-1B1574F807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50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2422-C9BB-4CEB-96D4-A5755FDC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44211-0579-44FB-BCAB-7BB95657E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BD8AF-3445-4C5D-9E6C-1EC99AF33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4BE49-A809-4A35-8285-68C8002E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0E7-69DF-43BA-883B-095377F09979}" type="datetimeFigureOut">
              <a:rPr lang="en-GB" smtClean="0"/>
              <a:t>30/11/2021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84C2B-7147-4FF3-A53B-396F21A7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6F816-0FB5-4FB3-8437-825477D0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BC-550B-4871-A108-1B1574F807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1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7D12C-3886-47C0-BB99-F68A7B18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F7B3D-C2EB-4F30-9A6F-7EA92F761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D094-450E-4DE8-BFD8-AEC0B80D1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410E7-69DF-43BA-883B-095377F09979}" type="datetimeFigureOut">
              <a:rPr lang="en-GB" smtClean="0"/>
              <a:t>30/11/2021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3ACC-11B6-4DB0-8697-869E3E678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10923-EBE6-4BDD-A609-98EA5C308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8ABC-550B-4871-A108-1B1574F807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07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qDTyWwvssN83aL_6RCdUdQobER2PJbxr/edit?usp=sharing&amp;ouid=101564357610864023760&amp;rtpof=true&amp;sd=true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s://twitter.com/iam_randyduodu" TargetMode="External"/><Relationship Id="rId4" Type="http://schemas.openxmlformats.org/officeDocument/2006/relationships/hyperlink" Target="https://github.com/iSOLveIT/flaskcon_talk_2.g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eb.dev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isolveit.hashnode.de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F0D6-5EDC-4B2F-ADD0-5A1A305BB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849" y="406400"/>
            <a:ext cx="11392929" cy="2387600"/>
          </a:xfrm>
        </p:spPr>
        <p:txBody>
          <a:bodyPr>
            <a:normAutofit/>
          </a:bodyPr>
          <a:lstStyle/>
          <a:p>
            <a:r>
              <a:rPr lang="en-GB" dirty="0"/>
              <a:t>Improve the efﬁciency of your Flask app's frontend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5FFC2-6991-4407-8D46-EDC238C12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6313" y="3236120"/>
            <a:ext cx="9144000" cy="165576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2">
                    <a:lumMod val="25000"/>
                  </a:schemeClr>
                </a:solidFill>
              </a:rPr>
              <a:t>Randy Duodu</a:t>
            </a:r>
            <a:endParaRPr lang="en-GB" sz="2800" dirty="0">
              <a:solidFill>
                <a:schemeClr val="bg2">
                  <a:lumMod val="25000"/>
                </a:schemeClr>
              </a:solidFill>
              <a:latin typeface="-apple-system"/>
            </a:endParaRPr>
          </a:p>
          <a:p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FlaskCon 2021</a:t>
            </a:r>
            <a:endParaRPr lang="en-GB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907AA-D8C8-4DDD-B20D-F406413FDF92}"/>
              </a:ext>
            </a:extLst>
          </p:cNvPr>
          <p:cNvSpPr txBox="1"/>
          <p:nvPr/>
        </p:nvSpPr>
        <p:spPr>
          <a:xfrm>
            <a:off x="0" y="4943495"/>
            <a:ext cx="12192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2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Get Slides</a:t>
            </a:r>
            <a:r>
              <a:rPr lang="en-GB" dirty="0"/>
              <a:t>  		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GitHub Repo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</a:t>
            </a:r>
            <a:r>
              <a:rPr lang="en-GB" sz="2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5"/>
              </a:rPr>
              <a:t>@iam_randyduodu</a:t>
            </a:r>
            <a:endParaRPr lang="en-GB" b="0" dirty="0">
              <a:effectLst/>
            </a:endParaRPr>
          </a:p>
          <a:p>
            <a:pPr algn="ctr"/>
            <a:br>
              <a:rPr lang="en-GB" dirty="0"/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AE334-517D-4E5C-BCF8-0CBBD584D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514" y="2235200"/>
            <a:ext cx="2388173" cy="238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B9A993-D5BD-4B46-A4B3-F3108DA6C9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6" y="2323069"/>
            <a:ext cx="2238527" cy="22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8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DFFF-2B19-4007-8A72-DAF45C29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website’s frontend (Hands on)</a:t>
            </a:r>
          </a:p>
        </p:txBody>
      </p:sp>
      <p:pic>
        <p:nvPicPr>
          <p:cNvPr id="7" name="Content Placeholder 6" descr="Fingers typing on Keyboard">
            <a:extLst>
              <a:ext uri="{FF2B5EF4-FFF2-40B4-BE49-F238E27FC236}">
                <a16:creationId xmlns:a16="http://schemas.microsoft.com/office/drawing/2014/main" id="{773F8E89-B64C-4DFE-89BE-C64B8F1A8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19" y="1798240"/>
            <a:ext cx="5968313" cy="34663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5EF69-0D47-453D-B53C-1068DD370CEA}"/>
              </a:ext>
            </a:extLst>
          </p:cNvPr>
          <p:cNvSpPr txBox="1"/>
          <p:nvPr/>
        </p:nvSpPr>
        <p:spPr>
          <a:xfrm>
            <a:off x="4188369" y="5597610"/>
            <a:ext cx="373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the fingers dance on the keyboard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043685-DD8D-495B-A985-CCB784A6FA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7" b="37297"/>
          <a:stretch/>
        </p:blipFill>
        <p:spPr>
          <a:xfrm>
            <a:off x="8044249" y="5615544"/>
            <a:ext cx="3816748" cy="9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9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32A6-A355-4803-A062-B4200AA3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276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Questions &amp; Answers or No Answers</a:t>
            </a:r>
          </a:p>
        </p:txBody>
      </p:sp>
    </p:spTree>
    <p:extLst>
      <p:ext uri="{BB962C8B-B14F-4D97-AF65-F5344CB8AC3E}">
        <p14:creationId xmlns:p14="http://schemas.microsoft.com/office/powerpoint/2010/main" val="185111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DF25-A91B-4B9F-B6B8-282F71CC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6BFC-D8D0-4A71-BB9B-4B154755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a CDN (Content Delivery Network)</a:t>
            </a:r>
          </a:p>
          <a:p>
            <a:r>
              <a:rPr lang="en-GB" dirty="0"/>
              <a:t>Using a front-end framework of your choice</a:t>
            </a:r>
          </a:p>
          <a:p>
            <a:r>
              <a:rPr lang="en-GB" dirty="0"/>
              <a:t>Using a reverse proxy like Nginx to intercept communication between client and server</a:t>
            </a:r>
          </a:p>
          <a:p>
            <a:r>
              <a:rPr lang="en-GB" dirty="0"/>
              <a:t>Implementing http2 or http3 on your server</a:t>
            </a:r>
          </a:p>
          <a:p>
            <a:endParaRPr lang="en-GB" dirty="0"/>
          </a:p>
          <a:p>
            <a:r>
              <a:rPr lang="en-GB" dirty="0"/>
              <a:t>Readings</a:t>
            </a:r>
          </a:p>
          <a:p>
            <a:pPr lvl="1"/>
            <a:r>
              <a:rPr lang="en-US" dirty="0"/>
              <a:t>Visit </a:t>
            </a:r>
            <a:r>
              <a:rPr lang="en-US" dirty="0" err="1">
                <a:hlinkClick r:id="rId2"/>
              </a:rPr>
              <a:t>Webdev</a:t>
            </a:r>
            <a:r>
              <a:rPr lang="en-US" dirty="0"/>
              <a:t> to read more about improving a website’s frontend performance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84569-E393-4A46-AFEE-DEC3919B5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1" t="37297" r="11141" b="37297"/>
          <a:stretch/>
        </p:blipFill>
        <p:spPr>
          <a:xfrm>
            <a:off x="8649730" y="5625868"/>
            <a:ext cx="3410464" cy="11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2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3647-1F3E-477C-8D1C-CC57F377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 (Conclusion)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3D1B-6037-44A3-9484-1E85D1DB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u="sng" dirty="0"/>
              <a:t>Key Take-aways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dirty="0"/>
              <a:t>The frontend is what the user interacts with so ensure it works well but remember both the frontend and backend make a great website user experience.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dirty="0"/>
              <a:t>Apply the lessons learnt to some of your websites to widen your understanding.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1CB1A-B24F-4177-A7CC-8C3B4B34A6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7" b="37297"/>
          <a:stretch/>
        </p:blipFill>
        <p:spPr>
          <a:xfrm>
            <a:off x="7500462" y="5599585"/>
            <a:ext cx="4545318" cy="11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9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5131-5C57-4108-AC4D-3547CA0C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89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 🤗🙏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06826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27A1-CEEC-4AF6-B063-71434FC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9C0E-E12F-40EC-9EBC-0FE784C0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240" y="1825624"/>
            <a:ext cx="9814560" cy="48851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My name is Randy Duodu and I am from Ghana.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effectLst/>
                <a:latin typeface="-apple-system"/>
              </a:rPr>
              <a:t>I am a Python developer with hands-on and applicable experience in developing web apps </a:t>
            </a:r>
            <a:r>
              <a:rPr lang="en-US" dirty="0"/>
              <a:t>for the past 2 years with emphasis on back-end development.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effectLst/>
                <a:latin typeface="-apple-system"/>
              </a:rPr>
              <a:t>Also, I write about my opinions and knowledge about tech related issues on my blog </a:t>
            </a:r>
            <a:r>
              <a:rPr lang="en-GB" b="0" i="0" dirty="0">
                <a:effectLst/>
                <a:latin typeface="-apple-system"/>
                <a:hlinkClick r:id="rId2"/>
              </a:rPr>
              <a:t>https://isolveit.hashnode.dev/</a:t>
            </a:r>
            <a:endParaRPr lang="en-US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0F1F28-92EB-402C-9B82-352E71642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7" b="37297"/>
          <a:stretch/>
        </p:blipFill>
        <p:spPr>
          <a:xfrm>
            <a:off x="5224850" y="74142"/>
            <a:ext cx="6858000" cy="174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8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E55A-98ED-437F-81FC-2996FA59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D854-7E8F-4045-A492-1C96A7B7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51901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Context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Types of website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The 2 sides of a dynamic website (front and back ends)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How a poor frontend can affect the performance of a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Improving website’s frontend (Hands on)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Question &amp; Answers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Further improvements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4FDE8-1B8D-49F5-85ED-AD86875DCE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7" b="37297"/>
          <a:stretch/>
        </p:blipFill>
        <p:spPr>
          <a:xfrm>
            <a:off x="5224850" y="74142"/>
            <a:ext cx="6858000" cy="174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65C0D1-F779-4D8C-A442-E8B2BF7A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7108"/>
            <a:ext cx="10515600" cy="1325563"/>
          </a:xfrm>
        </p:spPr>
        <p:txBody>
          <a:bodyPr/>
          <a:lstStyle/>
          <a:p>
            <a:pPr algn="ctr"/>
            <a:r>
              <a:rPr lang="en-US" sz="8800" dirty="0"/>
              <a:t>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51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EA2C-820C-4D01-A67D-9276F13A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33B1-343B-42C4-AB90-0D4B3BC1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2"/>
            <a:ext cx="10515600" cy="512805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sz="3100" dirty="0"/>
              <a:t>The project (a portfolio site) used as a demo is a beginner friendly Flask app with no advanced configurations.</a:t>
            </a:r>
          </a:p>
          <a:p>
            <a:pPr>
              <a:lnSpc>
                <a:spcPct val="110000"/>
              </a:lnSpc>
            </a:pPr>
            <a:r>
              <a:rPr lang="en-GB" sz="3100" dirty="0"/>
              <a:t>Objectives</a:t>
            </a:r>
          </a:p>
          <a:p>
            <a:pPr lvl="1">
              <a:lnSpc>
                <a:spcPct val="110000"/>
              </a:lnSpc>
            </a:pPr>
            <a:r>
              <a:rPr lang="en-GB" sz="2600" dirty="0"/>
              <a:t>Check the performance score of a page on the website for both mobile and desktop devices using a tool called </a:t>
            </a:r>
            <a:r>
              <a:rPr lang="en-GB" sz="2600" b="1" dirty="0"/>
              <a:t>LightHouse</a:t>
            </a:r>
            <a:r>
              <a:rPr lang="en-GB" sz="26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GB" sz="2600" dirty="0"/>
              <a:t>Identify and implement some suggestions that can help improve page load time.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600" dirty="0"/>
              <a:t>Identifying</a:t>
            </a:r>
          </a:p>
          <a:p>
            <a:pPr lvl="3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300" dirty="0"/>
              <a:t>Run a LightHouse performance report</a:t>
            </a:r>
          </a:p>
          <a:p>
            <a:pPr lvl="3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300" dirty="0"/>
              <a:t>Try implementing most of the suggestions given by the report.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600" dirty="0"/>
              <a:t>Resolving</a:t>
            </a:r>
          </a:p>
          <a:p>
            <a:pPr lvl="3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300" dirty="0"/>
              <a:t>Minifying HTML, CSS and JS files	</a:t>
            </a:r>
          </a:p>
          <a:p>
            <a:pPr lvl="3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300" dirty="0"/>
              <a:t>Using Flask-Compress (a Flask extension) to compress text. NB: Be careful with compressing</a:t>
            </a:r>
          </a:p>
          <a:p>
            <a:pPr lvl="3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300" dirty="0"/>
              <a:t>Tackle problems with images like serving images in next-gen formats and lazy loading images</a:t>
            </a:r>
          </a:p>
          <a:p>
            <a:pPr lvl="3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300" dirty="0"/>
              <a:t>Implementing a cache policy on static assets like CSS, JS, font, and image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5D896-60A6-419B-8EAE-920003410B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7" b="37297"/>
          <a:stretch/>
        </p:blipFill>
        <p:spPr>
          <a:xfrm>
            <a:off x="7018638" y="74142"/>
            <a:ext cx="5064212" cy="12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CBED-E5B0-4E3B-A661-42A73633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7108"/>
            <a:ext cx="10515600" cy="1325563"/>
          </a:xfrm>
        </p:spPr>
        <p:txBody>
          <a:bodyPr/>
          <a:lstStyle/>
          <a:p>
            <a:pPr algn="ctr"/>
            <a:r>
              <a:rPr lang="en-US" sz="8800" dirty="0"/>
              <a:t>Context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01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CAD-3B53-4C26-960B-4228E8E4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B0A1-9E8F-4595-90DF-44CD40E67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600" dirty="0"/>
              <a:t>A website, or individual web page, can be static or dynamic.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A </a:t>
            </a:r>
            <a:r>
              <a:rPr lang="en-GB" sz="3600" b="1" dirty="0"/>
              <a:t>static website </a:t>
            </a:r>
            <a:r>
              <a:rPr lang="en-GB" sz="3600" dirty="0"/>
              <a:t>or </a:t>
            </a:r>
            <a:r>
              <a:rPr lang="en-GB" sz="3600" b="1" dirty="0"/>
              <a:t>static web page </a:t>
            </a:r>
            <a:r>
              <a:rPr lang="en-GB" sz="3600" dirty="0"/>
              <a:t>contains information that doesn't change automatically. It remains the same, or static, for every viewer of the site. 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A </a:t>
            </a:r>
            <a:r>
              <a:rPr lang="en-GB" sz="3600" b="1" dirty="0"/>
              <a:t>dynamic website</a:t>
            </a:r>
            <a:r>
              <a:rPr lang="en-GB" sz="3600" dirty="0"/>
              <a:t> or </a:t>
            </a:r>
            <a:r>
              <a:rPr lang="en-GB" sz="3600" b="1" dirty="0"/>
              <a:t>dynamic web page</a:t>
            </a:r>
            <a:r>
              <a:rPr lang="en-GB" sz="3600" dirty="0"/>
              <a:t> contains information that changes, depending on the viewer, the time of the day, the time zone, the viewer's native language, and other factors.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12C3E-7279-450D-BB4C-4F06268CA1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7" b="37297"/>
          <a:stretch/>
        </p:blipFill>
        <p:spPr>
          <a:xfrm>
            <a:off x="5224850" y="74142"/>
            <a:ext cx="6858000" cy="174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1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AD20-D531-4661-9031-F99AFCC8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2 sides of a dynamic website (front and back ends)</a:t>
            </a:r>
          </a:p>
        </p:txBody>
      </p:sp>
      <p:pic>
        <p:nvPicPr>
          <p:cNvPr id="5" name="Content Placeholder 4" descr="Image describing a dynamic website">
            <a:extLst>
              <a:ext uri="{FF2B5EF4-FFF2-40B4-BE49-F238E27FC236}">
                <a16:creationId xmlns:a16="http://schemas.microsoft.com/office/drawing/2014/main" id="{14F1C6CD-BFFB-4318-800F-601C94251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56510"/>
            <a:ext cx="9181070" cy="44888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5681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2676-2F4C-4839-AF53-6F89DBF7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a poor frontend can affect the performance of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2045-C3F0-4CD8-ACEF-A16C9F1D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Although the frontend and backend of a website are distinct, both frontend and backend must be developed to perform well in order for a website to have fast load and render times.</a:t>
            </a:r>
          </a:p>
          <a:p>
            <a:pPr>
              <a:lnSpc>
                <a:spcPct val="150000"/>
              </a:lnSpc>
            </a:pPr>
            <a:r>
              <a:rPr lang="en-US" dirty="0"/>
              <a:t>Remember, the backend of your website based on metrics will be efficient but an inefficient frontend will still make your website experience slow load and render times.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1E2CF-32B5-4DFF-A9AB-512F03FC7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7" b="37297"/>
          <a:stretch/>
        </p:blipFill>
        <p:spPr>
          <a:xfrm>
            <a:off x="7228703" y="5571343"/>
            <a:ext cx="4767649" cy="12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886</Words>
  <Application>Microsoft Office PowerPoint</Application>
  <PresentationFormat>Widescreen</PresentationFormat>
  <Paragraphs>85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Courier New</vt:lpstr>
      <vt:lpstr>Roboto</vt:lpstr>
      <vt:lpstr>Wingdings</vt:lpstr>
      <vt:lpstr>Office Theme</vt:lpstr>
      <vt:lpstr>Improve the efﬁciency of your Flask app's frontend</vt:lpstr>
      <vt:lpstr>Who am I?</vt:lpstr>
      <vt:lpstr>Overview</vt:lpstr>
      <vt:lpstr>Objectives</vt:lpstr>
      <vt:lpstr>Objectives</vt:lpstr>
      <vt:lpstr>Context</vt:lpstr>
      <vt:lpstr>Types of website</vt:lpstr>
      <vt:lpstr>The 2 sides of a dynamic website (front and back ends)</vt:lpstr>
      <vt:lpstr>How a poor frontend can affect the performance of a website</vt:lpstr>
      <vt:lpstr>Improving website’s frontend (Hands on)</vt:lpstr>
      <vt:lpstr>Questions &amp; Answers or No Answers</vt:lpstr>
      <vt:lpstr>Further Improvements</vt:lpstr>
      <vt:lpstr>What’s Next? (Conclusion) </vt:lpstr>
      <vt:lpstr>Thank you 🤗🙏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the efﬁciency of your Flask app's frontend</dc:title>
  <dc:creator>Randy Duodu</dc:creator>
  <cp:lastModifiedBy>Randy Duodu</cp:lastModifiedBy>
  <cp:revision>64</cp:revision>
  <dcterms:created xsi:type="dcterms:W3CDTF">2021-11-30T00:29:12Z</dcterms:created>
  <dcterms:modified xsi:type="dcterms:W3CDTF">2021-11-30T20:34:20Z</dcterms:modified>
</cp:coreProperties>
</file>