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0" r:id="rId5"/>
    <p:sldId id="267" r:id="rId6"/>
    <p:sldId id="259" r:id="rId7"/>
    <p:sldId id="263" r:id="rId8"/>
    <p:sldId id="271" r:id="rId9"/>
    <p:sldId id="265" r:id="rId10"/>
    <p:sldId id="272" r:id="rId11"/>
    <p:sldId id="273" r:id="rId12"/>
    <p:sldId id="266" r:id="rId13"/>
    <p:sldId id="275" r:id="rId14"/>
    <p:sldId id="276" r:id="rId15"/>
    <p:sldId id="277" r:id="rId16"/>
    <p:sldId id="278" r:id="rId17"/>
    <p:sldId id="279" r:id="rId18"/>
    <p:sldId id="280" r:id="rId19"/>
    <p:sldId id="264" r:id="rId20"/>
    <p:sldId id="268" r:id="rId21"/>
    <p:sldId id="269" r:id="rId22"/>
    <p:sldId id="260"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0962"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F9DD5-4D14-42F3-AF63-06F3BE9AB9CB}" type="datetimeFigureOut">
              <a:rPr lang="en-GB" smtClean="0"/>
              <a:t>30/11/2021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A0180-9B2A-491F-B07D-74B106248862}" type="slidenum">
              <a:rPr lang="en-GB" smtClean="0"/>
              <a:t>‹#›</a:t>
            </a:fld>
            <a:endParaRPr lang="en-GB" dirty="0"/>
          </a:p>
        </p:txBody>
      </p:sp>
    </p:spTree>
    <p:extLst>
      <p:ext uri="{BB962C8B-B14F-4D97-AF65-F5344CB8AC3E}">
        <p14:creationId xmlns:p14="http://schemas.microsoft.com/office/powerpoint/2010/main" val="356678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GB" sz="1800" b="0" i="0" u="none" strike="noStrike" dirty="0">
                <a:solidFill>
                  <a:srgbClr val="000000"/>
                </a:solidFill>
                <a:effectLst/>
                <a:latin typeface="Arial" panose="020B0604020202020204" pitchFamily="34" charset="0"/>
              </a:rPr>
              <a:t>Today we’ll be talking about B</a:t>
            </a:r>
            <a:r>
              <a:rPr lang="en-GB" sz="8000" dirty="0"/>
              <a:t>uilding Secured Flask Apps</a:t>
            </a:r>
            <a:r>
              <a:rPr lang="en-GB" sz="1800" b="0" i="0" u="none" strike="noStrike" dirty="0">
                <a:solidFill>
                  <a:srgbClr val="000000"/>
                </a:solidFill>
                <a:effectLst/>
                <a:latin typeface="Arial" panose="020B0604020202020204" pitchFamily="34" charset="0"/>
              </a:rPr>
              <a:t>.</a:t>
            </a:r>
            <a:endParaRPr lang="en-GB" b="0" dirty="0">
              <a:effectLst/>
            </a:endParaRPr>
          </a:p>
          <a:p>
            <a:pPr rtl="0">
              <a:spcBef>
                <a:spcPts val="0"/>
              </a:spcBef>
              <a:spcAft>
                <a:spcPts val="0"/>
              </a:spcAft>
            </a:pPr>
            <a:br>
              <a:rPr lang="en-GB" b="0" dirty="0">
                <a:effectLst/>
              </a:rPr>
            </a:br>
            <a:r>
              <a:rPr lang="en-GB" sz="1800" b="0" i="0" u="none" strike="noStrike" dirty="0">
                <a:solidFill>
                  <a:srgbClr val="000000"/>
                </a:solidFill>
                <a:effectLst/>
                <a:latin typeface="Arial" panose="020B0604020202020204" pitchFamily="34" charset="0"/>
              </a:rPr>
              <a:t>I’ll announce any updates to the slides or other resources on twitter so make sure you follow my account.</a:t>
            </a:r>
            <a:endParaRPr lang="en-GB" b="0"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1</a:t>
            </a:fld>
            <a:endParaRPr lang="en-GB" dirty="0"/>
          </a:p>
        </p:txBody>
      </p:sp>
    </p:spTree>
    <p:extLst>
      <p:ext uri="{BB962C8B-B14F-4D97-AF65-F5344CB8AC3E}">
        <p14:creationId xmlns:p14="http://schemas.microsoft.com/office/powerpoint/2010/main" val="3514236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MITM attack: Man-in-the-Middle attack</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14</a:t>
            </a:fld>
            <a:endParaRPr lang="en-GB" dirty="0"/>
          </a:p>
        </p:txBody>
      </p:sp>
    </p:spTree>
    <p:extLst>
      <p:ext uri="{BB962C8B-B14F-4D97-AF65-F5344CB8AC3E}">
        <p14:creationId xmlns:p14="http://schemas.microsoft.com/office/powerpoint/2010/main" val="76347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0" i="0" dirty="0">
                <a:solidFill>
                  <a:srgbClr val="444444"/>
                </a:solidFill>
                <a:effectLst/>
                <a:latin typeface="Roboto" panose="02000000000000000000" pitchFamily="2" charset="0"/>
              </a:rPr>
              <a:t>Clickjacking: A malicious technique whereby part of a webpage is covered by transparent or misleading content that receives the user’s mouse clicks, thus causing them to execute commands they did not intend.</a:t>
            </a: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15</a:t>
            </a:fld>
            <a:endParaRPr lang="en-GB" dirty="0"/>
          </a:p>
        </p:txBody>
      </p:sp>
    </p:spTree>
    <p:extLst>
      <p:ext uri="{BB962C8B-B14F-4D97-AF65-F5344CB8AC3E}">
        <p14:creationId xmlns:p14="http://schemas.microsoft.com/office/powerpoint/2010/main" val="728149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0" i="0" dirty="0">
                <a:solidFill>
                  <a:srgbClr val="444444"/>
                </a:solidFill>
                <a:effectLst/>
                <a:latin typeface="Roboto" panose="02000000000000000000" pitchFamily="2" charset="0"/>
              </a:rPr>
              <a:t>Clickjacking: A malicious technique whereby part of a webpage is covered by transparent or misleading content that receives the user’s mouse clicks, thus causing them to execute commands they did not intend.</a:t>
            </a: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16</a:t>
            </a:fld>
            <a:endParaRPr lang="en-GB" dirty="0"/>
          </a:p>
        </p:txBody>
      </p:sp>
    </p:spTree>
    <p:extLst>
      <p:ext uri="{BB962C8B-B14F-4D97-AF65-F5344CB8AC3E}">
        <p14:creationId xmlns:p14="http://schemas.microsoft.com/office/powerpoint/2010/main" val="2372692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17</a:t>
            </a:fld>
            <a:endParaRPr lang="en-GB" dirty="0"/>
          </a:p>
        </p:txBody>
      </p:sp>
    </p:spTree>
    <p:extLst>
      <p:ext uri="{BB962C8B-B14F-4D97-AF65-F5344CB8AC3E}">
        <p14:creationId xmlns:p14="http://schemas.microsoft.com/office/powerpoint/2010/main" val="3916020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18</a:t>
            </a:fld>
            <a:endParaRPr lang="en-GB" dirty="0"/>
          </a:p>
        </p:txBody>
      </p:sp>
    </p:spTree>
    <p:extLst>
      <p:ext uri="{BB962C8B-B14F-4D97-AF65-F5344CB8AC3E}">
        <p14:creationId xmlns:p14="http://schemas.microsoft.com/office/powerpoint/2010/main" val="3045177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GB" sz="1800" b="0" i="0" u="none" strike="noStrike" dirty="0">
                <a:solidFill>
                  <a:srgbClr val="000000"/>
                </a:solidFill>
                <a:effectLst/>
                <a:latin typeface="Arial" panose="020B0604020202020204" pitchFamily="34" charset="0"/>
              </a:rPr>
              <a:t>Along those lines, we’ll work on understanding of the topic and how it can be effected.</a:t>
            </a:r>
            <a:endParaRPr lang="en-GB" b="0" dirty="0">
              <a:effectLst/>
            </a:endParaRPr>
          </a:p>
          <a:p>
            <a:pPr rtl="0">
              <a:spcBef>
                <a:spcPts val="0"/>
              </a:spcBef>
              <a:spcAft>
                <a:spcPts val="0"/>
              </a:spcAft>
            </a:pPr>
            <a:br>
              <a:rPr lang="en-GB" b="0" dirty="0">
                <a:effectLst/>
              </a:rPr>
            </a:br>
            <a:r>
              <a:rPr lang="en-GB" sz="1800" b="0" i="0" u="none" strike="noStrike" dirty="0">
                <a:solidFill>
                  <a:srgbClr val="000000"/>
                </a:solidFill>
                <a:effectLst/>
                <a:latin typeface="Arial" panose="020B0604020202020204" pitchFamily="34" charset="0"/>
              </a:rPr>
              <a:t>Let me be clear before we start…</a:t>
            </a:r>
            <a:endParaRPr lang="en-GB" b="0" dirty="0">
              <a:effectLst/>
            </a:endParaRPr>
          </a:p>
          <a:p>
            <a:pPr rtl="0">
              <a:spcBef>
                <a:spcPts val="0"/>
              </a:spcBef>
              <a:spcAft>
                <a:spcPts val="0"/>
              </a:spcAft>
            </a:pPr>
            <a:br>
              <a:rPr lang="en-GB" b="0" dirty="0">
                <a:effectLst/>
              </a:rPr>
            </a:br>
            <a:r>
              <a:rPr lang="en-GB" sz="1800" b="0" i="0" u="none" strike="noStrike" dirty="0">
                <a:solidFill>
                  <a:srgbClr val="000000"/>
                </a:solidFill>
                <a:effectLst/>
                <a:latin typeface="Arial" panose="020B0604020202020204" pitchFamily="34" charset="0"/>
              </a:rPr>
              <a:t>I’m not going to be perfect and I won’t be able to go into every detail.</a:t>
            </a:r>
            <a:endParaRPr lang="en-GB" b="0" dirty="0">
              <a:effectLst/>
            </a:endParaRPr>
          </a:p>
          <a:p>
            <a:pPr rtl="0">
              <a:spcBef>
                <a:spcPts val="0"/>
              </a:spcBef>
              <a:spcAft>
                <a:spcPts val="0"/>
              </a:spcAft>
            </a:pPr>
            <a:br>
              <a:rPr lang="en-GB" b="0" dirty="0">
                <a:effectLst/>
              </a:rPr>
            </a:br>
            <a:r>
              <a:rPr lang="en-GB" sz="1800" b="0" i="0" u="none" strike="noStrike" dirty="0">
                <a:solidFill>
                  <a:srgbClr val="000000"/>
                </a:solidFill>
                <a:effectLst/>
                <a:latin typeface="Arial" panose="020B0604020202020204" pitchFamily="34" charset="0"/>
              </a:rPr>
              <a:t>If I have time at the end then I'll take questions.</a:t>
            </a:r>
            <a:endParaRPr lang="en-GB" b="0"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3</a:t>
            </a:fld>
            <a:endParaRPr lang="en-GB" dirty="0"/>
          </a:p>
        </p:txBody>
      </p:sp>
    </p:spTree>
    <p:extLst>
      <p:ext uri="{BB962C8B-B14F-4D97-AF65-F5344CB8AC3E}">
        <p14:creationId xmlns:p14="http://schemas.microsoft.com/office/powerpoint/2010/main" val="39282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7</a:t>
            </a:fld>
            <a:endParaRPr lang="en-GB" dirty="0"/>
          </a:p>
        </p:txBody>
      </p:sp>
    </p:spTree>
    <p:extLst>
      <p:ext uri="{BB962C8B-B14F-4D97-AF65-F5344CB8AC3E}">
        <p14:creationId xmlns:p14="http://schemas.microsoft.com/office/powerpoint/2010/main" val="1066732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8</a:t>
            </a:fld>
            <a:endParaRPr lang="en-GB" dirty="0"/>
          </a:p>
        </p:txBody>
      </p:sp>
    </p:spTree>
    <p:extLst>
      <p:ext uri="{BB962C8B-B14F-4D97-AF65-F5344CB8AC3E}">
        <p14:creationId xmlns:p14="http://schemas.microsoft.com/office/powerpoint/2010/main" val="425862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9</a:t>
            </a:fld>
            <a:endParaRPr lang="en-GB" dirty="0"/>
          </a:p>
        </p:txBody>
      </p:sp>
    </p:spTree>
    <p:extLst>
      <p:ext uri="{BB962C8B-B14F-4D97-AF65-F5344CB8AC3E}">
        <p14:creationId xmlns:p14="http://schemas.microsoft.com/office/powerpoint/2010/main" val="365624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10</a:t>
            </a:fld>
            <a:endParaRPr lang="en-GB" dirty="0"/>
          </a:p>
        </p:txBody>
      </p:sp>
    </p:spTree>
    <p:extLst>
      <p:ext uri="{BB962C8B-B14F-4D97-AF65-F5344CB8AC3E}">
        <p14:creationId xmlns:p14="http://schemas.microsoft.com/office/powerpoint/2010/main" val="269879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11</a:t>
            </a:fld>
            <a:endParaRPr lang="en-GB" dirty="0"/>
          </a:p>
        </p:txBody>
      </p:sp>
    </p:spTree>
    <p:extLst>
      <p:ext uri="{BB962C8B-B14F-4D97-AF65-F5344CB8AC3E}">
        <p14:creationId xmlns:p14="http://schemas.microsoft.com/office/powerpoint/2010/main" val="1553533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b="0" dirty="0"/>
          </a:p>
        </p:txBody>
      </p:sp>
      <p:sp>
        <p:nvSpPr>
          <p:cNvPr id="4" name="Slide Number Placeholder 3"/>
          <p:cNvSpPr>
            <a:spLocks noGrp="1"/>
          </p:cNvSpPr>
          <p:nvPr>
            <p:ph type="sldNum" sz="quarter" idx="5"/>
          </p:nvPr>
        </p:nvSpPr>
        <p:spPr/>
        <p:txBody>
          <a:bodyPr/>
          <a:lstStyle/>
          <a:p>
            <a:fld id="{D22A0180-9B2A-491F-B07D-74B106248862}" type="slidenum">
              <a:rPr lang="en-GB" smtClean="0"/>
              <a:t>12</a:t>
            </a:fld>
            <a:endParaRPr lang="en-GB" dirty="0"/>
          </a:p>
        </p:txBody>
      </p:sp>
    </p:spTree>
    <p:extLst>
      <p:ext uri="{BB962C8B-B14F-4D97-AF65-F5344CB8AC3E}">
        <p14:creationId xmlns:p14="http://schemas.microsoft.com/office/powerpoint/2010/main" val="260124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D22A0180-9B2A-491F-B07D-74B106248862}" type="slidenum">
              <a:rPr lang="en-GB" smtClean="0"/>
              <a:t>13</a:t>
            </a:fld>
            <a:endParaRPr lang="en-GB" dirty="0"/>
          </a:p>
        </p:txBody>
      </p:sp>
    </p:spTree>
    <p:extLst>
      <p:ext uri="{BB962C8B-B14F-4D97-AF65-F5344CB8AC3E}">
        <p14:creationId xmlns:p14="http://schemas.microsoft.com/office/powerpoint/2010/main" val="76487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0FED-9BA3-4B5A-ADAD-F42AE8AC8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135D02-5645-41A0-BF3D-7C58102DE1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0B03DCE-B299-4B2F-A8AB-4A9C3F702B71}"/>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5" name="Footer Placeholder 4">
            <a:extLst>
              <a:ext uri="{FF2B5EF4-FFF2-40B4-BE49-F238E27FC236}">
                <a16:creationId xmlns:a16="http://schemas.microsoft.com/office/drawing/2014/main" id="{441FC135-927E-48DF-889C-33D17815D55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F9D0090-7BFC-43A8-8641-B20507AA11D4}"/>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102834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580B-830B-45B9-A475-84EF2A5AC57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82A86E-4305-41FD-BFF7-5A1A5594E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507F10-D52A-40F3-BAA2-C27299B80CF5}"/>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5" name="Footer Placeholder 4">
            <a:extLst>
              <a:ext uri="{FF2B5EF4-FFF2-40B4-BE49-F238E27FC236}">
                <a16:creationId xmlns:a16="http://schemas.microsoft.com/office/drawing/2014/main" id="{AC068671-A8CE-414D-9940-4049C7C7044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8339E97-C0C7-486E-89C0-385E9A75E2B7}"/>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196041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020E32-DA89-4B84-AD63-3FCFFCE8BB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BE1718-2778-409D-B996-F20202BA6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17AD3F-0FD1-4C84-BB14-F9FF8364729A}"/>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5" name="Footer Placeholder 4">
            <a:extLst>
              <a:ext uri="{FF2B5EF4-FFF2-40B4-BE49-F238E27FC236}">
                <a16:creationId xmlns:a16="http://schemas.microsoft.com/office/drawing/2014/main" id="{F2F29254-0C45-4645-9256-48D7B6E934B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B1CCA6F-1D03-4E31-A2C8-9938D8CA5938}"/>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174533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5500-D168-4AEA-8875-9F68E65D3E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40484F-825E-4CC4-8071-01B1781929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DB85FF-3ED0-4D2F-A417-BF3289D870D3}"/>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5" name="Footer Placeholder 4">
            <a:extLst>
              <a:ext uri="{FF2B5EF4-FFF2-40B4-BE49-F238E27FC236}">
                <a16:creationId xmlns:a16="http://schemas.microsoft.com/office/drawing/2014/main" id="{CB6B8E15-E6E0-4933-A0AC-13683E5A41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4E337A1-8586-49B5-A23D-7E8D68308ECC}"/>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127963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A5F2-A06C-475E-BC81-5994ED4E3B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052C67C-6663-40D3-82C9-A54DFDB4E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DF0D5-1185-49E1-A3F5-C355FE36A688}"/>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5" name="Footer Placeholder 4">
            <a:extLst>
              <a:ext uri="{FF2B5EF4-FFF2-40B4-BE49-F238E27FC236}">
                <a16:creationId xmlns:a16="http://schemas.microsoft.com/office/drawing/2014/main" id="{4F3A4DF9-6BCC-40CC-98C3-15D9E8DE47A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FBCDD9-0059-4B5E-9C82-EAA2C56E8655}"/>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180491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0EFC-1636-4A33-8898-D1009D735D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FD60A4-95A6-431D-9DBC-6CC09A4D42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08C8B7B-2B68-4068-A3E6-E59DDAC010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8744837-880A-42EA-8BDA-E36A7D09C0E0}"/>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6" name="Footer Placeholder 5">
            <a:extLst>
              <a:ext uri="{FF2B5EF4-FFF2-40B4-BE49-F238E27FC236}">
                <a16:creationId xmlns:a16="http://schemas.microsoft.com/office/drawing/2014/main" id="{C8299268-085C-4CD6-85B1-234CD8828CF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ED5CA21-D15C-4293-B2D8-AB5141EC0875}"/>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2551761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E11E-263B-473F-825B-96E298A274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7A74BC-3E6E-4C14-B027-5B4918405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67CA1-1403-4F6F-A656-5E2AD7291C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BD04D53-E05C-4A2E-867B-5CB419B37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FAC48-24F4-4E2F-BAA3-35B0187C4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11EA500-998E-48EC-8DA9-7159B7C14BFA}"/>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8" name="Footer Placeholder 7">
            <a:extLst>
              <a:ext uri="{FF2B5EF4-FFF2-40B4-BE49-F238E27FC236}">
                <a16:creationId xmlns:a16="http://schemas.microsoft.com/office/drawing/2014/main" id="{3B048367-C2AB-4417-A361-08EE9CDE20A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01F8C94-9417-445D-BC8B-65976C2AAF56}"/>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225427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6FC7-24EF-4743-9A1A-2D5B1205885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7405FCF-89FB-4E4B-AD60-D83FC1301F77}"/>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4" name="Footer Placeholder 3">
            <a:extLst>
              <a:ext uri="{FF2B5EF4-FFF2-40B4-BE49-F238E27FC236}">
                <a16:creationId xmlns:a16="http://schemas.microsoft.com/office/drawing/2014/main" id="{ADDF7C7F-846E-4DBE-97D1-9B12259D14E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9CBB6BD9-25E0-48D2-88E7-CC308ED0D894}"/>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2250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5C595-FCE3-4F3F-9A47-AA930F2B819E}"/>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3" name="Footer Placeholder 2">
            <a:extLst>
              <a:ext uri="{FF2B5EF4-FFF2-40B4-BE49-F238E27FC236}">
                <a16:creationId xmlns:a16="http://schemas.microsoft.com/office/drawing/2014/main" id="{3A72ABE7-F1A7-4C7F-94D3-4D71D997070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4676CF4A-D266-4576-B9BF-C0390163ADF0}"/>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313322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6A28-1356-4E2E-A298-AB6FA6A4E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10CAFD-CEFC-4628-B963-C41D66605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166C04-273E-4BED-B6F9-B475CCA44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8683C-27A4-4E2D-8FA7-C1A75CFF8B5C}"/>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6" name="Footer Placeholder 5">
            <a:extLst>
              <a:ext uri="{FF2B5EF4-FFF2-40B4-BE49-F238E27FC236}">
                <a16:creationId xmlns:a16="http://schemas.microsoft.com/office/drawing/2014/main" id="{C3B3F3C9-D91A-47AF-A91F-21EA21F6472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CA148BD-1597-4D1A-B80A-BCBC468CA00B}"/>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173650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2422-C9BB-4CEB-96D4-A5755FDCC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A844211-0579-44FB-BCAB-7BB95657E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7C9BD8AF-3445-4C5D-9E6C-1EC99AF33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4BE49-A809-4A35-8285-68C8002E745F}"/>
              </a:ext>
            </a:extLst>
          </p:cNvPr>
          <p:cNvSpPr>
            <a:spLocks noGrp="1"/>
          </p:cNvSpPr>
          <p:nvPr>
            <p:ph type="dt" sz="half" idx="10"/>
          </p:nvPr>
        </p:nvSpPr>
        <p:spPr/>
        <p:txBody>
          <a:bodyPr/>
          <a:lstStyle/>
          <a:p>
            <a:fld id="{CF0410E7-69DF-43BA-883B-095377F09979}" type="datetimeFigureOut">
              <a:rPr lang="en-GB" smtClean="0"/>
              <a:t>30/11/2021</a:t>
            </a:fld>
            <a:endParaRPr lang="en-GB" dirty="0"/>
          </a:p>
        </p:txBody>
      </p:sp>
      <p:sp>
        <p:nvSpPr>
          <p:cNvPr id="6" name="Footer Placeholder 5">
            <a:extLst>
              <a:ext uri="{FF2B5EF4-FFF2-40B4-BE49-F238E27FC236}">
                <a16:creationId xmlns:a16="http://schemas.microsoft.com/office/drawing/2014/main" id="{E2A84C2B-7147-4FF3-A53B-396F21A7A20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F96F816-0FB5-4FB3-8437-825477D05C38}"/>
              </a:ext>
            </a:extLst>
          </p:cNvPr>
          <p:cNvSpPr>
            <a:spLocks noGrp="1"/>
          </p:cNvSpPr>
          <p:nvPr>
            <p:ph type="sldNum" sz="quarter" idx="12"/>
          </p:nvPr>
        </p:nvSpPr>
        <p:spPr/>
        <p:txBody>
          <a:bodyPr/>
          <a:lstStyle/>
          <a:p>
            <a:fld id="{9CFF8ABC-550B-4871-A108-1B1574F807F6}" type="slidenum">
              <a:rPr lang="en-GB" smtClean="0"/>
              <a:t>‹#›</a:t>
            </a:fld>
            <a:endParaRPr lang="en-GB" dirty="0"/>
          </a:p>
        </p:txBody>
      </p:sp>
    </p:spTree>
    <p:extLst>
      <p:ext uri="{BB962C8B-B14F-4D97-AF65-F5344CB8AC3E}">
        <p14:creationId xmlns:p14="http://schemas.microsoft.com/office/powerpoint/2010/main" val="3798177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7D12C-3886-47C0-BB99-F68A7B18F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DF7B3D-C2EB-4F30-9A6F-7EA92F761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6D094-450E-4DE8-BFD8-AEC0B80D1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410E7-69DF-43BA-883B-095377F09979}" type="datetimeFigureOut">
              <a:rPr lang="en-GB" smtClean="0"/>
              <a:t>30/11/2021</a:t>
            </a:fld>
            <a:endParaRPr lang="en-GB" dirty="0"/>
          </a:p>
        </p:txBody>
      </p:sp>
      <p:sp>
        <p:nvSpPr>
          <p:cNvPr id="5" name="Footer Placeholder 4">
            <a:extLst>
              <a:ext uri="{FF2B5EF4-FFF2-40B4-BE49-F238E27FC236}">
                <a16:creationId xmlns:a16="http://schemas.microsoft.com/office/drawing/2014/main" id="{7C123ACC-11B6-4DB0-8697-869E3E678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0F10923-EBE6-4BDD-A609-98EA5C308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F8ABC-550B-4871-A108-1B1574F807F6}" type="slidenum">
              <a:rPr lang="en-GB" smtClean="0"/>
              <a:t>‹#›</a:t>
            </a:fld>
            <a:endParaRPr lang="en-GB" dirty="0"/>
          </a:p>
        </p:txBody>
      </p:sp>
    </p:spTree>
    <p:extLst>
      <p:ext uri="{BB962C8B-B14F-4D97-AF65-F5344CB8AC3E}">
        <p14:creationId xmlns:p14="http://schemas.microsoft.com/office/powerpoint/2010/main" val="1537079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twitter.com/iam_randyduo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iSOLveIT/flaskcon_talk_1.git" TargetMode="External"/><Relationship Id="rId5" Type="http://schemas.openxmlformats.org/officeDocument/2006/relationships/hyperlink" Target="https://docs.google.com/presentation/d/1qDTyWwvssN83aL_6RCdUdQobER2PJbxr/edit?usp=sharing&amp;ouid=101564357610864023760&amp;rtpof=true&amp;sd=true"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isolveit.hashnode.de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mozilla.org/en-US/docs/Web/HTTP/Headers" TargetMode="External"/><Relationship Id="rId2" Type="http://schemas.openxmlformats.org/officeDocument/2006/relationships/hyperlink" Target="https://owasp.org/Top10"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AAE334-517D-4E5C-BCF8-0CBBD584D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514" y="2235200"/>
            <a:ext cx="2388173" cy="2387600"/>
          </a:xfrm>
          <a:prstGeom prst="rect">
            <a:avLst/>
          </a:prstGeom>
        </p:spPr>
      </p:pic>
      <p:pic>
        <p:nvPicPr>
          <p:cNvPr id="9" name="Picture 8">
            <a:extLst>
              <a:ext uri="{FF2B5EF4-FFF2-40B4-BE49-F238E27FC236}">
                <a16:creationId xmlns:a16="http://schemas.microsoft.com/office/drawing/2014/main" id="{3DB9A993-D5BD-4B46-A4B3-F3108DA6C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466" y="2323069"/>
            <a:ext cx="2238527" cy="2238527"/>
          </a:xfrm>
          <a:prstGeom prst="rect">
            <a:avLst/>
          </a:prstGeom>
        </p:spPr>
      </p:pic>
      <p:sp>
        <p:nvSpPr>
          <p:cNvPr id="2" name="Title 1">
            <a:extLst>
              <a:ext uri="{FF2B5EF4-FFF2-40B4-BE49-F238E27FC236}">
                <a16:creationId xmlns:a16="http://schemas.microsoft.com/office/drawing/2014/main" id="{4B47F0D6-5EDC-4B2F-ADD0-5A1A305BB6B7}"/>
              </a:ext>
            </a:extLst>
          </p:cNvPr>
          <p:cNvSpPr>
            <a:spLocks noGrp="1"/>
          </p:cNvSpPr>
          <p:nvPr>
            <p:ph type="ctrTitle"/>
          </p:nvPr>
        </p:nvSpPr>
        <p:spPr>
          <a:xfrm>
            <a:off x="271849" y="913029"/>
            <a:ext cx="11392929" cy="1498514"/>
          </a:xfrm>
        </p:spPr>
        <p:txBody>
          <a:bodyPr>
            <a:normAutofit/>
          </a:bodyPr>
          <a:lstStyle/>
          <a:p>
            <a:r>
              <a:rPr lang="en-GB" dirty="0"/>
              <a:t>Building Secured Flask Apps</a:t>
            </a:r>
          </a:p>
        </p:txBody>
      </p:sp>
      <p:sp>
        <p:nvSpPr>
          <p:cNvPr id="3" name="Subtitle 2">
            <a:extLst>
              <a:ext uri="{FF2B5EF4-FFF2-40B4-BE49-F238E27FC236}">
                <a16:creationId xmlns:a16="http://schemas.microsoft.com/office/drawing/2014/main" id="{9D65FFC2-6991-4407-8D46-EDC238C12FF2}"/>
              </a:ext>
            </a:extLst>
          </p:cNvPr>
          <p:cNvSpPr>
            <a:spLocks noGrp="1"/>
          </p:cNvSpPr>
          <p:nvPr>
            <p:ph type="subTitle" idx="1"/>
          </p:nvPr>
        </p:nvSpPr>
        <p:spPr>
          <a:xfrm>
            <a:off x="1396313" y="3236120"/>
            <a:ext cx="9144000" cy="1655762"/>
          </a:xfrm>
        </p:spPr>
        <p:txBody>
          <a:bodyPr>
            <a:normAutofit/>
          </a:bodyPr>
          <a:lstStyle/>
          <a:p>
            <a:r>
              <a:rPr lang="en-GB" sz="4000" dirty="0">
                <a:solidFill>
                  <a:schemeClr val="bg2">
                    <a:lumMod val="25000"/>
                  </a:schemeClr>
                </a:solidFill>
              </a:rPr>
              <a:t>Randy Duodu</a:t>
            </a:r>
            <a:endParaRPr lang="en-GB" sz="2800" dirty="0">
              <a:solidFill>
                <a:schemeClr val="bg2">
                  <a:lumMod val="25000"/>
                </a:schemeClr>
              </a:solidFill>
              <a:latin typeface="-apple-system"/>
            </a:endParaRPr>
          </a:p>
          <a:p>
            <a:r>
              <a:rPr lang="en-GB" sz="4000" dirty="0">
                <a:solidFill>
                  <a:schemeClr val="bg2">
                    <a:lumMod val="25000"/>
                  </a:schemeClr>
                </a:solidFill>
                <a:latin typeface="-apple-system"/>
              </a:rPr>
              <a:t>FlaskCon 2021</a:t>
            </a:r>
            <a:endParaRPr lang="en-GB" sz="4800" dirty="0">
              <a:solidFill>
                <a:schemeClr val="bg2">
                  <a:lumMod val="25000"/>
                </a:schemeClr>
              </a:solidFill>
            </a:endParaRPr>
          </a:p>
        </p:txBody>
      </p:sp>
      <p:sp>
        <p:nvSpPr>
          <p:cNvPr id="5" name="TextBox 4">
            <a:extLst>
              <a:ext uri="{FF2B5EF4-FFF2-40B4-BE49-F238E27FC236}">
                <a16:creationId xmlns:a16="http://schemas.microsoft.com/office/drawing/2014/main" id="{8ED907AA-D8C8-4DDD-B20D-F406413FDF92}"/>
              </a:ext>
            </a:extLst>
          </p:cNvPr>
          <p:cNvSpPr txBox="1"/>
          <p:nvPr/>
        </p:nvSpPr>
        <p:spPr>
          <a:xfrm>
            <a:off x="0" y="4943495"/>
            <a:ext cx="12192000" cy="1508105"/>
          </a:xfrm>
          <a:prstGeom prst="rect">
            <a:avLst/>
          </a:prstGeom>
          <a:noFill/>
        </p:spPr>
        <p:txBody>
          <a:bodyPr wrap="square">
            <a:spAutoFit/>
          </a:bodyPr>
          <a:lstStyle/>
          <a:p>
            <a:pPr algn="ctr" rtl="0">
              <a:spcBef>
                <a:spcPts val="0"/>
              </a:spcBef>
              <a:spcAft>
                <a:spcPts val="0"/>
              </a:spcAft>
            </a:pPr>
            <a:r>
              <a:rPr lang="en-GB" sz="2800" b="0" i="0" u="sng" strike="noStrike" dirty="0">
                <a:solidFill>
                  <a:srgbClr val="0097A7"/>
                </a:solidFill>
                <a:effectLst/>
                <a:latin typeface="Arial" panose="020B0604020202020204" pitchFamily="34" charset="0"/>
                <a:hlinkClick r:id="rId5"/>
              </a:rPr>
              <a:t>Get Slides</a:t>
            </a:r>
            <a:r>
              <a:rPr lang="en-GB" dirty="0"/>
              <a:t>  		</a:t>
            </a:r>
            <a:r>
              <a:rPr lang="en-GB" sz="2800" dirty="0">
                <a:latin typeface="Arial" panose="020B0604020202020204" pitchFamily="34" charset="0"/>
                <a:cs typeface="Arial" panose="020B0604020202020204" pitchFamily="34" charset="0"/>
                <a:hlinkClick r:id="rId6"/>
              </a:rPr>
              <a:t>GitHub Repo</a:t>
            </a:r>
            <a:endParaRPr lang="en-GB" sz="2800" dirty="0">
              <a:latin typeface="Arial" panose="020B0604020202020204" pitchFamily="34" charset="0"/>
              <a:cs typeface="Arial" panose="020B0604020202020204" pitchFamily="34" charset="0"/>
            </a:endParaRPr>
          </a:p>
          <a:p>
            <a:pPr algn="ctr" rtl="0">
              <a:spcBef>
                <a:spcPts val="0"/>
              </a:spcBef>
              <a:spcAft>
                <a:spcPts val="0"/>
              </a:spcAft>
            </a:pPr>
            <a:r>
              <a:rPr lang="en-GB" dirty="0"/>
              <a:t> </a:t>
            </a:r>
            <a:r>
              <a:rPr lang="en-GB" sz="2800" b="0" i="0" u="sng" strike="noStrike" dirty="0">
                <a:solidFill>
                  <a:srgbClr val="0097A7"/>
                </a:solidFill>
                <a:effectLst/>
                <a:latin typeface="Arial" panose="020B0604020202020204" pitchFamily="34" charset="0"/>
                <a:hlinkClick r:id="rId7"/>
              </a:rPr>
              <a:t>@iam_randyduodu</a:t>
            </a:r>
            <a:endParaRPr lang="en-GB" b="0" dirty="0">
              <a:effectLst/>
            </a:endParaRPr>
          </a:p>
          <a:p>
            <a:pPr algn="ctr"/>
            <a:br>
              <a:rPr lang="en-GB" dirty="0"/>
            </a:br>
            <a:endParaRPr lang="en-GB" dirty="0"/>
          </a:p>
        </p:txBody>
      </p:sp>
    </p:spTree>
    <p:extLst>
      <p:ext uri="{BB962C8B-B14F-4D97-AF65-F5344CB8AC3E}">
        <p14:creationId xmlns:p14="http://schemas.microsoft.com/office/powerpoint/2010/main" val="55878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616BC2-A56A-4500-B75A-AC058BD68AB4}"/>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37297" r="9546" b="37297"/>
          <a:stretch/>
        </p:blipFill>
        <p:spPr>
          <a:xfrm>
            <a:off x="9082216" y="56205"/>
            <a:ext cx="3109784" cy="1012720"/>
          </a:xfrm>
          <a:prstGeom prst="rect">
            <a:avLst/>
          </a:prstGeom>
        </p:spPr>
      </p:pic>
      <p:sp>
        <p:nvSpPr>
          <p:cNvPr id="2" name="Title 1">
            <a:extLst>
              <a:ext uri="{FF2B5EF4-FFF2-40B4-BE49-F238E27FC236}">
                <a16:creationId xmlns:a16="http://schemas.microsoft.com/office/drawing/2014/main" id="{7894AD20-D531-4661-9031-F99AFCC8FA2D}"/>
              </a:ext>
            </a:extLst>
          </p:cNvPr>
          <p:cNvSpPr>
            <a:spLocks noGrp="1"/>
          </p:cNvSpPr>
          <p:nvPr>
            <p:ph type="title"/>
          </p:nvPr>
        </p:nvSpPr>
        <p:spPr/>
        <p:txBody>
          <a:bodyPr>
            <a:normAutofit/>
          </a:bodyPr>
          <a:lstStyle/>
          <a:p>
            <a:r>
              <a:rPr lang="en-GB" sz="4400" b="0" i="0" dirty="0">
                <a:solidFill>
                  <a:srgbClr val="000000"/>
                </a:solidFill>
                <a:effectLst/>
                <a:latin typeface="Calibri" panose="020F0502020204030204" pitchFamily="34" charset="0"/>
                <a:cs typeface="Calibri" panose="020F0502020204030204" pitchFamily="34" charset="0"/>
              </a:rPr>
              <a:t>Cross-Site Scripting (XSS) Protection</a:t>
            </a:r>
            <a:endParaRPr lang="en-GB" dirty="0"/>
          </a:p>
        </p:txBody>
      </p:sp>
      <p:sp>
        <p:nvSpPr>
          <p:cNvPr id="4" name="Content Placeholder 3">
            <a:extLst>
              <a:ext uri="{FF2B5EF4-FFF2-40B4-BE49-F238E27FC236}">
                <a16:creationId xmlns:a16="http://schemas.microsoft.com/office/drawing/2014/main" id="{EE9584BD-573E-473F-B6F8-9A3E234C0A67}"/>
              </a:ext>
            </a:extLst>
          </p:cNvPr>
          <p:cNvSpPr>
            <a:spLocks noGrp="1"/>
          </p:cNvSpPr>
          <p:nvPr>
            <p:ph idx="1"/>
          </p:nvPr>
        </p:nvSpPr>
        <p:spPr>
          <a:xfrm>
            <a:off x="838200" y="1825624"/>
            <a:ext cx="10515600" cy="4834667"/>
          </a:xfrm>
        </p:spPr>
        <p:txBody>
          <a:bodyPr>
            <a:normAutofit fontScale="92500"/>
          </a:bodyPr>
          <a:lstStyle/>
          <a:p>
            <a:pPr>
              <a:lnSpc>
                <a:spcPct val="150000"/>
              </a:lnSpc>
            </a:pPr>
            <a:r>
              <a:rPr lang="en-US" dirty="0"/>
              <a:t>The measures to mitigate XSS while developing a Flask App are:</a:t>
            </a:r>
          </a:p>
          <a:p>
            <a:pPr lvl="1">
              <a:lnSpc>
                <a:spcPct val="150000"/>
              </a:lnSpc>
            </a:pPr>
            <a:r>
              <a:rPr lang="en-US" dirty="0"/>
              <a:t>Don’t generate HTML without using the Jinja2 templating engine.</a:t>
            </a:r>
          </a:p>
          <a:p>
            <a:pPr lvl="1">
              <a:lnSpc>
                <a:spcPct val="150000"/>
              </a:lnSpc>
            </a:pPr>
            <a:r>
              <a:rPr lang="en-US" dirty="0"/>
              <a:t>Never send out HTML or text files from uploaded files. This helps prevent browser from MIME Sniffing which some users could exploit.</a:t>
            </a:r>
          </a:p>
          <a:p>
            <a:pPr lvl="1">
              <a:lnSpc>
                <a:spcPct val="150000"/>
              </a:lnSpc>
            </a:pPr>
            <a:r>
              <a:rPr lang="en-US" dirty="0">
                <a:solidFill>
                  <a:srgbClr val="FF0000"/>
                </a:solidFill>
              </a:rPr>
              <a:t>NB: MIME Sniffing is where browsers try to guess the content-type of a response based on the first few bytes.</a:t>
            </a:r>
          </a:p>
          <a:p>
            <a:pPr lvl="1">
              <a:lnSpc>
                <a:spcPct val="150000"/>
              </a:lnSpc>
            </a:pPr>
            <a:r>
              <a:rPr lang="en-US" dirty="0"/>
              <a:t>Ensure values for HTML attributes are quoted with either double or single quotes when using Jinja expression in them. This helps prevent XSS by attribute injection.</a:t>
            </a:r>
          </a:p>
        </p:txBody>
      </p:sp>
    </p:spTree>
    <p:extLst>
      <p:ext uri="{BB962C8B-B14F-4D97-AF65-F5344CB8AC3E}">
        <p14:creationId xmlns:p14="http://schemas.microsoft.com/office/powerpoint/2010/main" val="127078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41F3C-BBDE-4EC2-8FF7-C43BE4607297}"/>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37297" r="9546" b="37297"/>
          <a:stretch/>
        </p:blipFill>
        <p:spPr>
          <a:xfrm>
            <a:off x="9601200" y="56205"/>
            <a:ext cx="2590800" cy="843710"/>
          </a:xfrm>
          <a:prstGeom prst="rect">
            <a:avLst/>
          </a:prstGeom>
        </p:spPr>
      </p:pic>
      <p:sp>
        <p:nvSpPr>
          <p:cNvPr id="2" name="Title 1">
            <a:extLst>
              <a:ext uri="{FF2B5EF4-FFF2-40B4-BE49-F238E27FC236}">
                <a16:creationId xmlns:a16="http://schemas.microsoft.com/office/drawing/2014/main" id="{7894AD20-D531-4661-9031-F99AFCC8FA2D}"/>
              </a:ext>
            </a:extLst>
          </p:cNvPr>
          <p:cNvSpPr>
            <a:spLocks noGrp="1"/>
          </p:cNvSpPr>
          <p:nvPr>
            <p:ph type="title"/>
          </p:nvPr>
        </p:nvSpPr>
        <p:spPr/>
        <p:txBody>
          <a:bodyPr>
            <a:normAutofit/>
          </a:bodyPr>
          <a:lstStyle/>
          <a:p>
            <a:r>
              <a:rPr lang="en-GB" sz="4400" b="0" i="0" dirty="0">
                <a:solidFill>
                  <a:srgbClr val="000000"/>
                </a:solidFill>
                <a:effectLst/>
                <a:latin typeface="Calibri" panose="020F0502020204030204" pitchFamily="34" charset="0"/>
                <a:cs typeface="Calibri" panose="020F0502020204030204" pitchFamily="34" charset="0"/>
              </a:rPr>
              <a:t>Cross-Site Request Forgery (CSRF) Protection</a:t>
            </a:r>
          </a:p>
        </p:txBody>
      </p:sp>
      <p:sp>
        <p:nvSpPr>
          <p:cNvPr id="4" name="Content Placeholder 3">
            <a:extLst>
              <a:ext uri="{FF2B5EF4-FFF2-40B4-BE49-F238E27FC236}">
                <a16:creationId xmlns:a16="http://schemas.microsoft.com/office/drawing/2014/main" id="{EE9584BD-573E-473F-B6F8-9A3E234C0A67}"/>
              </a:ext>
            </a:extLst>
          </p:cNvPr>
          <p:cNvSpPr>
            <a:spLocks noGrp="1"/>
          </p:cNvSpPr>
          <p:nvPr>
            <p:ph idx="1"/>
          </p:nvPr>
        </p:nvSpPr>
        <p:spPr>
          <a:xfrm>
            <a:off x="838200" y="1825624"/>
            <a:ext cx="10515600" cy="4834667"/>
          </a:xfrm>
        </p:spPr>
        <p:txBody>
          <a:bodyPr>
            <a:normAutofit/>
          </a:bodyPr>
          <a:lstStyle/>
          <a:p>
            <a:pPr>
              <a:lnSpc>
                <a:spcPct val="150000"/>
              </a:lnSpc>
            </a:pPr>
            <a:r>
              <a:rPr lang="en-US" dirty="0"/>
              <a:t>CSRF is an attack where the victim’s credentials are used to perform undesired actions on his or her behalf.</a:t>
            </a:r>
          </a:p>
          <a:p>
            <a:pPr>
              <a:lnSpc>
                <a:spcPct val="150000"/>
              </a:lnSpc>
            </a:pPr>
            <a:r>
              <a:rPr lang="en-GB" dirty="0"/>
              <a:t>The impact of a successful CSRF attack is limited to the capabilities exposed by the vulnerable application and privileges of the user. For example, this attack could result in a transfer of funds, changing a password, or making a purchase with the user's credentials.</a:t>
            </a:r>
            <a:endParaRPr lang="en-US" dirty="0"/>
          </a:p>
        </p:txBody>
      </p:sp>
    </p:spTree>
    <p:extLst>
      <p:ext uri="{BB962C8B-B14F-4D97-AF65-F5344CB8AC3E}">
        <p14:creationId xmlns:p14="http://schemas.microsoft.com/office/powerpoint/2010/main" val="209036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41E2CF-32B5-4DFF-A9AB-512F03FC7BA3}"/>
              </a:ext>
            </a:extLst>
          </p:cNvPr>
          <p:cNvPicPr>
            <a:picLocks noChangeAspect="1"/>
          </p:cNvPicPr>
          <p:nvPr/>
        </p:nvPicPr>
        <p:blipFill rotWithShape="1">
          <a:blip r:embed="rId3">
            <a:extLst>
              <a:ext uri="{28A0092B-C50C-407E-A947-70E740481C1C}">
                <a14:useLocalDpi xmlns:a14="http://schemas.microsoft.com/office/drawing/2010/main" val="0"/>
              </a:ext>
            </a:extLst>
          </a:blip>
          <a:srcRect l="11145" t="37297" r="10842" b="37297"/>
          <a:stretch/>
        </p:blipFill>
        <p:spPr>
          <a:xfrm>
            <a:off x="8279028" y="5571343"/>
            <a:ext cx="3719384" cy="1211240"/>
          </a:xfrm>
          <a:prstGeom prst="rect">
            <a:avLst/>
          </a:prstGeom>
        </p:spPr>
      </p:pic>
      <p:sp>
        <p:nvSpPr>
          <p:cNvPr id="2" name="Title 1">
            <a:extLst>
              <a:ext uri="{FF2B5EF4-FFF2-40B4-BE49-F238E27FC236}">
                <a16:creationId xmlns:a16="http://schemas.microsoft.com/office/drawing/2014/main" id="{59762676-2F4C-4839-AF53-6F89DBF77F2C}"/>
              </a:ext>
            </a:extLst>
          </p:cNvPr>
          <p:cNvSpPr>
            <a:spLocks noGrp="1"/>
          </p:cNvSpPr>
          <p:nvPr>
            <p:ph type="title"/>
          </p:nvPr>
        </p:nvSpPr>
        <p:spPr/>
        <p:txBody>
          <a:bodyPr>
            <a:normAutofit/>
          </a:bodyPr>
          <a:lstStyle/>
          <a:p>
            <a:r>
              <a:rPr lang="en-GB" sz="4400" b="0" i="0" dirty="0">
                <a:solidFill>
                  <a:srgbClr val="000000"/>
                </a:solidFill>
                <a:effectLst/>
                <a:latin typeface="Calibri" panose="020F0502020204030204" pitchFamily="34" charset="0"/>
                <a:cs typeface="Calibri" panose="020F0502020204030204" pitchFamily="34" charset="0"/>
              </a:rPr>
              <a:t>Cross-Site Request Forgery (CSRF) Protection</a:t>
            </a:r>
            <a:endParaRPr lang="en-GB" dirty="0"/>
          </a:p>
        </p:txBody>
      </p:sp>
      <p:sp>
        <p:nvSpPr>
          <p:cNvPr id="3" name="Content Placeholder 2">
            <a:extLst>
              <a:ext uri="{FF2B5EF4-FFF2-40B4-BE49-F238E27FC236}">
                <a16:creationId xmlns:a16="http://schemas.microsoft.com/office/drawing/2014/main" id="{B0812045-C3F0-4CD8-ACEF-A16C9F1D59C4}"/>
              </a:ext>
            </a:extLst>
          </p:cNvPr>
          <p:cNvSpPr>
            <a:spLocks noGrp="1"/>
          </p:cNvSpPr>
          <p:nvPr>
            <p:ph idx="1"/>
          </p:nvPr>
        </p:nvSpPr>
        <p:spPr>
          <a:xfrm>
            <a:off x="838200" y="1825625"/>
            <a:ext cx="10515600" cy="4575175"/>
          </a:xfrm>
        </p:spPr>
        <p:txBody>
          <a:bodyPr>
            <a:normAutofit fontScale="85000" lnSpcReduction="20000"/>
          </a:bodyPr>
          <a:lstStyle/>
          <a:p>
            <a:pPr>
              <a:lnSpc>
                <a:spcPct val="150000"/>
              </a:lnSpc>
            </a:pPr>
            <a:r>
              <a:rPr lang="en-US" dirty="0"/>
              <a:t>To prevent CSRF attacks, you can do the following:</a:t>
            </a:r>
          </a:p>
          <a:p>
            <a:pPr lvl="1">
              <a:lnSpc>
                <a:spcPct val="150000"/>
              </a:lnSpc>
            </a:pPr>
            <a:r>
              <a:rPr lang="en-GB" dirty="0"/>
              <a:t>For each request that modifies content on the server, you would have to either use a one-time token and store that in the cookie and also transmit it with the form data. After receiving the data on the server again, you would then have to compare the two tokens and ensure they are equal.</a:t>
            </a:r>
          </a:p>
          <a:p>
            <a:pPr lvl="1">
              <a:lnSpc>
                <a:spcPct val="150000"/>
              </a:lnSpc>
            </a:pPr>
            <a:r>
              <a:rPr lang="en-US" dirty="0"/>
              <a:t>For each request that modifies a critical content on the server, you can ask the user to provide authentication details again. E.g., If you want to add two-factor authentication to your Google Account, you are asked to enter your password again.</a:t>
            </a:r>
          </a:p>
          <a:p>
            <a:pPr>
              <a:lnSpc>
                <a:spcPct val="150000"/>
              </a:lnSpc>
            </a:pPr>
            <a:r>
              <a:rPr lang="en-US" dirty="0"/>
              <a:t>Flask by default doesn’t have a protection against CSRF but we can use the Flask WTF extension to enable CSRF Protection.</a:t>
            </a:r>
            <a:endParaRPr lang="en-GB" dirty="0"/>
          </a:p>
        </p:txBody>
      </p:sp>
    </p:spTree>
    <p:extLst>
      <p:ext uri="{BB962C8B-B14F-4D97-AF65-F5344CB8AC3E}">
        <p14:creationId xmlns:p14="http://schemas.microsoft.com/office/powerpoint/2010/main" val="39810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41F3C-BBDE-4EC2-8FF7-C43BE4607297}"/>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37297" r="9546" b="37297"/>
          <a:stretch/>
        </p:blipFill>
        <p:spPr>
          <a:xfrm>
            <a:off x="9601200" y="56205"/>
            <a:ext cx="2590800" cy="843710"/>
          </a:xfrm>
          <a:prstGeom prst="rect">
            <a:avLst/>
          </a:prstGeom>
        </p:spPr>
      </p:pic>
      <p:sp>
        <p:nvSpPr>
          <p:cNvPr id="2" name="Title 1">
            <a:extLst>
              <a:ext uri="{FF2B5EF4-FFF2-40B4-BE49-F238E27FC236}">
                <a16:creationId xmlns:a16="http://schemas.microsoft.com/office/drawing/2014/main" id="{7894AD20-D531-4661-9031-F99AFCC8FA2D}"/>
              </a:ext>
            </a:extLst>
          </p:cNvPr>
          <p:cNvSpPr>
            <a:spLocks noGrp="1"/>
          </p:cNvSpPr>
          <p:nvPr>
            <p:ph type="title"/>
          </p:nvPr>
        </p:nvSpPr>
        <p:spPr/>
        <p:txBody>
          <a:bodyPr>
            <a:normAutofit/>
          </a:bodyPr>
          <a:lstStyle/>
          <a:p>
            <a:r>
              <a:rPr lang="en-GB" dirty="0">
                <a:solidFill>
                  <a:srgbClr val="000000"/>
                </a:solidFill>
                <a:latin typeface="Calibri" panose="020F0502020204030204" pitchFamily="34" charset="0"/>
                <a:cs typeface="Calibri" panose="020F0502020204030204" pitchFamily="34" charset="0"/>
              </a:rPr>
              <a:t>HTTP </a:t>
            </a:r>
            <a:r>
              <a:rPr lang="en-GB" b="0" i="0" dirty="0">
                <a:solidFill>
                  <a:srgbClr val="000000"/>
                </a:solidFill>
                <a:effectLst/>
                <a:latin typeface="Calibri" panose="020F0502020204030204" pitchFamily="34" charset="0"/>
                <a:cs typeface="Calibri" panose="020F0502020204030204" pitchFamily="34" charset="0"/>
              </a:rPr>
              <a:t>Security Headers</a:t>
            </a:r>
            <a:endParaRPr lang="en-GB" sz="4400" b="0" i="0" dirty="0">
              <a:solidFill>
                <a:srgbClr val="000000"/>
              </a:solidFill>
              <a:effectLst/>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E9584BD-573E-473F-B6F8-9A3E234C0A67}"/>
              </a:ext>
            </a:extLst>
          </p:cNvPr>
          <p:cNvSpPr>
            <a:spLocks noGrp="1"/>
          </p:cNvSpPr>
          <p:nvPr>
            <p:ph idx="1"/>
          </p:nvPr>
        </p:nvSpPr>
        <p:spPr>
          <a:xfrm>
            <a:off x="838200" y="1825624"/>
            <a:ext cx="10515600" cy="4834667"/>
          </a:xfrm>
        </p:spPr>
        <p:txBody>
          <a:bodyPr>
            <a:normAutofit/>
          </a:bodyPr>
          <a:lstStyle/>
          <a:p>
            <a:pPr>
              <a:lnSpc>
                <a:spcPct val="150000"/>
              </a:lnSpc>
            </a:pPr>
            <a:r>
              <a:rPr lang="en-US" dirty="0"/>
              <a:t>Various response headers are acknowledged by the browser as a way of controlling security for a website. </a:t>
            </a:r>
          </a:p>
          <a:p>
            <a:pPr>
              <a:lnSpc>
                <a:spcPct val="150000"/>
              </a:lnSpc>
            </a:pPr>
            <a:r>
              <a:rPr lang="en-US" dirty="0"/>
              <a:t>Flask by default doesn’t implement this headers but it is recommended to implement them in your flask app.</a:t>
            </a:r>
          </a:p>
          <a:p>
            <a:pPr>
              <a:lnSpc>
                <a:spcPct val="150000"/>
              </a:lnSpc>
            </a:pPr>
            <a:r>
              <a:rPr lang="en-US" dirty="0"/>
              <a:t>In the upcoming slides, we talk about some HTTP response headers and how they protect and improve the security of our website.</a:t>
            </a:r>
          </a:p>
        </p:txBody>
      </p:sp>
    </p:spTree>
    <p:extLst>
      <p:ext uri="{BB962C8B-B14F-4D97-AF65-F5344CB8AC3E}">
        <p14:creationId xmlns:p14="http://schemas.microsoft.com/office/powerpoint/2010/main" val="63840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41F3C-BBDE-4EC2-8FF7-C43BE4607297}"/>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37297" r="9546" b="37297"/>
          <a:stretch/>
        </p:blipFill>
        <p:spPr>
          <a:xfrm>
            <a:off x="8068962" y="56204"/>
            <a:ext cx="4123038" cy="1342693"/>
          </a:xfrm>
          <a:prstGeom prst="rect">
            <a:avLst/>
          </a:prstGeom>
        </p:spPr>
      </p:pic>
      <p:sp>
        <p:nvSpPr>
          <p:cNvPr id="2" name="Title 1">
            <a:extLst>
              <a:ext uri="{FF2B5EF4-FFF2-40B4-BE49-F238E27FC236}">
                <a16:creationId xmlns:a16="http://schemas.microsoft.com/office/drawing/2014/main" id="{7894AD20-D531-4661-9031-F99AFCC8FA2D}"/>
              </a:ext>
            </a:extLst>
          </p:cNvPr>
          <p:cNvSpPr>
            <a:spLocks noGrp="1"/>
          </p:cNvSpPr>
          <p:nvPr>
            <p:ph type="title"/>
          </p:nvPr>
        </p:nvSpPr>
        <p:spPr/>
        <p:txBody>
          <a:bodyPr>
            <a:normAutofit/>
          </a:bodyPr>
          <a:lstStyle/>
          <a:p>
            <a:r>
              <a:rPr lang="en-GB" dirty="0">
                <a:solidFill>
                  <a:srgbClr val="000000"/>
                </a:solidFill>
                <a:latin typeface="Calibri" panose="020F0502020204030204" pitchFamily="34" charset="0"/>
                <a:cs typeface="Calibri" panose="020F0502020204030204" pitchFamily="34" charset="0"/>
              </a:rPr>
              <a:t>HTTP </a:t>
            </a:r>
            <a:r>
              <a:rPr lang="en-GB" b="0" i="0" dirty="0">
                <a:solidFill>
                  <a:srgbClr val="000000"/>
                </a:solidFill>
                <a:effectLst/>
                <a:latin typeface="Calibri" panose="020F0502020204030204" pitchFamily="34" charset="0"/>
                <a:cs typeface="Calibri" panose="020F0502020204030204" pitchFamily="34" charset="0"/>
              </a:rPr>
              <a:t>Security Headers</a:t>
            </a:r>
            <a:endParaRPr lang="en-GB" sz="4400" b="0" i="0" dirty="0">
              <a:solidFill>
                <a:srgbClr val="000000"/>
              </a:solidFill>
              <a:effectLst/>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E9584BD-573E-473F-B6F8-9A3E234C0A67}"/>
              </a:ext>
            </a:extLst>
          </p:cNvPr>
          <p:cNvSpPr>
            <a:spLocks noGrp="1"/>
          </p:cNvSpPr>
          <p:nvPr>
            <p:ph idx="1"/>
          </p:nvPr>
        </p:nvSpPr>
        <p:spPr>
          <a:xfrm>
            <a:off x="838200" y="1825624"/>
            <a:ext cx="10515600" cy="4834667"/>
          </a:xfrm>
        </p:spPr>
        <p:txBody>
          <a:bodyPr>
            <a:normAutofit fontScale="92500"/>
          </a:bodyPr>
          <a:lstStyle/>
          <a:p>
            <a:pPr>
              <a:lnSpc>
                <a:spcPct val="150000"/>
              </a:lnSpc>
            </a:pPr>
            <a:r>
              <a:rPr lang="en-US" dirty="0"/>
              <a:t>HTTP Strict Transport Security (HSTS): This header is used to ensure that browsers connects to a site only over an encrypted channel like HTTPS. This header prevents MITM attacks.</a:t>
            </a:r>
          </a:p>
          <a:p>
            <a:pPr>
              <a:lnSpc>
                <a:spcPct val="150000"/>
              </a:lnSpc>
            </a:pPr>
            <a:r>
              <a:rPr lang="en-US" dirty="0"/>
              <a:t>Content Security Policy (CSP): This header </a:t>
            </a:r>
            <a:r>
              <a:rPr lang="en-GB" dirty="0"/>
              <a:t>allows web site administrators to control resources the user agent is allowed to load for a given page. It ensures that browsers load resources from a specific domain or under a specific protocol. This helps guard against cross-site scripting (XSS) attacks</a:t>
            </a:r>
            <a:endParaRPr lang="en-US" dirty="0"/>
          </a:p>
        </p:txBody>
      </p:sp>
    </p:spTree>
    <p:extLst>
      <p:ext uri="{BB962C8B-B14F-4D97-AF65-F5344CB8AC3E}">
        <p14:creationId xmlns:p14="http://schemas.microsoft.com/office/powerpoint/2010/main" val="222399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41F3C-BBDE-4EC2-8FF7-C43BE4607297}"/>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37297" r="9546" b="37297"/>
          <a:stretch/>
        </p:blipFill>
        <p:spPr>
          <a:xfrm>
            <a:off x="8068962" y="56204"/>
            <a:ext cx="4123038" cy="1342693"/>
          </a:xfrm>
          <a:prstGeom prst="rect">
            <a:avLst/>
          </a:prstGeom>
        </p:spPr>
      </p:pic>
      <p:sp>
        <p:nvSpPr>
          <p:cNvPr id="2" name="Title 1">
            <a:extLst>
              <a:ext uri="{FF2B5EF4-FFF2-40B4-BE49-F238E27FC236}">
                <a16:creationId xmlns:a16="http://schemas.microsoft.com/office/drawing/2014/main" id="{7894AD20-D531-4661-9031-F99AFCC8FA2D}"/>
              </a:ext>
            </a:extLst>
          </p:cNvPr>
          <p:cNvSpPr>
            <a:spLocks noGrp="1"/>
          </p:cNvSpPr>
          <p:nvPr>
            <p:ph type="title"/>
          </p:nvPr>
        </p:nvSpPr>
        <p:spPr/>
        <p:txBody>
          <a:bodyPr>
            <a:normAutofit/>
          </a:bodyPr>
          <a:lstStyle/>
          <a:p>
            <a:r>
              <a:rPr lang="en-GB" dirty="0">
                <a:solidFill>
                  <a:srgbClr val="000000"/>
                </a:solidFill>
                <a:latin typeface="Calibri" panose="020F0502020204030204" pitchFamily="34" charset="0"/>
                <a:cs typeface="Calibri" panose="020F0502020204030204" pitchFamily="34" charset="0"/>
              </a:rPr>
              <a:t>HTTP </a:t>
            </a:r>
            <a:r>
              <a:rPr lang="en-GB" b="0" i="0" dirty="0">
                <a:solidFill>
                  <a:srgbClr val="000000"/>
                </a:solidFill>
                <a:effectLst/>
                <a:latin typeface="Calibri" panose="020F0502020204030204" pitchFamily="34" charset="0"/>
                <a:cs typeface="Calibri" panose="020F0502020204030204" pitchFamily="34" charset="0"/>
              </a:rPr>
              <a:t>Security Headers</a:t>
            </a:r>
            <a:endParaRPr lang="en-GB" sz="4400" b="0" i="0" dirty="0">
              <a:solidFill>
                <a:srgbClr val="000000"/>
              </a:solidFill>
              <a:effectLst/>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E9584BD-573E-473F-B6F8-9A3E234C0A67}"/>
              </a:ext>
            </a:extLst>
          </p:cNvPr>
          <p:cNvSpPr>
            <a:spLocks noGrp="1"/>
          </p:cNvSpPr>
          <p:nvPr>
            <p:ph idx="1"/>
          </p:nvPr>
        </p:nvSpPr>
        <p:spPr>
          <a:xfrm>
            <a:off x="838200" y="1825624"/>
            <a:ext cx="10515600" cy="4834667"/>
          </a:xfrm>
        </p:spPr>
        <p:txBody>
          <a:bodyPr>
            <a:normAutofit/>
          </a:bodyPr>
          <a:lstStyle/>
          <a:p>
            <a:pPr>
              <a:lnSpc>
                <a:spcPct val="150000"/>
              </a:lnSpc>
            </a:pPr>
            <a:r>
              <a:rPr lang="en-US" dirty="0"/>
              <a:t>X-Content-Type-Options: This header forces the browser to honor and follow the content-type header in a response instead of trying to detect it. This prevents MIME Sniffing.</a:t>
            </a:r>
          </a:p>
          <a:p>
            <a:pPr>
              <a:lnSpc>
                <a:spcPct val="150000"/>
              </a:lnSpc>
            </a:pPr>
            <a:r>
              <a:rPr lang="en-US" dirty="0"/>
              <a:t>X-Frame-Options: This header indicates whether or not a browser should be allowed to render a page in a frame, iframe, embed or object tag. This prevents an attack known as clickjacking.</a:t>
            </a:r>
          </a:p>
        </p:txBody>
      </p:sp>
    </p:spTree>
    <p:extLst>
      <p:ext uri="{BB962C8B-B14F-4D97-AF65-F5344CB8AC3E}">
        <p14:creationId xmlns:p14="http://schemas.microsoft.com/office/powerpoint/2010/main" val="350185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41F3C-BBDE-4EC2-8FF7-C43BE4607297}"/>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37297" r="9546" b="37297"/>
          <a:stretch/>
        </p:blipFill>
        <p:spPr>
          <a:xfrm>
            <a:off x="8068962" y="56204"/>
            <a:ext cx="4123038" cy="1342693"/>
          </a:xfrm>
          <a:prstGeom prst="rect">
            <a:avLst/>
          </a:prstGeom>
        </p:spPr>
      </p:pic>
      <p:sp>
        <p:nvSpPr>
          <p:cNvPr id="2" name="Title 1">
            <a:extLst>
              <a:ext uri="{FF2B5EF4-FFF2-40B4-BE49-F238E27FC236}">
                <a16:creationId xmlns:a16="http://schemas.microsoft.com/office/drawing/2014/main" id="{7894AD20-D531-4661-9031-F99AFCC8FA2D}"/>
              </a:ext>
            </a:extLst>
          </p:cNvPr>
          <p:cNvSpPr>
            <a:spLocks noGrp="1"/>
          </p:cNvSpPr>
          <p:nvPr>
            <p:ph type="title"/>
          </p:nvPr>
        </p:nvSpPr>
        <p:spPr/>
        <p:txBody>
          <a:bodyPr>
            <a:normAutofit/>
          </a:bodyPr>
          <a:lstStyle/>
          <a:p>
            <a:r>
              <a:rPr lang="en-GB" dirty="0">
                <a:solidFill>
                  <a:srgbClr val="000000"/>
                </a:solidFill>
                <a:latin typeface="Calibri" panose="020F0502020204030204" pitchFamily="34" charset="0"/>
                <a:cs typeface="Calibri" panose="020F0502020204030204" pitchFamily="34" charset="0"/>
              </a:rPr>
              <a:t>HTTP </a:t>
            </a:r>
            <a:r>
              <a:rPr lang="en-GB" b="0" i="0" dirty="0">
                <a:solidFill>
                  <a:srgbClr val="000000"/>
                </a:solidFill>
                <a:effectLst/>
                <a:latin typeface="Calibri" panose="020F0502020204030204" pitchFamily="34" charset="0"/>
                <a:cs typeface="Calibri" panose="020F0502020204030204" pitchFamily="34" charset="0"/>
              </a:rPr>
              <a:t>Security Headers</a:t>
            </a:r>
            <a:endParaRPr lang="en-GB" sz="4400" b="0" i="0" dirty="0">
              <a:solidFill>
                <a:srgbClr val="000000"/>
              </a:solidFill>
              <a:effectLst/>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E9584BD-573E-473F-B6F8-9A3E234C0A67}"/>
              </a:ext>
            </a:extLst>
          </p:cNvPr>
          <p:cNvSpPr>
            <a:spLocks noGrp="1"/>
          </p:cNvSpPr>
          <p:nvPr>
            <p:ph idx="1"/>
          </p:nvPr>
        </p:nvSpPr>
        <p:spPr>
          <a:xfrm>
            <a:off x="838200" y="1825624"/>
            <a:ext cx="10515600" cy="4834667"/>
          </a:xfrm>
        </p:spPr>
        <p:txBody>
          <a:bodyPr>
            <a:normAutofit fontScale="92500" lnSpcReduction="10000"/>
          </a:bodyPr>
          <a:lstStyle/>
          <a:p>
            <a:pPr>
              <a:lnSpc>
                <a:spcPct val="150000"/>
              </a:lnSpc>
            </a:pPr>
            <a:r>
              <a:rPr lang="en-US" dirty="0"/>
              <a:t>X-XSS-Protection: This header stops pages from loading when they detect a response includes some or all of the input sent to the server as part of a request. This prevents XSS attacks.</a:t>
            </a:r>
          </a:p>
          <a:p>
            <a:pPr>
              <a:lnSpc>
                <a:spcPct val="150000"/>
              </a:lnSpc>
            </a:pPr>
            <a:r>
              <a:rPr lang="en-US" dirty="0"/>
              <a:t>Referrer-Policy: This header controls </a:t>
            </a:r>
            <a:r>
              <a:rPr lang="en-GB" dirty="0"/>
              <a:t>what information is sent through the </a:t>
            </a:r>
            <a:r>
              <a:rPr lang="en-GB" dirty="0" err="1"/>
              <a:t>Referer</a:t>
            </a:r>
            <a:r>
              <a:rPr lang="en-GB" dirty="0"/>
              <a:t> header on each request. Aside from the HTTP header, you can set this policy in HTML. This prevents problematic uses of the information provided by the </a:t>
            </a:r>
            <a:r>
              <a:rPr lang="en-GB" dirty="0" err="1"/>
              <a:t>Referer</a:t>
            </a:r>
            <a:r>
              <a:rPr lang="en-GB" dirty="0"/>
              <a:t> header such as tracking or stealing information, or leaking sensitive information.</a:t>
            </a:r>
            <a:endParaRPr lang="en-US" dirty="0"/>
          </a:p>
        </p:txBody>
      </p:sp>
    </p:spTree>
    <p:extLst>
      <p:ext uri="{BB962C8B-B14F-4D97-AF65-F5344CB8AC3E}">
        <p14:creationId xmlns:p14="http://schemas.microsoft.com/office/powerpoint/2010/main" val="1874605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41F3C-BBDE-4EC2-8FF7-C43BE4607297}"/>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37297" r="9546" b="37297"/>
          <a:stretch/>
        </p:blipFill>
        <p:spPr>
          <a:xfrm>
            <a:off x="9601200" y="56205"/>
            <a:ext cx="2590800" cy="843710"/>
          </a:xfrm>
          <a:prstGeom prst="rect">
            <a:avLst/>
          </a:prstGeom>
        </p:spPr>
      </p:pic>
      <p:sp>
        <p:nvSpPr>
          <p:cNvPr id="2" name="Title 1">
            <a:extLst>
              <a:ext uri="{FF2B5EF4-FFF2-40B4-BE49-F238E27FC236}">
                <a16:creationId xmlns:a16="http://schemas.microsoft.com/office/drawing/2014/main" id="{7894AD20-D531-4661-9031-F99AFCC8FA2D}"/>
              </a:ext>
            </a:extLst>
          </p:cNvPr>
          <p:cNvSpPr>
            <a:spLocks noGrp="1"/>
          </p:cNvSpPr>
          <p:nvPr>
            <p:ph type="title"/>
          </p:nvPr>
        </p:nvSpPr>
        <p:spPr/>
        <p:txBody>
          <a:bodyPr>
            <a:normAutofit/>
          </a:bodyPr>
          <a:lstStyle/>
          <a:p>
            <a:r>
              <a:rPr lang="en-GB" sz="4400" b="0" i="0" dirty="0">
                <a:solidFill>
                  <a:srgbClr val="000000"/>
                </a:solidFill>
                <a:effectLst/>
                <a:latin typeface="Calibri" panose="020F0502020204030204" pitchFamily="34" charset="0"/>
                <a:cs typeface="Calibri" panose="020F0502020204030204" pitchFamily="34" charset="0"/>
              </a:rPr>
              <a:t>Cookies Protection</a:t>
            </a:r>
          </a:p>
        </p:txBody>
      </p:sp>
      <p:sp>
        <p:nvSpPr>
          <p:cNvPr id="4" name="Content Placeholder 3">
            <a:extLst>
              <a:ext uri="{FF2B5EF4-FFF2-40B4-BE49-F238E27FC236}">
                <a16:creationId xmlns:a16="http://schemas.microsoft.com/office/drawing/2014/main" id="{EE9584BD-573E-473F-B6F8-9A3E234C0A67}"/>
              </a:ext>
            </a:extLst>
          </p:cNvPr>
          <p:cNvSpPr>
            <a:spLocks noGrp="1"/>
          </p:cNvSpPr>
          <p:nvPr>
            <p:ph idx="1"/>
          </p:nvPr>
        </p:nvSpPr>
        <p:spPr>
          <a:xfrm>
            <a:off x="838200" y="1825624"/>
            <a:ext cx="10515600" cy="4834667"/>
          </a:xfrm>
        </p:spPr>
        <p:txBody>
          <a:bodyPr>
            <a:normAutofit/>
          </a:bodyPr>
          <a:lstStyle/>
          <a:p>
            <a:pPr>
              <a:lnSpc>
                <a:spcPct val="150000"/>
              </a:lnSpc>
            </a:pPr>
            <a:r>
              <a:rPr lang="en-US" dirty="0"/>
              <a:t>In websites, cookies store temporary sensitive information that we use for authentication and other purposes. Because of that cookies must be protected from attackers</a:t>
            </a:r>
          </a:p>
          <a:p>
            <a:pPr>
              <a:lnSpc>
                <a:spcPct val="150000"/>
              </a:lnSpc>
            </a:pPr>
            <a:r>
              <a:rPr lang="en-US" dirty="0"/>
              <a:t> HTTP Responses that contains cookies have the Set-Cookie response header.</a:t>
            </a:r>
          </a:p>
          <a:p>
            <a:pPr>
              <a:lnSpc>
                <a:spcPct val="150000"/>
              </a:lnSpc>
            </a:pPr>
            <a:r>
              <a:rPr lang="en-US" dirty="0"/>
              <a:t>The Set-Cookie header is used to send a cookie from the server to the user-agent, so that the user-agent can send it back to the server later.</a:t>
            </a:r>
          </a:p>
        </p:txBody>
      </p:sp>
    </p:spTree>
    <p:extLst>
      <p:ext uri="{BB962C8B-B14F-4D97-AF65-F5344CB8AC3E}">
        <p14:creationId xmlns:p14="http://schemas.microsoft.com/office/powerpoint/2010/main" val="8667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41F3C-BBDE-4EC2-8FF7-C43BE4607297}"/>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37297" r="9546" b="37297"/>
          <a:stretch/>
        </p:blipFill>
        <p:spPr>
          <a:xfrm>
            <a:off x="9601200" y="56205"/>
            <a:ext cx="2590800" cy="843710"/>
          </a:xfrm>
          <a:prstGeom prst="rect">
            <a:avLst/>
          </a:prstGeom>
        </p:spPr>
      </p:pic>
      <p:sp>
        <p:nvSpPr>
          <p:cNvPr id="2" name="Title 1">
            <a:extLst>
              <a:ext uri="{FF2B5EF4-FFF2-40B4-BE49-F238E27FC236}">
                <a16:creationId xmlns:a16="http://schemas.microsoft.com/office/drawing/2014/main" id="{7894AD20-D531-4661-9031-F99AFCC8FA2D}"/>
              </a:ext>
            </a:extLst>
          </p:cNvPr>
          <p:cNvSpPr>
            <a:spLocks noGrp="1"/>
          </p:cNvSpPr>
          <p:nvPr>
            <p:ph type="title"/>
          </p:nvPr>
        </p:nvSpPr>
        <p:spPr/>
        <p:txBody>
          <a:bodyPr>
            <a:normAutofit/>
          </a:bodyPr>
          <a:lstStyle/>
          <a:p>
            <a:r>
              <a:rPr lang="en-GB" sz="4400" b="0" i="0" dirty="0">
                <a:solidFill>
                  <a:srgbClr val="000000"/>
                </a:solidFill>
                <a:effectLst/>
                <a:latin typeface="Calibri" panose="020F0502020204030204" pitchFamily="34" charset="0"/>
                <a:cs typeface="Calibri" panose="020F0502020204030204" pitchFamily="34" charset="0"/>
              </a:rPr>
              <a:t>Cookies Protection</a:t>
            </a:r>
          </a:p>
        </p:txBody>
      </p:sp>
      <p:sp>
        <p:nvSpPr>
          <p:cNvPr id="4" name="Content Placeholder 3">
            <a:extLst>
              <a:ext uri="{FF2B5EF4-FFF2-40B4-BE49-F238E27FC236}">
                <a16:creationId xmlns:a16="http://schemas.microsoft.com/office/drawing/2014/main" id="{EE9584BD-573E-473F-B6F8-9A3E234C0A67}"/>
              </a:ext>
            </a:extLst>
          </p:cNvPr>
          <p:cNvSpPr>
            <a:spLocks noGrp="1"/>
          </p:cNvSpPr>
          <p:nvPr>
            <p:ph idx="1"/>
          </p:nvPr>
        </p:nvSpPr>
        <p:spPr>
          <a:xfrm>
            <a:off x="838200" y="1825624"/>
            <a:ext cx="10515600" cy="4834667"/>
          </a:xfrm>
        </p:spPr>
        <p:txBody>
          <a:bodyPr>
            <a:normAutofit/>
          </a:bodyPr>
          <a:lstStyle/>
          <a:p>
            <a:pPr>
              <a:lnSpc>
                <a:spcPct val="150000"/>
              </a:lnSpc>
            </a:pPr>
            <a:r>
              <a:rPr lang="en-US" dirty="0"/>
              <a:t>Due to the importance of the Set-Cookie header, developers must implement the appropriate Set-Cookie options when using cookies.</a:t>
            </a:r>
          </a:p>
          <a:p>
            <a:pPr>
              <a:lnSpc>
                <a:spcPct val="150000"/>
              </a:lnSpc>
            </a:pPr>
            <a:r>
              <a:rPr lang="en-US" dirty="0"/>
              <a:t>Set-Cookie options like:</a:t>
            </a:r>
          </a:p>
          <a:p>
            <a:pPr lvl="1">
              <a:lnSpc>
                <a:spcPct val="150000"/>
              </a:lnSpc>
            </a:pPr>
            <a:r>
              <a:rPr lang="en-US" dirty="0"/>
              <a:t>Secure – limits cookies to HTTPS traffic only</a:t>
            </a:r>
          </a:p>
          <a:p>
            <a:pPr lvl="1">
              <a:lnSpc>
                <a:spcPct val="150000"/>
              </a:lnSpc>
            </a:pPr>
            <a:r>
              <a:rPr lang="en-US" dirty="0" err="1"/>
              <a:t>HttpOnly</a:t>
            </a:r>
            <a:r>
              <a:rPr lang="en-US" dirty="0"/>
              <a:t> – protects the contents from being read with JavaScript</a:t>
            </a:r>
          </a:p>
          <a:p>
            <a:pPr lvl="1">
              <a:lnSpc>
                <a:spcPct val="150000"/>
              </a:lnSpc>
            </a:pPr>
            <a:r>
              <a:rPr lang="en-US" dirty="0" err="1"/>
              <a:t>SameSite</a:t>
            </a:r>
            <a:r>
              <a:rPr lang="en-US" dirty="0"/>
              <a:t> – restricts how cookies are sent with requests from external sites</a:t>
            </a:r>
          </a:p>
        </p:txBody>
      </p:sp>
    </p:spTree>
    <p:extLst>
      <p:ext uri="{BB962C8B-B14F-4D97-AF65-F5344CB8AC3E}">
        <p14:creationId xmlns:p14="http://schemas.microsoft.com/office/powerpoint/2010/main" val="428032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DFFF-2B19-4007-8A72-DAF45C298806}"/>
              </a:ext>
            </a:extLst>
          </p:cNvPr>
          <p:cNvSpPr>
            <a:spLocks noGrp="1"/>
          </p:cNvSpPr>
          <p:nvPr>
            <p:ph type="title"/>
          </p:nvPr>
        </p:nvSpPr>
        <p:spPr/>
        <p:txBody>
          <a:bodyPr/>
          <a:lstStyle/>
          <a:p>
            <a:r>
              <a:rPr lang="en-GB" dirty="0"/>
              <a:t>Improving website’s frontend (Hands on)</a:t>
            </a:r>
          </a:p>
        </p:txBody>
      </p:sp>
      <p:pic>
        <p:nvPicPr>
          <p:cNvPr id="7" name="Content Placeholder 6" descr="Fingers typing on Keyboard">
            <a:extLst>
              <a:ext uri="{FF2B5EF4-FFF2-40B4-BE49-F238E27FC236}">
                <a16:creationId xmlns:a16="http://schemas.microsoft.com/office/drawing/2014/main" id="{773F8E89-B64C-4DFE-89BE-C64B8F1A8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119" y="1798240"/>
            <a:ext cx="5968313" cy="3466310"/>
          </a:xfrm>
        </p:spPr>
      </p:pic>
      <p:sp>
        <p:nvSpPr>
          <p:cNvPr id="8" name="TextBox 7">
            <a:extLst>
              <a:ext uri="{FF2B5EF4-FFF2-40B4-BE49-F238E27FC236}">
                <a16:creationId xmlns:a16="http://schemas.microsoft.com/office/drawing/2014/main" id="{C695EF69-0D47-453D-B53C-1068DD370CEA}"/>
              </a:ext>
            </a:extLst>
          </p:cNvPr>
          <p:cNvSpPr txBox="1"/>
          <p:nvPr/>
        </p:nvSpPr>
        <p:spPr>
          <a:xfrm>
            <a:off x="4188369" y="5597610"/>
            <a:ext cx="3732176" cy="369332"/>
          </a:xfrm>
          <a:prstGeom prst="rect">
            <a:avLst/>
          </a:prstGeom>
          <a:noFill/>
        </p:spPr>
        <p:txBody>
          <a:bodyPr wrap="none" rtlCol="0">
            <a:spAutoFit/>
          </a:bodyPr>
          <a:lstStyle/>
          <a:p>
            <a:r>
              <a:rPr lang="en-US" dirty="0"/>
              <a:t>Let the fingers dance on the keyboard</a:t>
            </a:r>
            <a:endParaRPr lang="en-GB" dirty="0"/>
          </a:p>
        </p:txBody>
      </p:sp>
      <p:pic>
        <p:nvPicPr>
          <p:cNvPr id="9" name="Picture 8">
            <a:extLst>
              <a:ext uri="{FF2B5EF4-FFF2-40B4-BE49-F238E27FC236}">
                <a16:creationId xmlns:a16="http://schemas.microsoft.com/office/drawing/2014/main" id="{44043685-DD8D-495B-A985-CCB784A6FA8A}"/>
              </a:ext>
            </a:extLst>
          </p:cNvPr>
          <p:cNvPicPr>
            <a:picLocks noChangeAspect="1"/>
          </p:cNvPicPr>
          <p:nvPr/>
        </p:nvPicPr>
        <p:blipFill rotWithShape="1">
          <a:blip r:embed="rId3">
            <a:extLst>
              <a:ext uri="{28A0092B-C50C-407E-A947-70E740481C1C}">
                <a14:useLocalDpi xmlns:a14="http://schemas.microsoft.com/office/drawing/2010/main" val="0"/>
              </a:ext>
            </a:extLst>
          </a:blip>
          <a:srcRect t="37297" b="37297"/>
          <a:stretch/>
        </p:blipFill>
        <p:spPr>
          <a:xfrm>
            <a:off x="8044249" y="5615544"/>
            <a:ext cx="3816748" cy="969660"/>
          </a:xfrm>
          <a:prstGeom prst="rect">
            <a:avLst/>
          </a:prstGeom>
        </p:spPr>
      </p:pic>
    </p:spTree>
    <p:extLst>
      <p:ext uri="{BB962C8B-B14F-4D97-AF65-F5344CB8AC3E}">
        <p14:creationId xmlns:p14="http://schemas.microsoft.com/office/powerpoint/2010/main" val="362589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27A1-CEEC-4AF6-B063-71434FC3E1A7}"/>
              </a:ext>
            </a:extLst>
          </p:cNvPr>
          <p:cNvSpPr>
            <a:spLocks noGrp="1"/>
          </p:cNvSpPr>
          <p:nvPr>
            <p:ph type="title"/>
          </p:nvPr>
        </p:nvSpPr>
        <p:spPr/>
        <p:txBody>
          <a:bodyPr/>
          <a:lstStyle/>
          <a:p>
            <a:r>
              <a:rPr lang="en-US" dirty="0"/>
              <a:t>Who am I?</a:t>
            </a:r>
            <a:endParaRPr lang="en-GB" dirty="0"/>
          </a:p>
        </p:txBody>
      </p:sp>
      <p:sp>
        <p:nvSpPr>
          <p:cNvPr id="3" name="Content Placeholder 2">
            <a:extLst>
              <a:ext uri="{FF2B5EF4-FFF2-40B4-BE49-F238E27FC236}">
                <a16:creationId xmlns:a16="http://schemas.microsoft.com/office/drawing/2014/main" id="{EFA19C0E-E12F-40EC-9EBC-0FE784C045EC}"/>
              </a:ext>
            </a:extLst>
          </p:cNvPr>
          <p:cNvSpPr>
            <a:spLocks noGrp="1"/>
          </p:cNvSpPr>
          <p:nvPr>
            <p:ph idx="1"/>
          </p:nvPr>
        </p:nvSpPr>
        <p:spPr>
          <a:xfrm>
            <a:off x="1539240" y="1825624"/>
            <a:ext cx="9814560" cy="4885141"/>
          </a:xfrm>
        </p:spPr>
        <p:txBody>
          <a:bodyPr>
            <a:normAutofit/>
          </a:bodyPr>
          <a:lstStyle/>
          <a:p>
            <a:pPr>
              <a:lnSpc>
                <a:spcPct val="150000"/>
              </a:lnSpc>
            </a:pPr>
            <a:r>
              <a:rPr lang="en-US" dirty="0"/>
              <a:t>My name is Randy Duodu and I am from Ghana.</a:t>
            </a:r>
          </a:p>
          <a:p>
            <a:pPr>
              <a:lnSpc>
                <a:spcPct val="150000"/>
              </a:lnSpc>
            </a:pPr>
            <a:r>
              <a:rPr lang="en-GB" b="0" i="0" dirty="0">
                <a:effectLst/>
                <a:latin typeface="-apple-system"/>
              </a:rPr>
              <a:t>I am a Python developer with hands-on and applicable experience in developing web apps </a:t>
            </a:r>
            <a:r>
              <a:rPr lang="en-US" dirty="0"/>
              <a:t>for the past 2 years with emphasis on back-end development.</a:t>
            </a:r>
          </a:p>
          <a:p>
            <a:pPr>
              <a:lnSpc>
                <a:spcPct val="150000"/>
              </a:lnSpc>
            </a:pPr>
            <a:r>
              <a:rPr lang="en-GB" b="0" i="0" dirty="0">
                <a:effectLst/>
                <a:latin typeface="-apple-system"/>
              </a:rPr>
              <a:t>Also, I write about my opinions and knowledge about tech related issues on my blog </a:t>
            </a:r>
            <a:r>
              <a:rPr lang="en-GB" b="0" i="0" dirty="0">
                <a:effectLst/>
                <a:latin typeface="-apple-system"/>
                <a:hlinkClick r:id="rId2"/>
              </a:rPr>
              <a:t>https://isolveit.hashnode.dev/</a:t>
            </a:r>
            <a:endParaRPr lang="en-US" dirty="0"/>
          </a:p>
          <a:p>
            <a:endParaRPr lang="en-GB" dirty="0"/>
          </a:p>
        </p:txBody>
      </p:sp>
      <p:pic>
        <p:nvPicPr>
          <p:cNvPr id="9" name="Picture 8">
            <a:extLst>
              <a:ext uri="{FF2B5EF4-FFF2-40B4-BE49-F238E27FC236}">
                <a16:creationId xmlns:a16="http://schemas.microsoft.com/office/drawing/2014/main" id="{310F1F28-92EB-402C-9B82-352E71642CB4}"/>
              </a:ext>
            </a:extLst>
          </p:cNvPr>
          <p:cNvPicPr>
            <a:picLocks noChangeAspect="1"/>
          </p:cNvPicPr>
          <p:nvPr/>
        </p:nvPicPr>
        <p:blipFill rotWithShape="1">
          <a:blip r:embed="rId3">
            <a:extLst>
              <a:ext uri="{28A0092B-C50C-407E-A947-70E740481C1C}">
                <a14:useLocalDpi xmlns:a14="http://schemas.microsoft.com/office/drawing/2010/main" val="0"/>
              </a:ext>
            </a:extLst>
          </a:blip>
          <a:srcRect t="37297" b="37297"/>
          <a:stretch/>
        </p:blipFill>
        <p:spPr>
          <a:xfrm>
            <a:off x="5224850" y="74142"/>
            <a:ext cx="6858000" cy="1742302"/>
          </a:xfrm>
          <a:prstGeom prst="rect">
            <a:avLst/>
          </a:prstGeom>
        </p:spPr>
      </p:pic>
    </p:spTree>
    <p:extLst>
      <p:ext uri="{BB962C8B-B14F-4D97-AF65-F5344CB8AC3E}">
        <p14:creationId xmlns:p14="http://schemas.microsoft.com/office/powerpoint/2010/main" val="361908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32A6-A355-4803-A062-B4200AA3793D}"/>
              </a:ext>
            </a:extLst>
          </p:cNvPr>
          <p:cNvSpPr>
            <a:spLocks noGrp="1"/>
          </p:cNvSpPr>
          <p:nvPr>
            <p:ph type="title"/>
          </p:nvPr>
        </p:nvSpPr>
        <p:spPr>
          <a:xfrm>
            <a:off x="838200" y="2379276"/>
            <a:ext cx="10515600" cy="1325563"/>
          </a:xfrm>
        </p:spPr>
        <p:txBody>
          <a:bodyPr/>
          <a:lstStyle/>
          <a:p>
            <a:pPr algn="ctr"/>
            <a:r>
              <a:rPr lang="en-GB" dirty="0"/>
              <a:t>Questions &amp; Answers or No Answers</a:t>
            </a:r>
          </a:p>
        </p:txBody>
      </p:sp>
    </p:spTree>
    <p:extLst>
      <p:ext uri="{BB962C8B-B14F-4D97-AF65-F5344CB8AC3E}">
        <p14:creationId xmlns:p14="http://schemas.microsoft.com/office/powerpoint/2010/main" val="185111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DF25-A91B-4B9F-B6B8-282F71CC7D2E}"/>
              </a:ext>
            </a:extLst>
          </p:cNvPr>
          <p:cNvSpPr>
            <a:spLocks noGrp="1"/>
          </p:cNvSpPr>
          <p:nvPr>
            <p:ph type="title"/>
          </p:nvPr>
        </p:nvSpPr>
        <p:spPr/>
        <p:txBody>
          <a:bodyPr/>
          <a:lstStyle/>
          <a:p>
            <a:r>
              <a:rPr lang="en-US" dirty="0"/>
              <a:t>Further Improvements</a:t>
            </a:r>
            <a:endParaRPr lang="en-GB" dirty="0"/>
          </a:p>
        </p:txBody>
      </p:sp>
      <p:sp>
        <p:nvSpPr>
          <p:cNvPr id="3" name="Content Placeholder 2">
            <a:extLst>
              <a:ext uri="{FF2B5EF4-FFF2-40B4-BE49-F238E27FC236}">
                <a16:creationId xmlns:a16="http://schemas.microsoft.com/office/drawing/2014/main" id="{0B3F6BFC-D8D0-4A71-BB9B-4B1547554870}"/>
              </a:ext>
            </a:extLst>
          </p:cNvPr>
          <p:cNvSpPr>
            <a:spLocks noGrp="1"/>
          </p:cNvSpPr>
          <p:nvPr>
            <p:ph idx="1"/>
          </p:nvPr>
        </p:nvSpPr>
        <p:spPr/>
        <p:txBody>
          <a:bodyPr/>
          <a:lstStyle/>
          <a:p>
            <a:r>
              <a:rPr lang="en-GB" dirty="0"/>
              <a:t>Using a CDN (Content Delivery Network)</a:t>
            </a:r>
          </a:p>
          <a:p>
            <a:r>
              <a:rPr lang="en-GB" dirty="0"/>
              <a:t>Using a reverse proxy like Nginx to intercept requests between client and server</a:t>
            </a:r>
          </a:p>
          <a:p>
            <a:r>
              <a:rPr lang="en-GB" dirty="0"/>
              <a:t>Implementing HTTPS on your server if you haven’t</a:t>
            </a:r>
          </a:p>
          <a:p>
            <a:endParaRPr lang="en-GB" dirty="0"/>
          </a:p>
          <a:p>
            <a:r>
              <a:rPr lang="en-GB" dirty="0"/>
              <a:t>Readings</a:t>
            </a:r>
          </a:p>
          <a:p>
            <a:pPr lvl="1"/>
            <a:r>
              <a:rPr lang="en-GB" dirty="0"/>
              <a:t>OWASP Top 10 Security List - </a:t>
            </a:r>
            <a:r>
              <a:rPr lang="en-GB" dirty="0">
                <a:hlinkClick r:id="rId2"/>
              </a:rPr>
              <a:t>https://owasp.org/Top10</a:t>
            </a:r>
            <a:endParaRPr lang="en-GB" dirty="0"/>
          </a:p>
          <a:p>
            <a:pPr lvl="1"/>
            <a:r>
              <a:rPr lang="en-GB" dirty="0"/>
              <a:t>HTTP Headers - </a:t>
            </a:r>
            <a:r>
              <a:rPr lang="en-GB" dirty="0">
                <a:hlinkClick r:id="rId3"/>
              </a:rPr>
              <a:t>https://developer.mozilla.org/en-US/docs/Web/HTTP/Headers</a:t>
            </a:r>
            <a:endParaRPr lang="en-GB" dirty="0"/>
          </a:p>
        </p:txBody>
      </p:sp>
      <p:pic>
        <p:nvPicPr>
          <p:cNvPr id="4" name="Picture 3">
            <a:extLst>
              <a:ext uri="{FF2B5EF4-FFF2-40B4-BE49-F238E27FC236}">
                <a16:creationId xmlns:a16="http://schemas.microsoft.com/office/drawing/2014/main" id="{B4984569-E393-4A46-AFEE-DEC3919B5A53}"/>
              </a:ext>
            </a:extLst>
          </p:cNvPr>
          <p:cNvPicPr>
            <a:picLocks noChangeAspect="1"/>
          </p:cNvPicPr>
          <p:nvPr/>
        </p:nvPicPr>
        <p:blipFill rotWithShape="1">
          <a:blip r:embed="rId4">
            <a:extLst>
              <a:ext uri="{28A0092B-C50C-407E-A947-70E740481C1C}">
                <a14:useLocalDpi xmlns:a14="http://schemas.microsoft.com/office/drawing/2010/main" val="0"/>
              </a:ext>
            </a:extLst>
          </a:blip>
          <a:srcRect l="12283" t="37297" r="10961" b="37297"/>
          <a:stretch/>
        </p:blipFill>
        <p:spPr>
          <a:xfrm>
            <a:off x="8824826" y="5645622"/>
            <a:ext cx="3210656" cy="1062681"/>
          </a:xfrm>
          <a:prstGeom prst="rect">
            <a:avLst/>
          </a:prstGeom>
        </p:spPr>
      </p:pic>
    </p:spTree>
    <p:extLst>
      <p:ext uri="{BB962C8B-B14F-4D97-AF65-F5344CB8AC3E}">
        <p14:creationId xmlns:p14="http://schemas.microsoft.com/office/powerpoint/2010/main" val="2567720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3647-1F3E-477C-8D1C-CC57F377866E}"/>
              </a:ext>
            </a:extLst>
          </p:cNvPr>
          <p:cNvSpPr>
            <a:spLocks noGrp="1"/>
          </p:cNvSpPr>
          <p:nvPr>
            <p:ph type="title"/>
          </p:nvPr>
        </p:nvSpPr>
        <p:spPr/>
        <p:txBody>
          <a:bodyPr/>
          <a:lstStyle/>
          <a:p>
            <a:r>
              <a:rPr lang="en-US" dirty="0"/>
              <a:t>What’s Next? (Conclusion)	</a:t>
            </a:r>
            <a:endParaRPr lang="en-GB" dirty="0"/>
          </a:p>
        </p:txBody>
      </p:sp>
      <p:sp>
        <p:nvSpPr>
          <p:cNvPr id="3" name="Content Placeholder 2">
            <a:extLst>
              <a:ext uri="{FF2B5EF4-FFF2-40B4-BE49-F238E27FC236}">
                <a16:creationId xmlns:a16="http://schemas.microsoft.com/office/drawing/2014/main" id="{6E763D1B-6037-44A3-9484-1E85D1DBA920}"/>
              </a:ext>
            </a:extLst>
          </p:cNvPr>
          <p:cNvSpPr>
            <a:spLocks noGrp="1"/>
          </p:cNvSpPr>
          <p:nvPr>
            <p:ph idx="1"/>
          </p:nvPr>
        </p:nvSpPr>
        <p:spPr/>
        <p:txBody>
          <a:bodyPr>
            <a:normAutofit/>
          </a:bodyPr>
          <a:lstStyle/>
          <a:p>
            <a:pPr marL="457200" lvl="1" indent="0">
              <a:lnSpc>
                <a:spcPct val="150000"/>
              </a:lnSpc>
              <a:buNone/>
            </a:pPr>
            <a:r>
              <a:rPr lang="en-US" u="sng" dirty="0"/>
              <a:t>Key Take-aways</a:t>
            </a:r>
          </a:p>
          <a:p>
            <a:pPr marL="914400" lvl="1" indent="-457200">
              <a:lnSpc>
                <a:spcPct val="150000"/>
              </a:lnSpc>
              <a:buAutoNum type="arabicPeriod"/>
            </a:pPr>
            <a:r>
              <a:rPr lang="en-GB" dirty="0"/>
              <a:t>Web applications usually face all kinds of security problems and it’s very hard to get everything right. Flask tries to solve a few of the security problems for you, but there are a couple more you have to take care of yourself.</a:t>
            </a:r>
          </a:p>
          <a:p>
            <a:pPr marL="914400" lvl="1" indent="-457200">
              <a:lnSpc>
                <a:spcPct val="150000"/>
              </a:lnSpc>
              <a:buAutoNum type="arabicPeriod"/>
            </a:pPr>
            <a:r>
              <a:rPr lang="en-US" dirty="0"/>
              <a:t>Apply the lessons learnt to some of your websites to widen your understanding.</a:t>
            </a:r>
          </a:p>
        </p:txBody>
      </p:sp>
      <p:pic>
        <p:nvPicPr>
          <p:cNvPr id="4" name="Picture 3">
            <a:extLst>
              <a:ext uri="{FF2B5EF4-FFF2-40B4-BE49-F238E27FC236}">
                <a16:creationId xmlns:a16="http://schemas.microsoft.com/office/drawing/2014/main" id="{5411CB1A-B24F-4177-A7CC-8C3B4B34A601}"/>
              </a:ext>
            </a:extLst>
          </p:cNvPr>
          <p:cNvPicPr>
            <a:picLocks noChangeAspect="1"/>
          </p:cNvPicPr>
          <p:nvPr/>
        </p:nvPicPr>
        <p:blipFill rotWithShape="1">
          <a:blip r:embed="rId2">
            <a:extLst>
              <a:ext uri="{28A0092B-C50C-407E-A947-70E740481C1C}">
                <a14:useLocalDpi xmlns:a14="http://schemas.microsoft.com/office/drawing/2010/main" val="0"/>
              </a:ext>
            </a:extLst>
          </a:blip>
          <a:srcRect t="37297" b="37297"/>
          <a:stretch/>
        </p:blipFill>
        <p:spPr>
          <a:xfrm>
            <a:off x="7154473" y="5338119"/>
            <a:ext cx="4545318" cy="1154756"/>
          </a:xfrm>
          <a:prstGeom prst="rect">
            <a:avLst/>
          </a:prstGeom>
        </p:spPr>
      </p:pic>
    </p:spTree>
    <p:extLst>
      <p:ext uri="{BB962C8B-B14F-4D97-AF65-F5344CB8AC3E}">
        <p14:creationId xmlns:p14="http://schemas.microsoft.com/office/powerpoint/2010/main" val="181499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5131-5C57-4108-AC4D-3547CA0CA87A}"/>
              </a:ext>
            </a:extLst>
          </p:cNvPr>
          <p:cNvSpPr>
            <a:spLocks noGrp="1"/>
          </p:cNvSpPr>
          <p:nvPr>
            <p:ph type="title"/>
          </p:nvPr>
        </p:nvSpPr>
        <p:spPr>
          <a:xfrm>
            <a:off x="838200" y="2618927"/>
            <a:ext cx="10515600" cy="1325563"/>
          </a:xfrm>
        </p:spPr>
        <p:txBody>
          <a:bodyPr>
            <a:normAutofit/>
          </a:bodyPr>
          <a:lstStyle/>
          <a:p>
            <a:pPr algn="ctr"/>
            <a:r>
              <a:rPr lang="en-US" sz="6600" dirty="0"/>
              <a:t>Thank you 🤗🙏</a:t>
            </a:r>
            <a:endParaRPr lang="en-GB" sz="6600" dirty="0"/>
          </a:p>
        </p:txBody>
      </p:sp>
    </p:spTree>
    <p:extLst>
      <p:ext uri="{BB962C8B-B14F-4D97-AF65-F5344CB8AC3E}">
        <p14:creationId xmlns:p14="http://schemas.microsoft.com/office/powerpoint/2010/main" val="306826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E55A-98ED-437F-81FC-2996FA5958F3}"/>
              </a:ext>
            </a:extLst>
          </p:cNvPr>
          <p:cNvSpPr>
            <a:spLocks noGrp="1"/>
          </p:cNvSpPr>
          <p:nvPr>
            <p:ph type="title"/>
          </p:nvPr>
        </p:nvSpPr>
        <p:spPr/>
        <p:txBody>
          <a:bodyPr/>
          <a:lstStyle/>
          <a:p>
            <a:r>
              <a:rPr lang="en-US" dirty="0"/>
              <a:t>Overview</a:t>
            </a:r>
            <a:endParaRPr lang="en-GB" dirty="0"/>
          </a:p>
        </p:txBody>
      </p:sp>
      <p:sp>
        <p:nvSpPr>
          <p:cNvPr id="3" name="Content Placeholder 2">
            <a:extLst>
              <a:ext uri="{FF2B5EF4-FFF2-40B4-BE49-F238E27FC236}">
                <a16:creationId xmlns:a16="http://schemas.microsoft.com/office/drawing/2014/main" id="{AFDFD854-7E8F-4045-A492-1C96A7B7D3A7}"/>
              </a:ext>
            </a:extLst>
          </p:cNvPr>
          <p:cNvSpPr>
            <a:spLocks noGrp="1"/>
          </p:cNvSpPr>
          <p:nvPr>
            <p:ph idx="1"/>
          </p:nvPr>
        </p:nvSpPr>
        <p:spPr>
          <a:xfrm>
            <a:off x="838200" y="1442434"/>
            <a:ext cx="10515600" cy="5190186"/>
          </a:xfrm>
        </p:spPr>
        <p:txBody>
          <a:bodyPr>
            <a:normAutofit/>
          </a:bodyPr>
          <a:lstStyle/>
          <a:p>
            <a:pPr marL="514350" indent="-514350">
              <a:buFont typeface="+mj-lt"/>
              <a:buAutoNum type="arabicPeriod"/>
            </a:pPr>
            <a:r>
              <a:rPr lang="en-GB" dirty="0"/>
              <a:t>Objectives</a:t>
            </a:r>
          </a:p>
          <a:p>
            <a:pPr marL="514350" indent="-514350">
              <a:buFont typeface="+mj-lt"/>
              <a:buAutoNum type="arabicPeriod"/>
            </a:pPr>
            <a:r>
              <a:rPr lang="en-US" dirty="0"/>
              <a:t>Context</a:t>
            </a:r>
          </a:p>
          <a:p>
            <a:pPr lvl="2">
              <a:lnSpc>
                <a:spcPct val="120000"/>
              </a:lnSpc>
            </a:pPr>
            <a:r>
              <a:rPr lang="en-US" dirty="0"/>
              <a:t>Introduction</a:t>
            </a:r>
          </a:p>
          <a:p>
            <a:pPr lvl="2">
              <a:lnSpc>
                <a:spcPct val="120000"/>
              </a:lnSpc>
            </a:pPr>
            <a:r>
              <a:rPr lang="en-GB" dirty="0"/>
              <a:t>The Flask security considerations</a:t>
            </a:r>
          </a:p>
          <a:p>
            <a:pPr lvl="2">
              <a:lnSpc>
                <a:spcPct val="120000"/>
              </a:lnSpc>
            </a:pPr>
            <a:r>
              <a:rPr lang="en-GB" dirty="0"/>
              <a:t>What happens the basic security practices are not implemented</a:t>
            </a:r>
          </a:p>
          <a:p>
            <a:pPr marL="514350" indent="-514350">
              <a:buFont typeface="+mj-lt"/>
              <a:buAutoNum type="arabicPeriod"/>
            </a:pPr>
            <a:r>
              <a:rPr lang="en-GB" dirty="0"/>
              <a:t>Implementing the security tips (Hands on)</a:t>
            </a:r>
          </a:p>
          <a:p>
            <a:pPr marL="514350" indent="-514350">
              <a:buFont typeface="+mj-lt"/>
              <a:buAutoNum type="arabicPeriod"/>
            </a:pPr>
            <a:r>
              <a:rPr lang="en-GB" dirty="0"/>
              <a:t>Question &amp; Answers</a:t>
            </a:r>
          </a:p>
          <a:p>
            <a:pPr marL="514350" indent="-514350">
              <a:buFont typeface="+mj-lt"/>
              <a:buAutoNum type="arabicPeriod"/>
            </a:pPr>
            <a:r>
              <a:rPr lang="en-GB" dirty="0"/>
              <a:t>Further improvements</a:t>
            </a:r>
          </a:p>
          <a:p>
            <a:pPr marL="514350" indent="-514350">
              <a:buFont typeface="+mj-lt"/>
              <a:buAutoNum type="arabicPeriod"/>
            </a:pPr>
            <a:r>
              <a:rPr lang="en-GB" dirty="0"/>
              <a:t>Conclusion</a:t>
            </a:r>
          </a:p>
        </p:txBody>
      </p:sp>
      <p:pic>
        <p:nvPicPr>
          <p:cNvPr id="4" name="Picture 3">
            <a:extLst>
              <a:ext uri="{FF2B5EF4-FFF2-40B4-BE49-F238E27FC236}">
                <a16:creationId xmlns:a16="http://schemas.microsoft.com/office/drawing/2014/main" id="{8F34FDE8-1B8D-49F5-85ED-AD86875DCE6B}"/>
              </a:ext>
            </a:extLst>
          </p:cNvPr>
          <p:cNvPicPr>
            <a:picLocks noChangeAspect="1"/>
          </p:cNvPicPr>
          <p:nvPr/>
        </p:nvPicPr>
        <p:blipFill rotWithShape="1">
          <a:blip r:embed="rId3">
            <a:extLst>
              <a:ext uri="{28A0092B-C50C-407E-A947-70E740481C1C}">
                <a14:useLocalDpi xmlns:a14="http://schemas.microsoft.com/office/drawing/2010/main" val="0"/>
              </a:ext>
            </a:extLst>
          </a:blip>
          <a:srcRect t="37297" b="37297"/>
          <a:stretch/>
        </p:blipFill>
        <p:spPr>
          <a:xfrm>
            <a:off x="5224850" y="74142"/>
            <a:ext cx="6858000" cy="1742302"/>
          </a:xfrm>
          <a:prstGeom prst="rect">
            <a:avLst/>
          </a:prstGeom>
        </p:spPr>
      </p:pic>
    </p:spTree>
    <p:extLst>
      <p:ext uri="{BB962C8B-B14F-4D97-AF65-F5344CB8AC3E}">
        <p14:creationId xmlns:p14="http://schemas.microsoft.com/office/powerpoint/2010/main" val="13265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65C0D1-F779-4D8C-A442-E8B2BF7A83BC}"/>
              </a:ext>
            </a:extLst>
          </p:cNvPr>
          <p:cNvSpPr>
            <a:spLocks noGrp="1"/>
          </p:cNvSpPr>
          <p:nvPr>
            <p:ph type="title"/>
          </p:nvPr>
        </p:nvSpPr>
        <p:spPr>
          <a:xfrm>
            <a:off x="838200" y="2387108"/>
            <a:ext cx="10515600" cy="1325563"/>
          </a:xfrm>
        </p:spPr>
        <p:txBody>
          <a:bodyPr/>
          <a:lstStyle/>
          <a:p>
            <a:pPr algn="ctr"/>
            <a:r>
              <a:rPr lang="en-US" sz="8800" dirty="0"/>
              <a:t>Objectives</a:t>
            </a:r>
            <a:endParaRPr lang="en-GB" dirty="0"/>
          </a:p>
        </p:txBody>
      </p:sp>
    </p:spTree>
    <p:extLst>
      <p:ext uri="{BB962C8B-B14F-4D97-AF65-F5344CB8AC3E}">
        <p14:creationId xmlns:p14="http://schemas.microsoft.com/office/powerpoint/2010/main" val="412451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EA2C-820C-4D01-A67D-9276F13A1B53}"/>
              </a:ext>
            </a:extLst>
          </p:cNvPr>
          <p:cNvSpPr>
            <a:spLocks noGrp="1"/>
          </p:cNvSpPr>
          <p:nvPr>
            <p:ph type="title"/>
          </p:nvPr>
        </p:nvSpPr>
        <p:spPr/>
        <p:txBody>
          <a:bodyPr/>
          <a:lstStyle/>
          <a:p>
            <a:r>
              <a:rPr lang="en-US" dirty="0"/>
              <a:t>Objectives</a:t>
            </a:r>
            <a:endParaRPr lang="en-GB" dirty="0"/>
          </a:p>
        </p:txBody>
      </p:sp>
      <p:sp>
        <p:nvSpPr>
          <p:cNvPr id="3" name="Content Placeholder 2">
            <a:extLst>
              <a:ext uri="{FF2B5EF4-FFF2-40B4-BE49-F238E27FC236}">
                <a16:creationId xmlns:a16="http://schemas.microsoft.com/office/drawing/2014/main" id="{914233B1-343B-42C4-AB90-0D4B3BC1BAC6}"/>
              </a:ext>
            </a:extLst>
          </p:cNvPr>
          <p:cNvSpPr>
            <a:spLocks noGrp="1"/>
          </p:cNvSpPr>
          <p:nvPr>
            <p:ph idx="1"/>
          </p:nvPr>
        </p:nvSpPr>
        <p:spPr>
          <a:xfrm>
            <a:off x="838200" y="1519882"/>
            <a:ext cx="10515600" cy="5338118"/>
          </a:xfrm>
        </p:spPr>
        <p:txBody>
          <a:bodyPr>
            <a:normAutofit/>
          </a:bodyPr>
          <a:lstStyle/>
          <a:p>
            <a:pPr>
              <a:lnSpc>
                <a:spcPct val="110000"/>
              </a:lnSpc>
            </a:pPr>
            <a:r>
              <a:rPr lang="en-GB" sz="3100" dirty="0"/>
              <a:t>The project (a portfolio site) used as a demo is a beginner friendly Flask app with no advanced configurations.</a:t>
            </a:r>
          </a:p>
          <a:p>
            <a:pPr>
              <a:lnSpc>
                <a:spcPct val="110000"/>
              </a:lnSpc>
            </a:pPr>
            <a:r>
              <a:rPr lang="en-GB" sz="3100" dirty="0"/>
              <a:t>Objectives</a:t>
            </a:r>
            <a:endParaRPr lang="en-GB" dirty="0"/>
          </a:p>
          <a:p>
            <a:pPr marL="457200" lvl="1" indent="0">
              <a:lnSpc>
                <a:spcPct val="110000"/>
              </a:lnSpc>
              <a:buNone/>
            </a:pPr>
            <a:r>
              <a:rPr lang="en-GB" dirty="0"/>
              <a:t>By the end of the talk, you will be able to:</a:t>
            </a:r>
          </a:p>
          <a:p>
            <a:pPr lvl="1">
              <a:lnSpc>
                <a:spcPct val="110000"/>
              </a:lnSpc>
            </a:pPr>
            <a:r>
              <a:rPr lang="en-GB" dirty="0"/>
              <a:t>Check if security headers are applied using the DevTools in our browser.</a:t>
            </a:r>
          </a:p>
          <a:p>
            <a:pPr lvl="1">
              <a:lnSpc>
                <a:spcPct val="110000"/>
              </a:lnSpc>
            </a:pPr>
            <a:r>
              <a:rPr lang="en-GB" dirty="0"/>
              <a:t>Identify and implement some best security practices.</a:t>
            </a:r>
          </a:p>
          <a:p>
            <a:pPr lvl="1">
              <a:lnSpc>
                <a:spcPct val="110000"/>
              </a:lnSpc>
            </a:pPr>
            <a:r>
              <a:rPr lang="en-GB" dirty="0"/>
              <a:t>Perform a webpage test to check a website’s security score.</a:t>
            </a:r>
          </a:p>
          <a:p>
            <a:pPr lvl="1">
              <a:lnSpc>
                <a:spcPct val="110000"/>
              </a:lnSpc>
            </a:pPr>
            <a:r>
              <a:rPr lang="en-GB" dirty="0"/>
              <a:t>Apply the knowledge learnt to your old websites.</a:t>
            </a:r>
          </a:p>
          <a:p>
            <a:pPr lvl="2"/>
            <a:endParaRPr lang="en-GB" dirty="0"/>
          </a:p>
        </p:txBody>
      </p:sp>
      <p:pic>
        <p:nvPicPr>
          <p:cNvPr id="4" name="Picture 3">
            <a:extLst>
              <a:ext uri="{FF2B5EF4-FFF2-40B4-BE49-F238E27FC236}">
                <a16:creationId xmlns:a16="http://schemas.microsoft.com/office/drawing/2014/main" id="{D975D896-60A6-419B-8EAE-920003410B73}"/>
              </a:ext>
            </a:extLst>
          </p:cNvPr>
          <p:cNvPicPr>
            <a:picLocks noChangeAspect="1"/>
          </p:cNvPicPr>
          <p:nvPr/>
        </p:nvPicPr>
        <p:blipFill rotWithShape="1">
          <a:blip r:embed="rId2">
            <a:extLst>
              <a:ext uri="{28A0092B-C50C-407E-A947-70E740481C1C}">
                <a14:useLocalDpi xmlns:a14="http://schemas.microsoft.com/office/drawing/2010/main" val="0"/>
              </a:ext>
            </a:extLst>
          </a:blip>
          <a:srcRect t="37297" b="37297"/>
          <a:stretch/>
        </p:blipFill>
        <p:spPr>
          <a:xfrm>
            <a:off x="7018638" y="74142"/>
            <a:ext cx="5064212" cy="1286583"/>
          </a:xfrm>
          <a:prstGeom prst="rect">
            <a:avLst/>
          </a:prstGeom>
        </p:spPr>
      </p:pic>
    </p:spTree>
    <p:extLst>
      <p:ext uri="{BB962C8B-B14F-4D97-AF65-F5344CB8AC3E}">
        <p14:creationId xmlns:p14="http://schemas.microsoft.com/office/powerpoint/2010/main" val="284621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CBED-E5B0-4E3B-A661-42A73633A48F}"/>
              </a:ext>
            </a:extLst>
          </p:cNvPr>
          <p:cNvSpPr>
            <a:spLocks noGrp="1"/>
          </p:cNvSpPr>
          <p:nvPr>
            <p:ph type="title"/>
          </p:nvPr>
        </p:nvSpPr>
        <p:spPr>
          <a:xfrm>
            <a:off x="838200" y="2387108"/>
            <a:ext cx="10515600" cy="1325563"/>
          </a:xfrm>
        </p:spPr>
        <p:txBody>
          <a:bodyPr/>
          <a:lstStyle/>
          <a:p>
            <a:pPr algn="ctr"/>
            <a:r>
              <a:rPr lang="en-US" sz="8800" dirty="0"/>
              <a:t>Context</a:t>
            </a:r>
            <a:endParaRPr lang="en-GB" dirty="0"/>
          </a:p>
        </p:txBody>
      </p:sp>
    </p:spTree>
    <p:extLst>
      <p:ext uri="{BB962C8B-B14F-4D97-AF65-F5344CB8AC3E}">
        <p14:creationId xmlns:p14="http://schemas.microsoft.com/office/powerpoint/2010/main" val="117201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2CAD-3B53-4C26-960B-4228E8E4602E}"/>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BBA2B0A1-9E8F-4595-90DF-44CD40E67241}"/>
              </a:ext>
            </a:extLst>
          </p:cNvPr>
          <p:cNvSpPr>
            <a:spLocks noGrp="1"/>
          </p:cNvSpPr>
          <p:nvPr>
            <p:ph idx="1"/>
          </p:nvPr>
        </p:nvSpPr>
        <p:spPr>
          <a:xfrm>
            <a:off x="838200" y="1825625"/>
            <a:ext cx="10515600" cy="4667250"/>
          </a:xfrm>
        </p:spPr>
        <p:txBody>
          <a:bodyPr>
            <a:normAutofit fontScale="92500" lnSpcReduction="10000"/>
          </a:bodyPr>
          <a:lstStyle/>
          <a:p>
            <a:pPr marL="0" indent="0">
              <a:lnSpc>
                <a:spcPct val="150000"/>
              </a:lnSpc>
              <a:buNone/>
            </a:pPr>
            <a:r>
              <a:rPr lang="en-GB" sz="3600" dirty="0"/>
              <a:t>Flask is a powerful Python web framework. </a:t>
            </a:r>
          </a:p>
          <a:p>
            <a:pPr marL="0" indent="0">
              <a:lnSpc>
                <a:spcPct val="150000"/>
              </a:lnSpc>
              <a:buNone/>
            </a:pPr>
            <a:r>
              <a:rPr lang="en-GB" sz="3600" dirty="0"/>
              <a:t>Flask makes developing web apps efficient and flexible, but provides minimal security for developers who use it.</a:t>
            </a:r>
          </a:p>
          <a:p>
            <a:pPr marL="0" indent="0">
              <a:lnSpc>
                <a:spcPct val="150000"/>
              </a:lnSpc>
              <a:buNone/>
            </a:pPr>
            <a:r>
              <a:rPr lang="en-GB" sz="3600" dirty="0"/>
              <a:t>As the saying goes, "to whom much is given, much is expected", building a Flask app requires extra security measures to be implemented.</a:t>
            </a:r>
          </a:p>
        </p:txBody>
      </p:sp>
      <p:pic>
        <p:nvPicPr>
          <p:cNvPr id="4" name="Picture 3">
            <a:extLst>
              <a:ext uri="{FF2B5EF4-FFF2-40B4-BE49-F238E27FC236}">
                <a16:creationId xmlns:a16="http://schemas.microsoft.com/office/drawing/2014/main" id="{04E12C3E-7279-450D-BB4C-4F06268CA18F}"/>
              </a:ext>
            </a:extLst>
          </p:cNvPr>
          <p:cNvPicPr>
            <a:picLocks noChangeAspect="1"/>
          </p:cNvPicPr>
          <p:nvPr/>
        </p:nvPicPr>
        <p:blipFill rotWithShape="1">
          <a:blip r:embed="rId3">
            <a:extLst>
              <a:ext uri="{28A0092B-C50C-407E-A947-70E740481C1C}">
                <a14:useLocalDpi xmlns:a14="http://schemas.microsoft.com/office/drawing/2010/main" val="0"/>
              </a:ext>
            </a:extLst>
          </a:blip>
          <a:srcRect t="37297" b="37297"/>
          <a:stretch/>
        </p:blipFill>
        <p:spPr>
          <a:xfrm>
            <a:off x="5224850" y="74142"/>
            <a:ext cx="6858000" cy="1742302"/>
          </a:xfrm>
          <a:prstGeom prst="rect">
            <a:avLst/>
          </a:prstGeom>
        </p:spPr>
      </p:pic>
    </p:spTree>
    <p:extLst>
      <p:ext uri="{BB962C8B-B14F-4D97-AF65-F5344CB8AC3E}">
        <p14:creationId xmlns:p14="http://schemas.microsoft.com/office/powerpoint/2010/main" val="302861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E12C3E-7279-450D-BB4C-4F06268CA18F}"/>
              </a:ext>
            </a:extLst>
          </p:cNvPr>
          <p:cNvPicPr>
            <a:picLocks noChangeAspect="1"/>
          </p:cNvPicPr>
          <p:nvPr/>
        </p:nvPicPr>
        <p:blipFill rotWithShape="1">
          <a:blip r:embed="rId3">
            <a:extLst>
              <a:ext uri="{28A0092B-C50C-407E-A947-70E740481C1C}">
                <a14:useLocalDpi xmlns:a14="http://schemas.microsoft.com/office/drawing/2010/main" val="0"/>
              </a:ext>
            </a:extLst>
          </a:blip>
          <a:srcRect t="37297" b="37297"/>
          <a:stretch/>
        </p:blipFill>
        <p:spPr>
          <a:xfrm>
            <a:off x="7324907" y="160634"/>
            <a:ext cx="4757942" cy="1208774"/>
          </a:xfrm>
          <a:prstGeom prst="rect">
            <a:avLst/>
          </a:prstGeom>
        </p:spPr>
      </p:pic>
      <p:sp>
        <p:nvSpPr>
          <p:cNvPr id="2" name="Title 1">
            <a:extLst>
              <a:ext uri="{FF2B5EF4-FFF2-40B4-BE49-F238E27FC236}">
                <a16:creationId xmlns:a16="http://schemas.microsoft.com/office/drawing/2014/main" id="{98AD2CAD-3B53-4C26-960B-4228E8E4602E}"/>
              </a:ext>
            </a:extLst>
          </p:cNvPr>
          <p:cNvSpPr>
            <a:spLocks noGrp="1"/>
          </p:cNvSpPr>
          <p:nvPr>
            <p:ph type="title"/>
          </p:nvPr>
        </p:nvSpPr>
        <p:spPr/>
        <p:txBody>
          <a:bodyPr/>
          <a:lstStyle/>
          <a:p>
            <a:r>
              <a:rPr lang="en-US" dirty="0"/>
              <a:t>Flask Security Considerations</a:t>
            </a:r>
            <a:endParaRPr lang="en-GB" dirty="0"/>
          </a:p>
        </p:txBody>
      </p:sp>
      <p:sp>
        <p:nvSpPr>
          <p:cNvPr id="3" name="Content Placeholder 2">
            <a:extLst>
              <a:ext uri="{FF2B5EF4-FFF2-40B4-BE49-F238E27FC236}">
                <a16:creationId xmlns:a16="http://schemas.microsoft.com/office/drawing/2014/main" id="{BBA2B0A1-9E8F-4595-90DF-44CD40E67241}"/>
              </a:ext>
            </a:extLst>
          </p:cNvPr>
          <p:cNvSpPr>
            <a:spLocks noGrp="1"/>
          </p:cNvSpPr>
          <p:nvPr>
            <p:ph idx="1"/>
          </p:nvPr>
        </p:nvSpPr>
        <p:spPr>
          <a:xfrm>
            <a:off x="838200" y="1825625"/>
            <a:ext cx="10515600" cy="4667250"/>
          </a:xfrm>
        </p:spPr>
        <p:txBody>
          <a:bodyPr>
            <a:normAutofit fontScale="77500" lnSpcReduction="20000"/>
          </a:bodyPr>
          <a:lstStyle/>
          <a:p>
            <a:pPr marL="0" indent="0">
              <a:lnSpc>
                <a:spcPct val="150000"/>
              </a:lnSpc>
              <a:buNone/>
            </a:pPr>
            <a:r>
              <a:rPr lang="en-GB" sz="3600" dirty="0"/>
              <a:t>In Flask, security should be taken into consideration as there are multiple vulnerabilities by default. </a:t>
            </a:r>
          </a:p>
          <a:p>
            <a:pPr marL="0" indent="0">
              <a:lnSpc>
                <a:spcPct val="150000"/>
              </a:lnSpc>
              <a:buNone/>
            </a:pPr>
            <a:r>
              <a:rPr lang="en-GB" sz="3600" dirty="0"/>
              <a:t>We will discuss some flask security best practices to ensure your application runs smoothly. These practices are categorised under:</a:t>
            </a:r>
          </a:p>
          <a:p>
            <a:pPr lvl="1">
              <a:lnSpc>
                <a:spcPct val="150000"/>
              </a:lnSpc>
            </a:pPr>
            <a:r>
              <a:rPr lang="en-GB" sz="2400" b="0" i="0" dirty="0">
                <a:solidFill>
                  <a:srgbClr val="000000"/>
                </a:solidFill>
                <a:effectLst/>
                <a:latin typeface="Calibri" panose="020F0502020204030204" pitchFamily="34" charset="0"/>
                <a:cs typeface="Calibri" panose="020F0502020204030204" pitchFamily="34" charset="0"/>
              </a:rPr>
              <a:t>Cross-Site Scripting (XSS) Protection</a:t>
            </a:r>
          </a:p>
          <a:p>
            <a:pPr lvl="1">
              <a:lnSpc>
                <a:spcPct val="150000"/>
              </a:lnSpc>
            </a:pPr>
            <a:r>
              <a:rPr lang="en-GB" b="0" i="0" dirty="0">
                <a:solidFill>
                  <a:srgbClr val="000000"/>
                </a:solidFill>
                <a:effectLst/>
                <a:latin typeface="Calibri" panose="020F0502020204030204" pitchFamily="34" charset="0"/>
                <a:cs typeface="Calibri" panose="020F0502020204030204" pitchFamily="34" charset="0"/>
              </a:rPr>
              <a:t>Cross-Site Request Forgery (CSRF) Protection</a:t>
            </a:r>
          </a:p>
          <a:p>
            <a:pPr lvl="1">
              <a:lnSpc>
                <a:spcPct val="150000"/>
              </a:lnSpc>
            </a:pPr>
            <a:r>
              <a:rPr lang="en-GB" dirty="0">
                <a:solidFill>
                  <a:srgbClr val="000000"/>
                </a:solidFill>
                <a:latin typeface="Calibri" panose="020F0502020204030204" pitchFamily="34" charset="0"/>
                <a:cs typeface="Calibri" panose="020F0502020204030204" pitchFamily="34" charset="0"/>
              </a:rPr>
              <a:t>HTTP </a:t>
            </a:r>
            <a:r>
              <a:rPr lang="en-GB" b="0" i="0" dirty="0">
                <a:solidFill>
                  <a:srgbClr val="000000"/>
                </a:solidFill>
                <a:effectLst/>
                <a:latin typeface="Calibri" panose="020F0502020204030204" pitchFamily="34" charset="0"/>
                <a:cs typeface="Calibri" panose="020F0502020204030204" pitchFamily="34" charset="0"/>
              </a:rPr>
              <a:t>Security Headers</a:t>
            </a:r>
          </a:p>
          <a:p>
            <a:pPr lvl="1">
              <a:lnSpc>
                <a:spcPct val="150000"/>
              </a:lnSpc>
            </a:pPr>
            <a:r>
              <a:rPr lang="en-GB" sz="2400" b="0" i="0" dirty="0">
                <a:solidFill>
                  <a:srgbClr val="000000"/>
                </a:solidFill>
                <a:effectLst/>
                <a:latin typeface="Calibri" panose="020F0502020204030204" pitchFamily="34" charset="0"/>
                <a:cs typeface="Calibri" panose="020F0502020204030204" pitchFamily="34" charset="0"/>
              </a:rPr>
              <a:t>Cookies Protection</a:t>
            </a:r>
          </a:p>
        </p:txBody>
      </p:sp>
    </p:spTree>
    <p:extLst>
      <p:ext uri="{BB962C8B-B14F-4D97-AF65-F5344CB8AC3E}">
        <p14:creationId xmlns:p14="http://schemas.microsoft.com/office/powerpoint/2010/main" val="104618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E95584-35BC-4F1B-AED8-0555619D1AFF}"/>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37297" r="9546" b="37297"/>
          <a:stretch/>
        </p:blipFill>
        <p:spPr>
          <a:xfrm>
            <a:off x="9082216" y="56205"/>
            <a:ext cx="3109784" cy="1012720"/>
          </a:xfrm>
          <a:prstGeom prst="rect">
            <a:avLst/>
          </a:prstGeom>
        </p:spPr>
      </p:pic>
      <p:sp>
        <p:nvSpPr>
          <p:cNvPr id="2" name="Title 1">
            <a:extLst>
              <a:ext uri="{FF2B5EF4-FFF2-40B4-BE49-F238E27FC236}">
                <a16:creationId xmlns:a16="http://schemas.microsoft.com/office/drawing/2014/main" id="{7894AD20-D531-4661-9031-F99AFCC8FA2D}"/>
              </a:ext>
            </a:extLst>
          </p:cNvPr>
          <p:cNvSpPr>
            <a:spLocks noGrp="1"/>
          </p:cNvSpPr>
          <p:nvPr>
            <p:ph type="title"/>
          </p:nvPr>
        </p:nvSpPr>
        <p:spPr/>
        <p:txBody>
          <a:bodyPr>
            <a:normAutofit/>
          </a:bodyPr>
          <a:lstStyle/>
          <a:p>
            <a:r>
              <a:rPr lang="en-GB" sz="4400" b="0" i="0" dirty="0">
                <a:solidFill>
                  <a:srgbClr val="000000"/>
                </a:solidFill>
                <a:effectLst/>
                <a:latin typeface="Calibri" panose="020F0502020204030204" pitchFamily="34" charset="0"/>
                <a:cs typeface="Calibri" panose="020F0502020204030204" pitchFamily="34" charset="0"/>
              </a:rPr>
              <a:t>Cross-Site Scripting (XSS) Protection</a:t>
            </a:r>
            <a:endParaRPr lang="en-GB" dirty="0"/>
          </a:p>
        </p:txBody>
      </p:sp>
      <p:sp>
        <p:nvSpPr>
          <p:cNvPr id="4" name="Content Placeholder 3">
            <a:extLst>
              <a:ext uri="{FF2B5EF4-FFF2-40B4-BE49-F238E27FC236}">
                <a16:creationId xmlns:a16="http://schemas.microsoft.com/office/drawing/2014/main" id="{EE9584BD-573E-473F-B6F8-9A3E234C0A67}"/>
              </a:ext>
            </a:extLst>
          </p:cNvPr>
          <p:cNvSpPr>
            <a:spLocks noGrp="1"/>
          </p:cNvSpPr>
          <p:nvPr>
            <p:ph idx="1"/>
          </p:nvPr>
        </p:nvSpPr>
        <p:spPr>
          <a:xfrm>
            <a:off x="838200" y="1825624"/>
            <a:ext cx="10515600" cy="4834667"/>
          </a:xfrm>
        </p:spPr>
        <p:txBody>
          <a:bodyPr>
            <a:normAutofit fontScale="92500" lnSpcReduction="20000"/>
          </a:bodyPr>
          <a:lstStyle/>
          <a:p>
            <a:pPr>
              <a:lnSpc>
                <a:spcPct val="150000"/>
              </a:lnSpc>
            </a:pPr>
            <a:r>
              <a:rPr lang="en-US" dirty="0"/>
              <a:t>XSS is an attack which allows the attacker to exploit the security of a website by injecting malicious client-side code into the website.</a:t>
            </a:r>
          </a:p>
          <a:p>
            <a:pPr>
              <a:lnSpc>
                <a:spcPct val="150000"/>
              </a:lnSpc>
            </a:pPr>
            <a:r>
              <a:rPr lang="en-US" dirty="0"/>
              <a:t>A successful XSS attack can give the attacker access to cookies, session token, or can let the malicious script rewrite the HTML content.</a:t>
            </a:r>
          </a:p>
          <a:p>
            <a:pPr>
              <a:lnSpc>
                <a:spcPct val="150000"/>
              </a:lnSpc>
            </a:pPr>
            <a:r>
              <a:rPr lang="en-US" dirty="0"/>
              <a:t>To prevent XSS attacks, Flask configures Jinja2 to automatically escape all values unless explicitly told otherwise. </a:t>
            </a:r>
          </a:p>
          <a:p>
            <a:pPr>
              <a:lnSpc>
                <a:spcPct val="150000"/>
              </a:lnSpc>
            </a:pPr>
            <a:r>
              <a:rPr lang="en-US" dirty="0"/>
              <a:t>This helps rule out all XSS problems caused by templates, but there are some measures you must consider if you want to mitigate XSS. </a:t>
            </a:r>
          </a:p>
        </p:txBody>
      </p:sp>
    </p:spTree>
    <p:extLst>
      <p:ext uri="{BB962C8B-B14F-4D97-AF65-F5344CB8AC3E}">
        <p14:creationId xmlns:p14="http://schemas.microsoft.com/office/powerpoint/2010/main" val="3956810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1509</Words>
  <Application>Microsoft Office PowerPoint</Application>
  <PresentationFormat>Widescreen</PresentationFormat>
  <Paragraphs>124</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Calibri</vt:lpstr>
      <vt:lpstr>Calibri Light</vt:lpstr>
      <vt:lpstr>Roboto</vt:lpstr>
      <vt:lpstr>Office Theme</vt:lpstr>
      <vt:lpstr>Building Secured Flask Apps</vt:lpstr>
      <vt:lpstr>Who am I?</vt:lpstr>
      <vt:lpstr>Overview</vt:lpstr>
      <vt:lpstr>Objectives</vt:lpstr>
      <vt:lpstr>Objectives</vt:lpstr>
      <vt:lpstr>Context</vt:lpstr>
      <vt:lpstr>Introduction</vt:lpstr>
      <vt:lpstr>Flask Security Considerations</vt:lpstr>
      <vt:lpstr>Cross-Site Scripting (XSS) Protection</vt:lpstr>
      <vt:lpstr>Cross-Site Scripting (XSS) Protection</vt:lpstr>
      <vt:lpstr>Cross-Site Request Forgery (CSRF) Protection</vt:lpstr>
      <vt:lpstr>Cross-Site Request Forgery (CSRF) Protection</vt:lpstr>
      <vt:lpstr>HTTP Security Headers</vt:lpstr>
      <vt:lpstr>HTTP Security Headers</vt:lpstr>
      <vt:lpstr>HTTP Security Headers</vt:lpstr>
      <vt:lpstr>HTTP Security Headers</vt:lpstr>
      <vt:lpstr>Cookies Protection</vt:lpstr>
      <vt:lpstr>Cookies Protection</vt:lpstr>
      <vt:lpstr>Improving website’s frontend (Hands on)</vt:lpstr>
      <vt:lpstr>Questions &amp; Answers or No Answers</vt:lpstr>
      <vt:lpstr>Further Improvements</vt:lpstr>
      <vt:lpstr>What’s Next?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the efﬁciency of your Flask app's frontend</dc:title>
  <dc:creator>Randy Duodu</dc:creator>
  <cp:lastModifiedBy>Randy Duodu</cp:lastModifiedBy>
  <cp:revision>102</cp:revision>
  <dcterms:created xsi:type="dcterms:W3CDTF">2021-11-30T00:29:12Z</dcterms:created>
  <dcterms:modified xsi:type="dcterms:W3CDTF">2021-11-30T20:31:19Z</dcterms:modified>
</cp:coreProperties>
</file>