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62" r:id="rId6"/>
    <p:sldId id="259" r:id="rId7"/>
    <p:sldId id="264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32"/>
    <a:srgbClr val="00285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47BA2-98F7-4E8D-B0A9-9AA49DD3CAE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96B84FB-2064-4C78-B1FB-48BC067B190E}">
      <dgm:prSet phldrT="[Text]" custT="1"/>
      <dgm:spPr/>
      <dgm:t>
        <a:bodyPr/>
        <a:lstStyle/>
        <a:p>
          <a:r>
            <a:rPr lang="en-US" sz="1800" b="0" u="none" dirty="0"/>
            <a:t>Using </a:t>
          </a:r>
          <a:r>
            <a:rPr lang="en-US" sz="1800" b="1" u="sng" dirty="0"/>
            <a:t>Text Mining &amp; Natural Language Processing</a:t>
          </a:r>
          <a:r>
            <a:rPr lang="en-US" sz="1800" b="0" u="none" dirty="0"/>
            <a:t> to extract information from news and any other sources</a:t>
          </a:r>
        </a:p>
      </dgm:t>
    </dgm:pt>
    <dgm:pt modelId="{CCC83670-CA94-4959-818A-582E14F70462}" type="parTrans" cxnId="{97A5FD51-68DD-4BD5-A602-E0396613A459}">
      <dgm:prSet/>
      <dgm:spPr/>
      <dgm:t>
        <a:bodyPr/>
        <a:lstStyle/>
        <a:p>
          <a:endParaRPr lang="en-US" sz="1800"/>
        </a:p>
      </dgm:t>
    </dgm:pt>
    <dgm:pt modelId="{23A78F6D-2F0C-496D-A2A3-54EA57274EF7}" type="sibTrans" cxnId="{97A5FD51-68DD-4BD5-A602-E0396613A459}">
      <dgm:prSet/>
      <dgm:spPr/>
      <dgm:t>
        <a:bodyPr/>
        <a:lstStyle/>
        <a:p>
          <a:endParaRPr lang="en-US" sz="1800"/>
        </a:p>
      </dgm:t>
    </dgm:pt>
    <dgm:pt modelId="{7EB6EC63-8D40-475D-8B4C-EDAA35068593}">
      <dgm:prSet phldrT="[Text]" custT="1"/>
      <dgm:spPr/>
      <dgm:t>
        <a:bodyPr/>
        <a:lstStyle/>
        <a:p>
          <a:r>
            <a:rPr lang="en-US" sz="1800" b="1" u="sng" dirty="0"/>
            <a:t>Assign quantitative values</a:t>
          </a:r>
          <a:r>
            <a:rPr lang="en-US" sz="1800" b="0" u="none" dirty="0"/>
            <a:t> to qualitative results from news articles and add/subtract these to/from forecasted values</a:t>
          </a:r>
          <a:endParaRPr lang="en-US" sz="1800" b="1" u="sng" dirty="0"/>
        </a:p>
      </dgm:t>
    </dgm:pt>
    <dgm:pt modelId="{BB686C16-9699-40A6-BCE6-478F6DAE1946}" type="parTrans" cxnId="{1CDD5904-B9E5-45A4-B9CE-E4CCDD9B3E24}">
      <dgm:prSet/>
      <dgm:spPr/>
      <dgm:t>
        <a:bodyPr/>
        <a:lstStyle/>
        <a:p>
          <a:endParaRPr lang="en-US" sz="1800"/>
        </a:p>
      </dgm:t>
    </dgm:pt>
    <dgm:pt modelId="{18A2587A-F311-4702-995C-E516E80AB58B}" type="sibTrans" cxnId="{1CDD5904-B9E5-45A4-B9CE-E4CCDD9B3E24}">
      <dgm:prSet/>
      <dgm:spPr/>
      <dgm:t>
        <a:bodyPr/>
        <a:lstStyle/>
        <a:p>
          <a:endParaRPr lang="en-US" sz="1800"/>
        </a:p>
      </dgm:t>
    </dgm:pt>
    <dgm:pt modelId="{CDCFC4EA-FC94-4E17-BF03-255480EB81E7}">
      <dgm:prSet phldrT="[Text]" custT="1"/>
      <dgm:spPr/>
      <dgm:t>
        <a:bodyPr/>
        <a:lstStyle/>
        <a:p>
          <a:r>
            <a:rPr lang="en-US" sz="1800" b="1" u="sng" dirty="0"/>
            <a:t>Increasing the prediction accuracy: </a:t>
          </a:r>
          <a:r>
            <a:rPr lang="en-US" sz="1800" dirty="0"/>
            <a:t>Currently our model predicts values based only on quantitative data available, with NLP &amp; TM techniques we can increase our prediction accuracy multifold</a:t>
          </a:r>
          <a:endParaRPr lang="en-US" sz="1800" b="1" u="sng" dirty="0"/>
        </a:p>
      </dgm:t>
    </dgm:pt>
    <dgm:pt modelId="{D331409B-1575-4D50-9163-8CCEF24BA46C}" type="parTrans" cxnId="{C10E7643-02E8-4105-B31B-28DDB69D2E6E}">
      <dgm:prSet/>
      <dgm:spPr/>
      <dgm:t>
        <a:bodyPr/>
        <a:lstStyle/>
        <a:p>
          <a:endParaRPr lang="en-US" sz="1800"/>
        </a:p>
      </dgm:t>
    </dgm:pt>
    <dgm:pt modelId="{8B790216-8E2E-48C4-AAA0-88BA6941FC63}" type="sibTrans" cxnId="{C10E7643-02E8-4105-B31B-28DDB69D2E6E}">
      <dgm:prSet/>
      <dgm:spPr/>
      <dgm:t>
        <a:bodyPr/>
        <a:lstStyle/>
        <a:p>
          <a:endParaRPr lang="en-US" sz="1800"/>
        </a:p>
      </dgm:t>
    </dgm:pt>
    <dgm:pt modelId="{133AD3D3-103A-4D42-827A-B82833BAE875}" type="pres">
      <dgm:prSet presAssocID="{8B647BA2-98F7-4E8D-B0A9-9AA49DD3CAE2}" presName="arrowDiagram" presStyleCnt="0">
        <dgm:presLayoutVars>
          <dgm:chMax val="5"/>
          <dgm:dir/>
          <dgm:resizeHandles val="exact"/>
        </dgm:presLayoutVars>
      </dgm:prSet>
      <dgm:spPr/>
    </dgm:pt>
    <dgm:pt modelId="{92BFF5F1-EF86-4746-B816-3E73F1638C0D}" type="pres">
      <dgm:prSet presAssocID="{8B647BA2-98F7-4E8D-B0A9-9AA49DD3CAE2}" presName="arrow" presStyleLbl="bgShp" presStyleIdx="0" presStyleCnt="1"/>
      <dgm:spPr/>
    </dgm:pt>
    <dgm:pt modelId="{CCB8E5FD-3C67-4804-8F5E-FB53343F81F6}" type="pres">
      <dgm:prSet presAssocID="{8B647BA2-98F7-4E8D-B0A9-9AA49DD3CAE2}" presName="arrowDiagram3" presStyleCnt="0"/>
      <dgm:spPr/>
    </dgm:pt>
    <dgm:pt modelId="{88C3FD45-E98A-483B-9BCD-2FAB713B2E7C}" type="pres">
      <dgm:prSet presAssocID="{196B84FB-2064-4C78-B1FB-48BC067B190E}" presName="bullet3a" presStyleLbl="node1" presStyleIdx="0" presStyleCnt="3"/>
      <dgm:spPr/>
    </dgm:pt>
    <dgm:pt modelId="{ADC832B6-E9BC-4DCC-933A-7B0BEBF295A9}" type="pres">
      <dgm:prSet presAssocID="{196B84FB-2064-4C78-B1FB-48BC067B190E}" presName="textBox3a" presStyleLbl="revTx" presStyleIdx="0" presStyleCnt="3">
        <dgm:presLayoutVars>
          <dgm:bulletEnabled val="1"/>
        </dgm:presLayoutVars>
      </dgm:prSet>
      <dgm:spPr/>
    </dgm:pt>
    <dgm:pt modelId="{E11869E1-AF31-4932-A89C-3ED64E4CAC23}" type="pres">
      <dgm:prSet presAssocID="{7EB6EC63-8D40-475D-8B4C-EDAA35068593}" presName="bullet3b" presStyleLbl="node1" presStyleIdx="1" presStyleCnt="3"/>
      <dgm:spPr/>
    </dgm:pt>
    <dgm:pt modelId="{B04DF8F3-EAEF-4338-8029-01B72D1EE871}" type="pres">
      <dgm:prSet presAssocID="{7EB6EC63-8D40-475D-8B4C-EDAA35068593}" presName="textBox3b" presStyleLbl="revTx" presStyleIdx="1" presStyleCnt="3">
        <dgm:presLayoutVars>
          <dgm:bulletEnabled val="1"/>
        </dgm:presLayoutVars>
      </dgm:prSet>
      <dgm:spPr/>
    </dgm:pt>
    <dgm:pt modelId="{B7F90578-1D69-4A90-8390-87912387765B}" type="pres">
      <dgm:prSet presAssocID="{CDCFC4EA-FC94-4E17-BF03-255480EB81E7}" presName="bullet3c" presStyleLbl="node1" presStyleIdx="2" presStyleCnt="3"/>
      <dgm:spPr/>
    </dgm:pt>
    <dgm:pt modelId="{24E689C2-BAA5-46B2-8EB1-EA2426AD5DFF}" type="pres">
      <dgm:prSet presAssocID="{CDCFC4EA-FC94-4E17-BF03-255480EB81E7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1CDD5904-B9E5-45A4-B9CE-E4CCDD9B3E24}" srcId="{8B647BA2-98F7-4E8D-B0A9-9AA49DD3CAE2}" destId="{7EB6EC63-8D40-475D-8B4C-EDAA35068593}" srcOrd="1" destOrd="0" parTransId="{BB686C16-9699-40A6-BCE6-478F6DAE1946}" sibTransId="{18A2587A-F311-4702-995C-E516E80AB58B}"/>
    <dgm:cxn modelId="{C10E7643-02E8-4105-B31B-28DDB69D2E6E}" srcId="{8B647BA2-98F7-4E8D-B0A9-9AA49DD3CAE2}" destId="{CDCFC4EA-FC94-4E17-BF03-255480EB81E7}" srcOrd="2" destOrd="0" parTransId="{D331409B-1575-4D50-9163-8CCEF24BA46C}" sibTransId="{8B790216-8E2E-48C4-AAA0-88BA6941FC63}"/>
    <dgm:cxn modelId="{0F9C236C-5E43-4B03-B50A-C6E08DBF30F3}" type="presOf" srcId="{196B84FB-2064-4C78-B1FB-48BC067B190E}" destId="{ADC832B6-E9BC-4DCC-933A-7B0BEBF295A9}" srcOrd="0" destOrd="0" presId="urn:microsoft.com/office/officeart/2005/8/layout/arrow2"/>
    <dgm:cxn modelId="{97A5FD51-68DD-4BD5-A602-E0396613A459}" srcId="{8B647BA2-98F7-4E8D-B0A9-9AA49DD3CAE2}" destId="{196B84FB-2064-4C78-B1FB-48BC067B190E}" srcOrd="0" destOrd="0" parTransId="{CCC83670-CA94-4959-818A-582E14F70462}" sibTransId="{23A78F6D-2F0C-496D-A2A3-54EA57274EF7}"/>
    <dgm:cxn modelId="{638F889F-18D1-4B19-B5D1-6FCAC5B21536}" type="presOf" srcId="{8B647BA2-98F7-4E8D-B0A9-9AA49DD3CAE2}" destId="{133AD3D3-103A-4D42-827A-B82833BAE875}" srcOrd="0" destOrd="0" presId="urn:microsoft.com/office/officeart/2005/8/layout/arrow2"/>
    <dgm:cxn modelId="{8797A0AE-1DFD-43D9-AD00-C4708256625B}" type="presOf" srcId="{7EB6EC63-8D40-475D-8B4C-EDAA35068593}" destId="{B04DF8F3-EAEF-4338-8029-01B72D1EE871}" srcOrd="0" destOrd="0" presId="urn:microsoft.com/office/officeart/2005/8/layout/arrow2"/>
    <dgm:cxn modelId="{EFC4C8D9-B1E5-4BC0-9383-4A48885EE52C}" type="presOf" srcId="{CDCFC4EA-FC94-4E17-BF03-255480EB81E7}" destId="{24E689C2-BAA5-46B2-8EB1-EA2426AD5DFF}" srcOrd="0" destOrd="0" presId="urn:microsoft.com/office/officeart/2005/8/layout/arrow2"/>
    <dgm:cxn modelId="{175C4670-8A29-41A8-BD41-97E72645C7C7}" type="presParOf" srcId="{133AD3D3-103A-4D42-827A-B82833BAE875}" destId="{92BFF5F1-EF86-4746-B816-3E73F1638C0D}" srcOrd="0" destOrd="0" presId="urn:microsoft.com/office/officeart/2005/8/layout/arrow2"/>
    <dgm:cxn modelId="{9A732827-2541-43F4-BE25-0E6F08BA8033}" type="presParOf" srcId="{133AD3D3-103A-4D42-827A-B82833BAE875}" destId="{CCB8E5FD-3C67-4804-8F5E-FB53343F81F6}" srcOrd="1" destOrd="0" presId="urn:microsoft.com/office/officeart/2005/8/layout/arrow2"/>
    <dgm:cxn modelId="{17CA2C2F-A015-49F1-B392-ED8CF0DAA998}" type="presParOf" srcId="{CCB8E5FD-3C67-4804-8F5E-FB53343F81F6}" destId="{88C3FD45-E98A-483B-9BCD-2FAB713B2E7C}" srcOrd="0" destOrd="0" presId="urn:microsoft.com/office/officeart/2005/8/layout/arrow2"/>
    <dgm:cxn modelId="{4A9D49B9-68B9-49EF-A8DD-CC3A9E024CD4}" type="presParOf" srcId="{CCB8E5FD-3C67-4804-8F5E-FB53343F81F6}" destId="{ADC832B6-E9BC-4DCC-933A-7B0BEBF295A9}" srcOrd="1" destOrd="0" presId="urn:microsoft.com/office/officeart/2005/8/layout/arrow2"/>
    <dgm:cxn modelId="{54B4191B-7814-417B-83AB-7B9594B5B7BE}" type="presParOf" srcId="{CCB8E5FD-3C67-4804-8F5E-FB53343F81F6}" destId="{E11869E1-AF31-4932-A89C-3ED64E4CAC23}" srcOrd="2" destOrd="0" presId="urn:microsoft.com/office/officeart/2005/8/layout/arrow2"/>
    <dgm:cxn modelId="{E08F7429-F338-4C7A-BD14-6E819B07BCA4}" type="presParOf" srcId="{CCB8E5FD-3C67-4804-8F5E-FB53343F81F6}" destId="{B04DF8F3-EAEF-4338-8029-01B72D1EE871}" srcOrd="3" destOrd="0" presId="urn:microsoft.com/office/officeart/2005/8/layout/arrow2"/>
    <dgm:cxn modelId="{9978B923-A825-443E-9B68-F3186A727FED}" type="presParOf" srcId="{CCB8E5FD-3C67-4804-8F5E-FB53343F81F6}" destId="{B7F90578-1D69-4A90-8390-87912387765B}" srcOrd="4" destOrd="0" presId="urn:microsoft.com/office/officeart/2005/8/layout/arrow2"/>
    <dgm:cxn modelId="{CCAA55BD-F99E-4FDD-9E86-055C5F725C87}" type="presParOf" srcId="{CCB8E5FD-3C67-4804-8F5E-FB53343F81F6}" destId="{24E689C2-BAA5-46B2-8EB1-EA2426AD5DF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FF5F1-EF86-4746-B816-3E73F1638C0D}">
      <dsp:nvSpPr>
        <dsp:cNvPr id="0" name=""/>
        <dsp:cNvSpPr/>
      </dsp:nvSpPr>
      <dsp:spPr>
        <a:xfrm>
          <a:off x="0" y="949"/>
          <a:ext cx="9856180" cy="616011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3FD45-E98A-483B-9BCD-2FAB713B2E7C}">
      <dsp:nvSpPr>
        <dsp:cNvPr id="0" name=""/>
        <dsp:cNvSpPr/>
      </dsp:nvSpPr>
      <dsp:spPr>
        <a:xfrm>
          <a:off x="1251734" y="4252659"/>
          <a:ext cx="256260" cy="25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832B6-E9BC-4DCC-933A-7B0BEBF295A9}">
      <dsp:nvSpPr>
        <dsp:cNvPr id="0" name=""/>
        <dsp:cNvSpPr/>
      </dsp:nvSpPr>
      <dsp:spPr>
        <a:xfrm>
          <a:off x="1379865" y="4380789"/>
          <a:ext cx="2296489" cy="178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8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/>
            <a:t>Using </a:t>
          </a:r>
          <a:r>
            <a:rPr lang="en-US" sz="1800" b="1" u="sng" kern="1200" dirty="0"/>
            <a:t>Text Mining &amp; Natural Language Processing</a:t>
          </a:r>
          <a:r>
            <a:rPr lang="en-US" sz="1800" b="0" u="none" kern="1200" dirty="0"/>
            <a:t> to extract information from news and any other sources</a:t>
          </a:r>
        </a:p>
      </dsp:txBody>
      <dsp:txXfrm>
        <a:off x="1379865" y="4380789"/>
        <a:ext cx="2296489" cy="1780272"/>
      </dsp:txXfrm>
    </dsp:sp>
    <dsp:sp modelId="{E11869E1-AF31-4932-A89C-3ED64E4CAC23}">
      <dsp:nvSpPr>
        <dsp:cNvPr id="0" name=""/>
        <dsp:cNvSpPr/>
      </dsp:nvSpPr>
      <dsp:spPr>
        <a:xfrm>
          <a:off x="3513728" y="2578340"/>
          <a:ext cx="463240" cy="463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DF8F3-EAEF-4338-8029-01B72D1EE871}">
      <dsp:nvSpPr>
        <dsp:cNvPr id="0" name=""/>
        <dsp:cNvSpPr/>
      </dsp:nvSpPr>
      <dsp:spPr>
        <a:xfrm>
          <a:off x="3745348" y="2809961"/>
          <a:ext cx="2365483" cy="3351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2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Assign quantitative values</a:t>
          </a:r>
          <a:r>
            <a:rPr lang="en-US" sz="1800" b="0" u="none" kern="1200" dirty="0"/>
            <a:t> to qualitative results from news articles and add/subtract these to/from forecasted values</a:t>
          </a:r>
          <a:endParaRPr lang="en-US" sz="1800" b="1" u="sng" kern="1200" dirty="0"/>
        </a:p>
      </dsp:txBody>
      <dsp:txXfrm>
        <a:off x="3745348" y="2809961"/>
        <a:ext cx="2365483" cy="3351101"/>
      </dsp:txXfrm>
    </dsp:sp>
    <dsp:sp modelId="{B7F90578-1D69-4A90-8390-87912387765B}">
      <dsp:nvSpPr>
        <dsp:cNvPr id="0" name=""/>
        <dsp:cNvSpPr/>
      </dsp:nvSpPr>
      <dsp:spPr>
        <a:xfrm>
          <a:off x="6234033" y="1559458"/>
          <a:ext cx="640651" cy="640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689C2-BAA5-46B2-8EB1-EA2426AD5DFF}">
      <dsp:nvSpPr>
        <dsp:cNvPr id="0" name=""/>
        <dsp:cNvSpPr/>
      </dsp:nvSpPr>
      <dsp:spPr>
        <a:xfrm>
          <a:off x="6554359" y="1879784"/>
          <a:ext cx="2365483" cy="428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468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Increasing the prediction accuracy: </a:t>
          </a:r>
          <a:r>
            <a:rPr lang="en-US" sz="1800" kern="1200" dirty="0"/>
            <a:t>Currently our model predicts values based only on quantitative data available, with NLP &amp; TM techniques we can increase our prediction accuracy multifold</a:t>
          </a:r>
          <a:endParaRPr lang="en-US" sz="1800" b="1" u="sng" kern="1200" dirty="0"/>
        </a:p>
      </dsp:txBody>
      <dsp:txXfrm>
        <a:off x="6554359" y="1879784"/>
        <a:ext cx="2365483" cy="4281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CBC7-E483-464F-953E-4FD0FE72DF1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ADDAA-D784-4412-9EC8-F1F0169E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3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C2F7-2D37-4327-8F56-449B74E3D5EB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F9D3-BDB6-4883-9599-4039B8045E35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1CF6-96EF-4201-99A6-0700D294580D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63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D5A-D853-4CF3-B3CB-3563734DBD33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D47F-2504-4100-A0DC-69F52B29FDF7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60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440-EC64-4D4C-9ACD-923280A35B69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651-3B8E-4ECD-8F44-17B5716B31C1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802-1D5F-4294-8BB8-E6F143354774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E53E-43EF-4B66-87F2-D12A4DB2247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136" y="6406487"/>
            <a:ext cx="683339" cy="3651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algn="ctr">
              <a:defRPr sz="15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D900E4-DB96-4323-9BBB-9FB148698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4026-87C8-49E5-8CCE-9DFBBFEC3C3C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2581-5E4D-476F-8424-D59C2509805C}" type="datetime1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4BE-4F09-450F-B988-873AA7B66956}" type="datetime1">
              <a:rPr lang="en-US" smtClean="0"/>
              <a:t>07-Dec-17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366F-627E-48BA-81C0-5AF3D08C2860}" type="datetime1">
              <a:rPr lang="en-US" smtClean="0"/>
              <a:t>07-Dec-17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8561-1C80-41DF-811F-0A91ABAD0F7B}" type="datetime1">
              <a:rPr lang="en-US" smtClean="0"/>
              <a:t>07-Dec-17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A0A-9E7A-4CAD-B834-CAB22C263D9D}" type="datetime1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92AF-D852-40EE-AD0A-9790BBAD9FFC}" type="datetime1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E4E4-F643-4C7A-8ABF-80C703609465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D900E4-DB96-4323-9BBB-9FB1486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extweb.com/hardfork/2017/11/28/bitcoin-price-10000-barrier/" TargetMode="External"/><Relationship Id="rId3" Type="http://schemas.openxmlformats.org/officeDocument/2006/relationships/hyperlink" Target="https://www.investopedia.com/articles/07/montecarlo.asp" TargetMode="External"/><Relationship Id="rId7" Type="http://schemas.openxmlformats.org/officeDocument/2006/relationships/hyperlink" Target="http://www.valuewalk.com/2017/09/interesting-facts-bitcoin/" TargetMode="External"/><Relationship Id="rId2" Type="http://schemas.openxmlformats.org/officeDocument/2006/relationships/hyperlink" Target="https://www.kaggle.com/mczielinski/bitcoin-historical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patricktriest.com/analyzing-cryptocurrencies-python/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www.quora.com/What-are-some-predictions-for-the-price-of-Bitcoin-or-Litecoin-by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E5AB-9612-4FBC-820E-E83B197F8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667" y="2404534"/>
            <a:ext cx="9039072" cy="2283214"/>
          </a:xfrm>
        </p:spPr>
        <p:txBody>
          <a:bodyPr anchor="ctr"/>
          <a:lstStyle/>
          <a:p>
            <a:r>
              <a:rPr lang="en-US" u="sng" dirty="0">
                <a:latin typeface="AR DELANEY" panose="02000000000000000000" pitchFamily="2" charset="0"/>
              </a:rPr>
              <a:t>Predicting BITCOIN values using the 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  <a:latin typeface="AR DELANEY" panose="02000000000000000000" pitchFamily="2" charset="0"/>
              </a:rPr>
              <a:t>Bit</a:t>
            </a:r>
            <a:r>
              <a:rPr lang="en-US" u="sng" dirty="0" err="1">
                <a:solidFill>
                  <a:srgbClr val="0070C0"/>
                </a:solidFill>
                <a:latin typeface="AR DELANEY" panose="02000000000000000000" pitchFamily="2" charset="0"/>
              </a:rPr>
              <a:t>Va</a:t>
            </a:r>
            <a:r>
              <a:rPr lang="en-US" u="sng" dirty="0" err="1">
                <a:solidFill>
                  <a:srgbClr val="FF0000"/>
                </a:solidFill>
                <a:latin typeface="AR DELANEY" panose="02000000000000000000" pitchFamily="2" charset="0"/>
              </a:rPr>
              <a:t>R</a:t>
            </a:r>
            <a:r>
              <a:rPr lang="en-US" u="sng" dirty="0" err="1">
                <a:solidFill>
                  <a:srgbClr val="00B050"/>
                </a:solidFill>
                <a:latin typeface="AR DELANEY" panose="02000000000000000000" pitchFamily="2" charset="0"/>
              </a:rPr>
              <a:t>Y</a:t>
            </a: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R DELANEY" panose="02000000000000000000" pitchFamily="2" charset="0"/>
              </a:rPr>
              <a:t>™</a:t>
            </a:r>
            <a:r>
              <a:rPr lang="en-US" u="sng" dirty="0">
                <a:latin typeface="AR DELANEY" panose="02000000000000000000" pitchFamily="2" charset="0"/>
              </a:rPr>
              <a:t>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ACD5E-8AE7-4B3E-AF1F-D70298BE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095" y="4965226"/>
            <a:ext cx="8179706" cy="122570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Team Members: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</a:rPr>
              <a:t>Vasu Chaudhary      </a:t>
            </a:r>
            <a:r>
              <a:rPr lang="en-US" sz="2400" dirty="0">
                <a:solidFill>
                  <a:srgbClr val="FF0000"/>
                </a:solidFill>
              </a:rPr>
              <a:t>Rishabh Mulani     </a:t>
            </a:r>
            <a:r>
              <a:rPr lang="en-US" sz="2400" dirty="0">
                <a:solidFill>
                  <a:srgbClr val="00B050"/>
                </a:solidFill>
              </a:rPr>
              <a:t>Yogeshwar Kansara</a:t>
            </a:r>
            <a:endParaRPr lang="en-US" sz="2400" dirty="0"/>
          </a:p>
        </p:txBody>
      </p:sp>
      <p:pic>
        <p:nvPicPr>
          <p:cNvPr id="1026" name="Picture 2" descr="Image result for bitcoin animated gif">
            <a:extLst>
              <a:ext uri="{FF2B5EF4-FFF2-40B4-BE49-F238E27FC236}">
                <a16:creationId xmlns:a16="http://schemas.microsoft.com/office/drawing/2014/main" id="{1C40D38E-B7CE-45E5-9349-C58A8F5E8A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63" y="3851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54FB-5D08-4F8A-8496-A07C27C7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402977B-D7D2-4FE0-A731-EB92A5E65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4" y="891686"/>
            <a:ext cx="5062993" cy="50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11841-37A4-4138-91B6-21173E2A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693" y="2693227"/>
            <a:ext cx="4567563" cy="1320800"/>
          </a:xfrm>
        </p:spPr>
        <p:txBody>
          <a:bodyPr anchor="ctr">
            <a:noAutofit/>
          </a:bodyPr>
          <a:lstStyle/>
          <a:p>
            <a:r>
              <a:rPr lang="en-US" sz="6000" dirty="0">
                <a:latin typeface="AR DESTINE" panose="02000000000000000000" pitchFamily="2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56F17-8086-478D-82E1-D566DF20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D900E4-DB96-4323-9BBB-9FB148698C22}" type="slidenum">
              <a:rPr lang="en-US" sz="12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9312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E1F22-6B0E-4CD7-95CF-D57FD7C2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82B5-5162-46FA-B48F-0D72CA5E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186" y="369761"/>
            <a:ext cx="6335734" cy="5545667"/>
          </a:xfrm>
        </p:spPr>
        <p:txBody>
          <a:bodyPr anchor="ctr">
            <a:noAutofit/>
          </a:bodyPr>
          <a:lstStyle/>
          <a:p>
            <a:pPr>
              <a:spcBef>
                <a:spcPts val="3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inspired us?</a:t>
            </a:r>
          </a:p>
          <a:p>
            <a:pPr>
              <a:spcBef>
                <a:spcPts val="3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Project update: What we’ve achieved</a:t>
            </a:r>
          </a:p>
          <a:p>
            <a:pPr>
              <a:spcBef>
                <a:spcPts val="3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Fundamental Concept: GBM (Geometric Brownian Motion)</a:t>
            </a:r>
          </a:p>
          <a:p>
            <a:pPr>
              <a:spcBef>
                <a:spcPts val="3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Difficulties, surprises and shocks along the road</a:t>
            </a:r>
          </a:p>
          <a:p>
            <a:pPr>
              <a:spcBef>
                <a:spcPts val="3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Visualizing the results</a:t>
            </a:r>
          </a:p>
          <a:p>
            <a:pPr>
              <a:spcBef>
                <a:spcPts val="3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Future possibilities</a:t>
            </a:r>
          </a:p>
          <a:p>
            <a:pPr>
              <a:spcBef>
                <a:spcPts val="3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CC9B-CC53-46C8-B18F-6E72BDEB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206252"/>
            <a:ext cx="683339" cy="365125"/>
          </a:xfrm>
          <a:solidFill>
            <a:schemeClr val="tx1"/>
          </a:solidFill>
        </p:spPr>
        <p:txBody>
          <a:bodyPr vert="horz" lIns="91440" tIns="45720" rIns="91440" bIns="45720" rtlCol="0" anchor="ctr"/>
          <a:lstStyle/>
          <a:p>
            <a:fld id="{77D900E4-DB96-4323-9BBB-9FB148698C22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15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E80B-1800-4B3F-AE4D-4A076706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inspired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7AF8-7138-4739-970D-2572D82F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35" y="1360999"/>
            <a:ext cx="6484714" cy="45128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The recent price surge in the BITCOIN: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BITCOINs have been deemed as the “BEST INVESTMENTS”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The desire to gauge the movement of the bitcoin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So that this doesn’t happen with any of us: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E8152-6925-46BA-9817-0E4D06D1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19122">
            <a:off x="6508481" y="4315688"/>
            <a:ext cx="5943600" cy="8382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F40EFB-BEB8-4F90-9F6A-0023E6F8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83AB3-E054-49D4-980D-FF97581CF953}"/>
              </a:ext>
            </a:extLst>
          </p:cNvPr>
          <p:cNvSpPr/>
          <p:nvPr/>
        </p:nvSpPr>
        <p:spPr>
          <a:xfrm>
            <a:off x="246779" y="6243461"/>
            <a:ext cx="45815250" cy="607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             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Arial Rounded MT Bold" panose="020F0704030504030204" pitchFamily="34" charset="0"/>
                <a:ea typeface="MS Gothic" panose="020B0609070205080204" pitchFamily="49" charset="-128"/>
              </a:rPr>
              <a:t>BREAKING NEWS!!!!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 NOV 28, 2017  BITCOIN PRICE SURGES, HITS RECORD HIGH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Arial Rounded MT Bold" panose="020F0704030504030204" pitchFamily="34" charset="0"/>
                <a:ea typeface="MS Gothic" panose="020B0609070205080204" pitchFamily="49" charset="-128"/>
              </a:rPr>
              <a:t>$10,000!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C49F9E-0A2B-47AA-A9F6-2C94D6B9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29" y="6250897"/>
            <a:ext cx="17690671" cy="62232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A96DC1C-0951-4849-8716-218A89B96ABE}"/>
              </a:ext>
            </a:extLst>
          </p:cNvPr>
          <p:cNvGrpSpPr/>
          <p:nvPr/>
        </p:nvGrpSpPr>
        <p:grpSpPr>
          <a:xfrm>
            <a:off x="0" y="5362366"/>
            <a:ext cx="1549829" cy="1498600"/>
            <a:chOff x="2727703" y="1930399"/>
            <a:chExt cx="3602098" cy="33993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F5C392-E046-4751-82D6-2DF8E1EF1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7703" y="1930399"/>
              <a:ext cx="3602098" cy="339938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D72D34-2A6F-4753-9C93-AD1969211E9F}"/>
                </a:ext>
              </a:extLst>
            </p:cNvPr>
            <p:cNvSpPr/>
            <p:nvPr/>
          </p:nvSpPr>
          <p:spPr>
            <a:xfrm>
              <a:off x="3674977" y="2686818"/>
              <a:ext cx="869273" cy="1069383"/>
            </a:xfrm>
            <a:prstGeom prst="rect">
              <a:avLst/>
            </a:prstGeom>
            <a:solidFill>
              <a:srgbClr val="00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AR CHRISTY" panose="02000000000000000000" pitchFamily="2" charset="0"/>
                </a:rPr>
                <a:t>M</a:t>
              </a:r>
            </a:p>
          </p:txBody>
        </p:sp>
      </p:grpSp>
      <p:pic>
        <p:nvPicPr>
          <p:cNvPr id="3082" name="Picture 10" descr="Related image">
            <a:extLst>
              <a:ext uri="{FF2B5EF4-FFF2-40B4-BE49-F238E27FC236}">
                <a16:creationId xmlns:a16="http://schemas.microsoft.com/office/drawing/2014/main" id="{4D911B9D-474B-4B77-9E90-E21A49E0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510" y="1200230"/>
            <a:ext cx="3571863" cy="40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184F4-3A81-450A-A951-CAE17DE9E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44939">
            <a:off x="6012937" y="4287331"/>
            <a:ext cx="6745020" cy="117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27C49-C1A0-4ADC-9550-9B7C1CC84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45552">
            <a:off x="7143382" y="969212"/>
            <a:ext cx="5425511" cy="1277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C7F81-C120-4F33-B3AB-73DB0220F4C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9641"/>
          <a:stretch/>
        </p:blipFill>
        <p:spPr>
          <a:xfrm rot="21187956">
            <a:off x="5463064" y="2781738"/>
            <a:ext cx="7110334" cy="1056714"/>
          </a:xfrm>
          <a:prstGeom prst="rect">
            <a:avLst/>
          </a:prstGeom>
        </p:spPr>
      </p:pic>
      <p:pic>
        <p:nvPicPr>
          <p:cNvPr id="24" name="Picture 2" descr="Image result for bitcoin memes">
            <a:extLst>
              <a:ext uri="{FF2B5EF4-FFF2-40B4-BE49-F238E27FC236}">
                <a16:creationId xmlns:a16="http://schemas.microsoft.com/office/drawing/2014/main" id="{67E7E95B-4A7D-4EBC-93A5-BCD8B586A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641" y="2995104"/>
            <a:ext cx="3183071" cy="25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1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1.5901 0.00301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05" y="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-1.38034 0.00069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23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49C2-919E-4196-A8EC-0E92B33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update: What we’ve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40E2-5DBC-4D74-A888-4664661C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5660"/>
            <a:ext cx="8596668" cy="4350827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Successfully extracted required data using a Yahoo! Ticker (The user can choose whether he would like to extract values in USD, EUR or INR)</a:t>
            </a:r>
            <a:br>
              <a:rPr lang="en-US" dirty="0"/>
            </a:b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Calculated volatility, returns, drift and mean drift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Calculated log returns using which we extracted the price data series- This step was performed for a period of 252 days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b="1" u="sng" dirty="0"/>
              <a:t>Monte Carlo Simulation:</a:t>
            </a:r>
            <a:r>
              <a:rPr lang="en-US" dirty="0"/>
              <a:t> Simulated this activity 1000 times and plotted that on a </a:t>
            </a:r>
            <a:r>
              <a:rPr lang="en-US" dirty="0" err="1"/>
              <a:t>matplotlib</a:t>
            </a:r>
            <a:r>
              <a:rPr lang="en-US" dirty="0"/>
              <a:t> chart to visualize the simulations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Using the simulation we will predict a most likely range of values for the BITCOIN over the period of the next working year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D85D7-6B43-49D0-A88E-EB067124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8E5A-B925-4EAB-92D3-031CC123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730"/>
            <a:ext cx="8596668" cy="1320800"/>
          </a:xfrm>
        </p:spPr>
        <p:txBody>
          <a:bodyPr>
            <a:noAutofit/>
          </a:bodyPr>
          <a:lstStyle/>
          <a:p>
            <a:r>
              <a:rPr lang="en-US" dirty="0"/>
              <a:t>Fundamental Concept: GBM (Geometric Brownian Motion)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3AF24-C000-4E86-8B22-001CB66AE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00629"/>
                <a:ext cx="8596668" cy="3880773"/>
              </a:xfrm>
            </p:spPr>
            <p:txBody>
              <a:bodyPr>
                <a:noAutofit/>
              </a:bodyPr>
              <a:lstStyle/>
              <a:p>
                <a:pP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Used heavily in forecasting of stock prices.</a:t>
                </a:r>
              </a:p>
              <a:p>
                <a:pP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Hypothesis: Past price information is already incorporated and the next price movement is “conditionally independent” of past price movements.</a:t>
                </a:r>
                <a:br>
                  <a:rPr lang="en-US" sz="2000" b="1" dirty="0"/>
                </a:br>
                <a:endParaRPr lang="en-US" sz="2000" b="1" dirty="0"/>
              </a:p>
              <a:p>
                <a:pP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5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5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sz="25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den>
                    </m:f>
                    <m:r>
                      <a:rPr lang="en-US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µ∆</m:t>
                    </m:r>
                  </m:oMath>
                </a14:m>
                <a:r>
                  <a:rPr lang="en-US" sz="2500" b="1" dirty="0"/>
                  <a:t>t + </a:t>
                </a:r>
                <a:r>
                  <a:rPr lang="el-GR" sz="2500" b="1" dirty="0"/>
                  <a:t>σ ε</a:t>
                </a:r>
                <a:r>
                  <a:rPr lang="en-US" sz="25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5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sz="2500" b="1" dirty="0"/>
                          <m:t>t</m:t>
                        </m:r>
                      </m:e>
                    </m:rad>
                  </m:oMath>
                </a14:m>
                <a:r>
                  <a:rPr lang="en-US" sz="2500" b="1" dirty="0"/>
                  <a:t> </a:t>
                </a:r>
                <a:br>
                  <a:rPr lang="en-US" sz="2000" b="1" dirty="0"/>
                </a:br>
                <a:br>
                  <a:rPr lang="en-US" sz="2000" dirty="0"/>
                </a:br>
                <a:r>
                  <a:rPr lang="en-US" sz="2000" dirty="0"/>
                  <a:t>"S" is the stock price, "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 </m:t>
                    </m:r>
                  </m:oMath>
                </a14:m>
                <a:r>
                  <a:rPr lang="en-US" sz="2000" dirty="0"/>
                  <a:t>" (the Greek mu) is the expected return, "</a:t>
                </a:r>
                <a:r>
                  <a:rPr lang="el-GR" sz="2000" b="1" dirty="0"/>
                  <a:t> σ </a:t>
                </a:r>
                <a:r>
                  <a:rPr lang="en-US" sz="2000" dirty="0"/>
                  <a:t>" (Greek sigma) is the standard deviation of returns, "t" is time, and "</a:t>
                </a:r>
                <a:r>
                  <a:rPr lang="el-GR" sz="2000" b="1" dirty="0"/>
                  <a:t>ε</a:t>
                </a:r>
                <a:r>
                  <a:rPr lang="en-US" sz="2000" dirty="0"/>
                  <a:t>" (Greek epsilon) is the random variable: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3AF24-C000-4E86-8B22-001CB66AE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00629"/>
                <a:ext cx="8596668" cy="3880773"/>
              </a:xfrm>
              <a:blipFill>
                <a:blip r:embed="rId2"/>
                <a:stretch>
                  <a:fillRect l="-638" t="-1101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6FD21-C549-4AFD-85EF-1E69B256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4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2C280-71AB-4A91-87F7-4EE9EC05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294808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Difficulties &amp; surprises along the road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261A5F-53F7-4FBB-89B1-4CAA7A67D24C}"/>
              </a:ext>
            </a:extLst>
          </p:cNvPr>
          <p:cNvGrpSpPr/>
          <p:nvPr/>
        </p:nvGrpSpPr>
        <p:grpSpPr>
          <a:xfrm>
            <a:off x="1242559" y="1405576"/>
            <a:ext cx="7241874" cy="5272278"/>
            <a:chOff x="1242559" y="1543534"/>
            <a:chExt cx="7241874" cy="5272278"/>
          </a:xfrm>
        </p:grpSpPr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5F4E409D-FA6C-4BBB-BA91-ACEE5DDF6E65}"/>
                </a:ext>
              </a:extLst>
            </p:cNvPr>
            <p:cNvSpPr/>
            <p:nvPr/>
          </p:nvSpPr>
          <p:spPr>
            <a:xfrm>
              <a:off x="1242559" y="1543534"/>
              <a:ext cx="1208511" cy="1257534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614415" rIns="10160" bIns="61441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accent1"/>
                  </a:solidFill>
                </a:rPr>
                <a:t>Drift &amp; Shock values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C96A0C-77BB-4ADF-BDDC-46FB0F7365F3}"/>
                </a:ext>
              </a:extLst>
            </p:cNvPr>
            <p:cNvSpPr/>
            <p:nvPr/>
          </p:nvSpPr>
          <p:spPr>
            <a:xfrm>
              <a:off x="2547517" y="1696720"/>
              <a:ext cx="5915285" cy="817826"/>
            </a:xfrm>
            <a:custGeom>
              <a:avLst/>
              <a:gdLst>
                <a:gd name="connsiteX0" fmla="*/ 136307 w 817826"/>
                <a:gd name="connsiteY0" fmla="*/ 0 h 9053466"/>
                <a:gd name="connsiteX1" fmla="*/ 681519 w 817826"/>
                <a:gd name="connsiteY1" fmla="*/ 0 h 9053466"/>
                <a:gd name="connsiteX2" fmla="*/ 817826 w 817826"/>
                <a:gd name="connsiteY2" fmla="*/ 136307 h 9053466"/>
                <a:gd name="connsiteX3" fmla="*/ 817826 w 817826"/>
                <a:gd name="connsiteY3" fmla="*/ 9053466 h 9053466"/>
                <a:gd name="connsiteX4" fmla="*/ 817826 w 817826"/>
                <a:gd name="connsiteY4" fmla="*/ 9053466 h 9053466"/>
                <a:gd name="connsiteX5" fmla="*/ 0 w 817826"/>
                <a:gd name="connsiteY5" fmla="*/ 9053466 h 9053466"/>
                <a:gd name="connsiteX6" fmla="*/ 0 w 817826"/>
                <a:gd name="connsiteY6" fmla="*/ 9053466 h 9053466"/>
                <a:gd name="connsiteX7" fmla="*/ 0 w 817826"/>
                <a:gd name="connsiteY7" fmla="*/ 136307 h 9053466"/>
                <a:gd name="connsiteX8" fmla="*/ 136307 w 817826"/>
                <a:gd name="connsiteY8" fmla="*/ 0 h 90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826" h="9053466">
                  <a:moveTo>
                    <a:pt x="817826" y="1508944"/>
                  </a:moveTo>
                  <a:lnTo>
                    <a:pt x="817826" y="7544522"/>
                  </a:lnTo>
                  <a:cubicBezTo>
                    <a:pt x="817826" y="8377883"/>
                    <a:pt x="812313" y="9053460"/>
                    <a:pt x="805513" y="9053460"/>
                  </a:cubicBezTo>
                  <a:lnTo>
                    <a:pt x="0" y="9053460"/>
                  </a:lnTo>
                  <a:lnTo>
                    <a:pt x="0" y="905346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05513" y="6"/>
                  </a:lnTo>
                  <a:cubicBezTo>
                    <a:pt x="812313" y="6"/>
                    <a:pt x="817826" y="675583"/>
                    <a:pt x="817826" y="1508944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5" tIns="50717" rIns="50717" bIns="50719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>
                  <a:latin typeface="Corbel" panose="020B0503020204020204" pitchFamily="34" charset="0"/>
                </a:rPr>
                <a:t>Finding the shock &amp; the drift values of the </a:t>
              </a:r>
              <a:r>
                <a:rPr lang="en-US" sz="1700" kern="1200" dirty="0" err="1">
                  <a:latin typeface="Corbel" panose="020B0503020204020204" pitchFamily="34" charset="0"/>
                </a:rPr>
                <a:t>BitCoin</a:t>
              </a:r>
              <a:endParaRPr lang="en-US" sz="1700" kern="1200" dirty="0">
                <a:latin typeface="Corbel" panose="020B0503020204020204" pitchFamily="34" charset="0"/>
              </a:endParaRP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4C983B33-042A-469C-95E3-4FD5858F7BF4}"/>
                </a:ext>
              </a:extLst>
            </p:cNvPr>
            <p:cNvSpPr/>
            <p:nvPr/>
          </p:nvSpPr>
          <p:spPr>
            <a:xfrm>
              <a:off x="1242559" y="2886947"/>
              <a:ext cx="1208511" cy="1257534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614415" rIns="10160" bIns="61441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accent1"/>
                  </a:solidFill>
                </a:rPr>
                <a:t>Variables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BF48319-C227-4C93-9748-3E4B401D7869}"/>
                </a:ext>
              </a:extLst>
            </p:cNvPr>
            <p:cNvSpPr/>
            <p:nvPr/>
          </p:nvSpPr>
          <p:spPr>
            <a:xfrm>
              <a:off x="2569147" y="3033540"/>
              <a:ext cx="5915285" cy="817398"/>
            </a:xfrm>
            <a:custGeom>
              <a:avLst/>
              <a:gdLst>
                <a:gd name="connsiteX0" fmla="*/ 136236 w 817397"/>
                <a:gd name="connsiteY0" fmla="*/ 0 h 8742164"/>
                <a:gd name="connsiteX1" fmla="*/ 681161 w 817397"/>
                <a:gd name="connsiteY1" fmla="*/ 0 h 8742164"/>
                <a:gd name="connsiteX2" fmla="*/ 817397 w 817397"/>
                <a:gd name="connsiteY2" fmla="*/ 136236 h 8742164"/>
                <a:gd name="connsiteX3" fmla="*/ 817397 w 817397"/>
                <a:gd name="connsiteY3" fmla="*/ 8742164 h 8742164"/>
                <a:gd name="connsiteX4" fmla="*/ 817397 w 817397"/>
                <a:gd name="connsiteY4" fmla="*/ 8742164 h 8742164"/>
                <a:gd name="connsiteX5" fmla="*/ 0 w 817397"/>
                <a:gd name="connsiteY5" fmla="*/ 8742164 h 8742164"/>
                <a:gd name="connsiteX6" fmla="*/ 0 w 817397"/>
                <a:gd name="connsiteY6" fmla="*/ 8742164 h 8742164"/>
                <a:gd name="connsiteX7" fmla="*/ 0 w 817397"/>
                <a:gd name="connsiteY7" fmla="*/ 136236 h 8742164"/>
                <a:gd name="connsiteX8" fmla="*/ 136236 w 817397"/>
                <a:gd name="connsiteY8" fmla="*/ 0 h 874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397" h="8742164">
                  <a:moveTo>
                    <a:pt x="817397" y="1457065"/>
                  </a:moveTo>
                  <a:lnTo>
                    <a:pt x="817397" y="7285099"/>
                  </a:lnTo>
                  <a:cubicBezTo>
                    <a:pt x="817397" y="8089810"/>
                    <a:pt x="811694" y="8742159"/>
                    <a:pt x="804659" y="8742159"/>
                  </a:cubicBezTo>
                  <a:lnTo>
                    <a:pt x="0" y="8742159"/>
                  </a:lnTo>
                  <a:lnTo>
                    <a:pt x="0" y="8742159"/>
                  </a:lnTo>
                  <a:lnTo>
                    <a:pt x="0" y="5"/>
                  </a:lnTo>
                  <a:lnTo>
                    <a:pt x="0" y="5"/>
                  </a:lnTo>
                  <a:lnTo>
                    <a:pt x="804659" y="5"/>
                  </a:lnTo>
                  <a:cubicBezTo>
                    <a:pt x="811694" y="5"/>
                    <a:pt x="817397" y="652354"/>
                    <a:pt x="817397" y="1457065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5" tIns="50697" rIns="50697" bIns="50698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>
                  <a:latin typeface="Corbel" panose="020B0503020204020204" pitchFamily="34" charset="0"/>
                </a:rPr>
                <a:t>The BITCOIN price is determined by many variables and not just the opening and closing price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>
                  <a:latin typeface="Corbel" panose="020B0503020204020204" pitchFamily="34" charset="0"/>
                </a:rPr>
                <a:t>It was difficult to narrow down on which variables to use</a:t>
              </a:r>
            </a:p>
          </p:txBody>
        </p:sp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DB03B1BD-35B8-47AD-80F1-2DE5DCCE85C0}"/>
                </a:ext>
              </a:extLst>
            </p:cNvPr>
            <p:cNvSpPr/>
            <p:nvPr/>
          </p:nvSpPr>
          <p:spPr>
            <a:xfrm>
              <a:off x="1242559" y="4214866"/>
              <a:ext cx="1208511" cy="1257534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614415" rIns="10160" bIns="61441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 err="1">
                  <a:solidFill>
                    <a:schemeClr val="accent1"/>
                  </a:solidFill>
                </a:rPr>
                <a:t>Predicta-bility</a:t>
              </a:r>
              <a:r>
                <a:rPr lang="en-US" sz="1600" b="1" kern="1200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CFE5302-5DC2-4520-8C47-EA54161B6046}"/>
                </a:ext>
              </a:extLst>
            </p:cNvPr>
            <p:cNvSpPr/>
            <p:nvPr/>
          </p:nvSpPr>
          <p:spPr>
            <a:xfrm>
              <a:off x="2569147" y="4361460"/>
              <a:ext cx="5915285" cy="817398"/>
            </a:xfrm>
            <a:custGeom>
              <a:avLst/>
              <a:gdLst>
                <a:gd name="connsiteX0" fmla="*/ 136236 w 817397"/>
                <a:gd name="connsiteY0" fmla="*/ 0 h 8742164"/>
                <a:gd name="connsiteX1" fmla="*/ 681161 w 817397"/>
                <a:gd name="connsiteY1" fmla="*/ 0 h 8742164"/>
                <a:gd name="connsiteX2" fmla="*/ 817397 w 817397"/>
                <a:gd name="connsiteY2" fmla="*/ 136236 h 8742164"/>
                <a:gd name="connsiteX3" fmla="*/ 817397 w 817397"/>
                <a:gd name="connsiteY3" fmla="*/ 8742164 h 8742164"/>
                <a:gd name="connsiteX4" fmla="*/ 817397 w 817397"/>
                <a:gd name="connsiteY4" fmla="*/ 8742164 h 8742164"/>
                <a:gd name="connsiteX5" fmla="*/ 0 w 817397"/>
                <a:gd name="connsiteY5" fmla="*/ 8742164 h 8742164"/>
                <a:gd name="connsiteX6" fmla="*/ 0 w 817397"/>
                <a:gd name="connsiteY6" fmla="*/ 8742164 h 8742164"/>
                <a:gd name="connsiteX7" fmla="*/ 0 w 817397"/>
                <a:gd name="connsiteY7" fmla="*/ 136236 h 8742164"/>
                <a:gd name="connsiteX8" fmla="*/ 136236 w 817397"/>
                <a:gd name="connsiteY8" fmla="*/ 0 h 874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397" h="8742164">
                  <a:moveTo>
                    <a:pt x="817397" y="1457065"/>
                  </a:moveTo>
                  <a:lnTo>
                    <a:pt x="817397" y="7285099"/>
                  </a:lnTo>
                  <a:cubicBezTo>
                    <a:pt x="817397" y="8089810"/>
                    <a:pt x="811694" y="8742159"/>
                    <a:pt x="804659" y="8742159"/>
                  </a:cubicBezTo>
                  <a:lnTo>
                    <a:pt x="0" y="8742159"/>
                  </a:lnTo>
                  <a:lnTo>
                    <a:pt x="0" y="8742159"/>
                  </a:lnTo>
                  <a:lnTo>
                    <a:pt x="0" y="5"/>
                  </a:lnTo>
                  <a:lnTo>
                    <a:pt x="0" y="5"/>
                  </a:lnTo>
                  <a:lnTo>
                    <a:pt x="804659" y="5"/>
                  </a:lnTo>
                  <a:cubicBezTo>
                    <a:pt x="811694" y="5"/>
                    <a:pt x="817397" y="652354"/>
                    <a:pt x="817397" y="1457065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5" tIns="50697" rIns="50697" bIns="50698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>
                  <a:latin typeface="Corbel" panose="020B0503020204020204" pitchFamily="34" charset="0"/>
                </a:rPr>
                <a:t>The difficulty in predicting the BITCOIN values is increased by 10.44% over the last three years</a:t>
              </a:r>
            </a:p>
          </p:txBody>
        </p:sp>
        <p:sp>
          <p:nvSpPr>
            <p:cNvPr id="46" name="Arrow: Pentagon 45">
              <a:extLst>
                <a:ext uri="{FF2B5EF4-FFF2-40B4-BE49-F238E27FC236}">
                  <a16:creationId xmlns:a16="http://schemas.microsoft.com/office/drawing/2014/main" id="{98741815-0BCE-4C77-9FD3-549CB945D90C}"/>
                </a:ext>
              </a:extLst>
            </p:cNvPr>
            <p:cNvSpPr/>
            <p:nvPr/>
          </p:nvSpPr>
          <p:spPr>
            <a:xfrm>
              <a:off x="1242559" y="5558279"/>
              <a:ext cx="1284099" cy="1257533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accent1"/>
                  </a:solidFill>
                </a:rPr>
                <a:t>Project </a:t>
              </a:r>
              <a:r>
                <a:rPr lang="en-US" sz="1600" b="1" kern="1200" dirty="0">
                  <a:solidFill>
                    <a:schemeClr val="accent1"/>
                  </a:solidFill>
                </a:rPr>
                <a:t>Domain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8124F74-1B41-4A07-9D37-E31F183F3C0E}"/>
                </a:ext>
              </a:extLst>
            </p:cNvPr>
            <p:cNvSpPr/>
            <p:nvPr/>
          </p:nvSpPr>
          <p:spPr>
            <a:xfrm>
              <a:off x="2569148" y="5790754"/>
              <a:ext cx="5915285" cy="817397"/>
            </a:xfrm>
            <a:custGeom>
              <a:avLst/>
              <a:gdLst>
                <a:gd name="connsiteX0" fmla="*/ 136236 w 817397"/>
                <a:gd name="connsiteY0" fmla="*/ 0 h 6727557"/>
                <a:gd name="connsiteX1" fmla="*/ 681161 w 817397"/>
                <a:gd name="connsiteY1" fmla="*/ 0 h 6727557"/>
                <a:gd name="connsiteX2" fmla="*/ 817397 w 817397"/>
                <a:gd name="connsiteY2" fmla="*/ 136236 h 6727557"/>
                <a:gd name="connsiteX3" fmla="*/ 817397 w 817397"/>
                <a:gd name="connsiteY3" fmla="*/ 6727557 h 6727557"/>
                <a:gd name="connsiteX4" fmla="*/ 817397 w 817397"/>
                <a:gd name="connsiteY4" fmla="*/ 6727557 h 6727557"/>
                <a:gd name="connsiteX5" fmla="*/ 0 w 817397"/>
                <a:gd name="connsiteY5" fmla="*/ 6727557 h 6727557"/>
                <a:gd name="connsiteX6" fmla="*/ 0 w 817397"/>
                <a:gd name="connsiteY6" fmla="*/ 6727557 h 6727557"/>
                <a:gd name="connsiteX7" fmla="*/ 0 w 817397"/>
                <a:gd name="connsiteY7" fmla="*/ 136236 h 6727557"/>
                <a:gd name="connsiteX8" fmla="*/ 136236 w 817397"/>
                <a:gd name="connsiteY8" fmla="*/ 0 h 672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397" h="6727557">
                  <a:moveTo>
                    <a:pt x="817397" y="1121288"/>
                  </a:moveTo>
                  <a:lnTo>
                    <a:pt x="817397" y="5606269"/>
                  </a:lnTo>
                  <a:cubicBezTo>
                    <a:pt x="817397" y="6225536"/>
                    <a:pt x="809986" y="6727553"/>
                    <a:pt x="800844" y="6727553"/>
                  </a:cubicBezTo>
                  <a:lnTo>
                    <a:pt x="0" y="6727553"/>
                  </a:lnTo>
                  <a:lnTo>
                    <a:pt x="0" y="6727553"/>
                  </a:lnTo>
                  <a:lnTo>
                    <a:pt x="0" y="4"/>
                  </a:lnTo>
                  <a:lnTo>
                    <a:pt x="0" y="4"/>
                  </a:lnTo>
                  <a:lnTo>
                    <a:pt x="800844" y="4"/>
                  </a:lnTo>
                  <a:cubicBezTo>
                    <a:pt x="809986" y="4"/>
                    <a:pt x="817397" y="502021"/>
                    <a:pt x="817397" y="1121288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4" tIns="50697" rIns="50697" bIns="50697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>
                  <a:latin typeface="Corbel" panose="020B0503020204020204" pitchFamily="34" charset="0"/>
                </a:rPr>
                <a:t>Understanding different financial, cryptocurrency and stock-market terminologies</a:t>
              </a:r>
              <a:r>
                <a:rPr lang="en-US" sz="1700" dirty="0">
                  <a:latin typeface="Corbel" panose="020B0503020204020204" pitchFamily="34" charset="0"/>
                </a:rPr>
                <a:t> </a:t>
              </a:r>
              <a:br>
                <a:rPr lang="en-US" sz="1700" dirty="0">
                  <a:latin typeface="Corbel" panose="020B0503020204020204" pitchFamily="34" charset="0"/>
                </a:rPr>
              </a:br>
              <a:r>
                <a:rPr lang="en-US" sz="1700" dirty="0">
                  <a:latin typeface="Corbel" panose="020B0503020204020204" pitchFamily="34" charset="0"/>
                </a:rPr>
                <a:t>(</a:t>
              </a:r>
              <a:r>
                <a:rPr lang="en-US" sz="1700" kern="1200" dirty="0">
                  <a:latin typeface="Corbel" panose="020B0503020204020204" pitchFamily="34" charset="0"/>
                </a:rPr>
                <a:t>Daily volatility, drift, shock, log returns etc.)</a:t>
              </a:r>
            </a:p>
          </p:txBody>
        </p:sp>
      </p:grpSp>
      <p:sp>
        <p:nvSpPr>
          <p:cNvPr id="48" name="AutoShape 2" descr="Image result for fbi logo">
            <a:extLst>
              <a:ext uri="{FF2B5EF4-FFF2-40B4-BE49-F238E27FC236}">
                <a16:creationId xmlns:a16="http://schemas.microsoft.com/office/drawing/2014/main" id="{AAB24EBD-014C-4DF8-B190-F2C80D6AE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54F4EB6-CCFA-4AA1-826D-EA46F9BE6A64}"/>
              </a:ext>
            </a:extLst>
          </p:cNvPr>
          <p:cNvGrpSpPr/>
          <p:nvPr/>
        </p:nvGrpSpPr>
        <p:grpSpPr>
          <a:xfrm>
            <a:off x="8672799" y="1394266"/>
            <a:ext cx="2811628" cy="5283588"/>
            <a:chOff x="9131584" y="1603731"/>
            <a:chExt cx="2811628" cy="484236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2D623CE-AE16-4EAE-A7AF-2F35CB0703A1}"/>
                </a:ext>
              </a:extLst>
            </p:cNvPr>
            <p:cNvSpPr/>
            <p:nvPr/>
          </p:nvSpPr>
          <p:spPr>
            <a:xfrm>
              <a:off x="9131584" y="1603731"/>
              <a:ext cx="2811628" cy="4842361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accent1">
                      <a:lumMod val="50000"/>
                    </a:schemeClr>
                  </a:solidFill>
                </a:rPr>
                <a:t> FUN FACT!</a:t>
              </a:r>
            </a:p>
            <a:p>
              <a:pPr algn="ctr"/>
              <a:endParaRPr lang="en-US" b="1" u="sng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The Federal Bureau of Investigation controls as much as $120 million Bitcoins making it one of the world’s wealthiest Bitcoin owners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4733181-2435-478B-AB9D-780EC4C1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29510" y="4368238"/>
              <a:ext cx="2149714" cy="1999241"/>
            </a:xfrm>
            <a:prstGeom prst="rect">
              <a:avLst/>
            </a:prstGeom>
          </p:spPr>
        </p:pic>
      </p:grp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860F38DB-9A0A-4203-AB1E-0742350CFBFD}"/>
              </a:ext>
            </a:extLst>
          </p:cNvPr>
          <p:cNvSpPr txBox="1">
            <a:spLocks/>
          </p:cNvSpPr>
          <p:nvPr/>
        </p:nvSpPr>
        <p:spPr>
          <a:xfrm>
            <a:off x="11453776" y="6446093"/>
            <a:ext cx="683339" cy="3651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5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900E4-DB96-4323-9BBB-9FB148698C22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CA08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CA08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76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7222154-0635-4A23-851B-5495316B6E1E}"/>
              </a:ext>
            </a:extLst>
          </p:cNvPr>
          <p:cNvSpPr/>
          <p:nvPr/>
        </p:nvSpPr>
        <p:spPr>
          <a:xfrm>
            <a:off x="2241034" y="181559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/>
              <a:t>1000 simulations depicting value ranges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8D0F9FC-CD3B-47A3-B954-813591C38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48" y="2168641"/>
            <a:ext cx="7503012" cy="440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7EACD-D0B8-4A51-ACB3-EB69C1A7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38912"/>
            <a:ext cx="8288032" cy="7902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Visualizing the results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7185-177E-4DB4-8899-221B64F3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77D900E4-DB96-4323-9BBB-9FB148698C22}" type="slidenum">
              <a:rPr lang="en-US" sz="900" smtClean="0">
                <a:solidFill>
                  <a:schemeClr val="accent1"/>
                </a:solidFill>
              </a:rPr>
              <a:pPr algn="r" defTabSz="914400">
                <a:spcAft>
                  <a:spcPts val="600"/>
                </a:spcAft>
              </a:pPr>
              <a:t>7</a:t>
            </a:fld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4FB74-17CF-4A63-82F1-753340709789}"/>
              </a:ext>
            </a:extLst>
          </p:cNvPr>
          <p:cNvSpPr/>
          <p:nvPr/>
        </p:nvSpPr>
        <p:spPr>
          <a:xfrm>
            <a:off x="2088634" y="178311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/>
              <a:t>Probability of occurrence of a certain price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EB148E-9400-45C5-8B25-A793E6DA1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7"/>
          <a:stretch/>
        </p:blipFill>
        <p:spPr>
          <a:xfrm>
            <a:off x="1327831" y="2217134"/>
            <a:ext cx="7277042" cy="44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2168 0.0006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8633 -0.0129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-64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21784 0.1166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583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1914 0.12153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0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3" grpId="0"/>
      <p:bldP spid="3" grpId="1"/>
      <p:bldP spid="3" grpId="2"/>
      <p:bldP spid="3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1610-CCBF-40C7-974C-D7E454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Future possibilities…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842CB-1246-438D-A1CC-2E3A99CD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816B5C8-FF8C-4761-A143-59D0B8BF4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211913"/>
              </p:ext>
            </p:extLst>
          </p:nvPr>
        </p:nvGraphicFramePr>
        <p:xfrm>
          <a:off x="307151" y="324789"/>
          <a:ext cx="9856180" cy="6162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7D9A9FA-D95B-42D1-A213-2D6A76C7F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235" y="4927601"/>
            <a:ext cx="2406030" cy="1810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53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9D1F-9715-46F1-8B94-3BCEFFC4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E03D-2205-4198-B801-031CC104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075"/>
            <a:ext cx="8596668" cy="4632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historical data: </a:t>
            </a:r>
            <a:br>
              <a:rPr lang="en-US" dirty="0"/>
            </a:br>
            <a:r>
              <a:rPr lang="en-US" dirty="0">
                <a:hlinkClick r:id="rId2"/>
              </a:rPr>
              <a:t>https://www.kaggle.com/mczielinski/bitcoin-historical-data</a:t>
            </a:r>
            <a:r>
              <a:rPr lang="en-US" dirty="0"/>
              <a:t> </a:t>
            </a:r>
          </a:p>
          <a:p>
            <a:r>
              <a:rPr lang="en-US" dirty="0"/>
              <a:t>For problem idea and description &amp; learning about Geometric Brownian Motion: </a:t>
            </a:r>
            <a:br>
              <a:rPr lang="en-US" dirty="0"/>
            </a:br>
            <a:r>
              <a:rPr lang="en-US" dirty="0">
                <a:hlinkClick r:id="rId3"/>
              </a:rPr>
              <a:t>https://www.investopedia.com/articles/07/montecarlo.asp</a:t>
            </a:r>
            <a:r>
              <a:rPr lang="en-US" dirty="0"/>
              <a:t> </a:t>
            </a:r>
          </a:p>
          <a:p>
            <a:r>
              <a:rPr lang="en-US" dirty="0"/>
              <a:t>Quora.com for articles on predicting stocks &amp; bitcoin values: </a:t>
            </a:r>
            <a:r>
              <a:rPr lang="en-US" dirty="0">
                <a:hlinkClick r:id="rId4"/>
              </a:rPr>
              <a:t>https://www.quora.com/What-are-some-predictions-for-the-price-of-Bitcoin-or-Litecoin-by-2019</a:t>
            </a:r>
            <a:r>
              <a:rPr lang="en-US" dirty="0"/>
              <a:t> </a:t>
            </a:r>
          </a:p>
          <a:p>
            <a:r>
              <a:rPr lang="en-US" dirty="0"/>
              <a:t>Python docs for viewing code examples: </a:t>
            </a:r>
            <a:r>
              <a:rPr lang="en-US" dirty="0">
                <a:hlinkClick r:id="rId5"/>
              </a:rPr>
              <a:t>https://docs.python.org/3/</a:t>
            </a:r>
            <a:endParaRPr lang="en-US" dirty="0"/>
          </a:p>
          <a:p>
            <a:r>
              <a:rPr lang="en-US" dirty="0"/>
              <a:t>A data driven approach to cryptocurrency: </a:t>
            </a:r>
            <a:r>
              <a:rPr lang="en-US" dirty="0">
                <a:hlinkClick r:id="rId6"/>
              </a:rPr>
              <a:t>https://blog.patricktriest.com/analyzing-cryptocurrencies-python/</a:t>
            </a:r>
            <a:r>
              <a:rPr lang="en-US" dirty="0"/>
              <a:t> </a:t>
            </a:r>
          </a:p>
          <a:p>
            <a:r>
              <a:rPr lang="en-US" dirty="0"/>
              <a:t>Valuewalk.com articles: </a:t>
            </a:r>
            <a:r>
              <a:rPr lang="en-US" dirty="0">
                <a:hlinkClick r:id="rId7"/>
              </a:rPr>
              <a:t>http://www.valuewalk.com/2017/09/interesting-facts-bitcoin/</a:t>
            </a:r>
            <a:endParaRPr lang="en-US" dirty="0"/>
          </a:p>
          <a:p>
            <a:r>
              <a:rPr lang="en-US" dirty="0"/>
              <a:t>The nextweb.com articles: </a:t>
            </a:r>
            <a:r>
              <a:rPr lang="en-US" dirty="0">
                <a:hlinkClick r:id="rId8"/>
              </a:rPr>
              <a:t>https://thenextweb.com/hardfork/2017/11/28/bitcoin-price-10000-barrier/</a:t>
            </a:r>
            <a:endParaRPr lang="en-US" dirty="0"/>
          </a:p>
          <a:p>
            <a:r>
              <a:rPr lang="en-US" dirty="0"/>
              <a:t>Yahoo! Ticker for pulling BTC-USD values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E837C-1625-4B74-A2E2-5A491D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00E4-DB96-4323-9BBB-9FB148698C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237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387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MS Gothic</vt:lpstr>
      <vt:lpstr>AR CHRISTY</vt:lpstr>
      <vt:lpstr>AR DELANEY</vt:lpstr>
      <vt:lpstr>AR DESTINE</vt:lpstr>
      <vt:lpstr>Arial</vt:lpstr>
      <vt:lpstr>Arial Rounded MT Bold</vt:lpstr>
      <vt:lpstr>Calibri</vt:lpstr>
      <vt:lpstr>Cambria Math</vt:lpstr>
      <vt:lpstr>Corbel</vt:lpstr>
      <vt:lpstr>Trebuchet MS</vt:lpstr>
      <vt:lpstr>Wingdings</vt:lpstr>
      <vt:lpstr>Wingdings 3</vt:lpstr>
      <vt:lpstr>Facet</vt:lpstr>
      <vt:lpstr>Predicting BITCOIN values using the BitVaRY™ method</vt:lpstr>
      <vt:lpstr>Agenda</vt:lpstr>
      <vt:lpstr>What inspired us?</vt:lpstr>
      <vt:lpstr>Project update: What we’ve achieved</vt:lpstr>
      <vt:lpstr>Fundamental Concept: GBM (Geometric Brownian Motion)</vt:lpstr>
      <vt:lpstr>Difficulties &amp; surprises along the road</vt:lpstr>
      <vt:lpstr>Visualizing the results</vt:lpstr>
      <vt:lpstr>Future possibilities…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BITCOIN values using the BitVaRY™ method</dc:title>
  <dc:creator>Rishabh Mulani</dc:creator>
  <cp:lastModifiedBy>Rishabh Mulani</cp:lastModifiedBy>
  <cp:revision>132</cp:revision>
  <dcterms:created xsi:type="dcterms:W3CDTF">2017-12-07T03:12:25Z</dcterms:created>
  <dcterms:modified xsi:type="dcterms:W3CDTF">2017-12-07T09:04:10Z</dcterms:modified>
</cp:coreProperties>
</file>