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4" r:id="rId17"/>
    <p:sldId id="272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6T12:00:55.45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5888,'84'-39,"1"4,77-20,183-36,-137 38,402-74,-522 112,359-73,-32 14,-325 51,60-24,-32 9,439-145,-251 52,-223 93,249-118,72-32,-262 120,-4-6,-3-7,87-69,-1-18,177-179,213-170,-601 508,388-313,-232 179,-7-7,-6-7,79-111,-35 41,39-49,-170 191,-3-2,17-39,114-218,7-11,51-45,-164 269,-75 110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6T12:01:04.90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E58-C328-4405-B645-19A7F1E417E0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4E40-177E-4C14-A167-C563070B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8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E58-C328-4405-B645-19A7F1E417E0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4E40-177E-4C14-A167-C563070B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1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E58-C328-4405-B645-19A7F1E417E0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4E40-177E-4C14-A167-C563070B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E58-C328-4405-B645-19A7F1E417E0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4E40-177E-4C14-A167-C563070BDA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5244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E58-C328-4405-B645-19A7F1E417E0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4E40-177E-4C14-A167-C563070B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81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E58-C328-4405-B645-19A7F1E417E0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4E40-177E-4C14-A167-C563070B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23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E58-C328-4405-B645-19A7F1E417E0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4E40-177E-4C14-A167-C563070B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46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E58-C328-4405-B645-19A7F1E417E0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4E40-177E-4C14-A167-C563070B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7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E58-C328-4405-B645-19A7F1E417E0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4E40-177E-4C14-A167-C563070B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7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E58-C328-4405-B645-19A7F1E417E0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4E40-177E-4C14-A167-C563070B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4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E58-C328-4405-B645-19A7F1E417E0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4E40-177E-4C14-A167-C563070B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0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E58-C328-4405-B645-19A7F1E417E0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4E40-177E-4C14-A167-C563070B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E58-C328-4405-B645-19A7F1E417E0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4E40-177E-4C14-A167-C563070B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4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E58-C328-4405-B645-19A7F1E417E0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4E40-177E-4C14-A167-C563070B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7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E58-C328-4405-B645-19A7F1E417E0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4E40-177E-4C14-A167-C563070B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5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E58-C328-4405-B645-19A7F1E417E0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4E40-177E-4C14-A167-C563070B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1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E58-C328-4405-B645-19A7F1E417E0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4E40-177E-4C14-A167-C563070B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1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46E58-C328-4405-B645-19A7F1E417E0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44E40-177E-4C14-A167-C563070B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49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464B-831D-42DA-80B2-84D07B7CA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7650" y="771524"/>
            <a:ext cx="12439650" cy="111941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radley Hand ITC" panose="03070402050302030203" pitchFamily="66" charset="0"/>
                <a:cs typeface="Arabic Typesetting" panose="020B0604020202020204" pitchFamily="66" charset="-78"/>
              </a:rPr>
              <a:t>Programming  </a:t>
            </a:r>
            <a:r>
              <a:rPr lang="en-US" sz="4400" dirty="0">
                <a:latin typeface="Bradley Hand ITC" panose="03070402050302030203" pitchFamily="66" charset="0"/>
                <a:cs typeface="Arabic Typesetting" panose="020B0604020202020204" pitchFamily="66" charset="-78"/>
              </a:rPr>
              <a:t>analytics</a:t>
            </a:r>
            <a:r>
              <a:rPr lang="en-US" sz="4000" dirty="0">
                <a:latin typeface="Bradley Hand ITC" panose="03070402050302030203" pitchFamily="66" charset="0"/>
                <a:cs typeface="Arabic Typesetting" panose="020B0604020202020204" pitchFamily="66" charset="-78"/>
              </a:rPr>
              <a:t>  &amp;  data 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7795C-8D88-4117-82F5-48199425A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576" y="2628899"/>
            <a:ext cx="10734674" cy="4067175"/>
          </a:xfrm>
        </p:spPr>
        <p:txBody>
          <a:bodyPr>
            <a:normAutofit fontScale="92500" lnSpcReduction="10000"/>
          </a:bodyPr>
          <a:lstStyle/>
          <a:p>
            <a:r>
              <a:rPr lang="en-US" sz="5600" dirty="0"/>
              <a:t>Finding Best Dating Match in optimal time</a:t>
            </a:r>
            <a:endParaRPr lang="en-US" sz="2100" dirty="0"/>
          </a:p>
          <a:p>
            <a:endParaRPr lang="en-US" sz="2800" dirty="0"/>
          </a:p>
          <a:p>
            <a:r>
              <a:rPr lang="en-US" sz="1900" b="1" dirty="0"/>
              <a:t>Team Members:</a:t>
            </a:r>
          </a:p>
          <a:p>
            <a:r>
              <a:rPr lang="en-US" sz="1500" dirty="0"/>
              <a:t>Smriiti Singhal</a:t>
            </a:r>
          </a:p>
          <a:p>
            <a:r>
              <a:rPr lang="en-US" sz="1500" dirty="0"/>
              <a:t>Yue Sheng</a:t>
            </a:r>
          </a:p>
          <a:p>
            <a:r>
              <a:rPr lang="en-US" sz="1500" dirty="0" err="1"/>
              <a:t>Yazhuo</a:t>
            </a:r>
            <a:r>
              <a:rPr lang="en-US" sz="1500" dirty="0"/>
              <a:t> Zhang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437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218D-2D1B-4555-95BD-BF2C0B0E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95394-9531-40D9-AC6C-76D33313A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2091305"/>
            <a:ext cx="9229968" cy="2924578"/>
          </a:xfrm>
          <a:prstGeom prst="rect">
            <a:avLst/>
          </a:prstGeom>
          <a:ln w="127000" cap="sq">
            <a:solidFill>
              <a:schemeClr val="tx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293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B8B3-61F4-4EBE-BD13-1DF2447D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19799-6288-432B-8765-A4FB98BC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2. Probability of person chosen by someone else-  </a:t>
            </a:r>
            <a:r>
              <a:rPr lang="en-US" b="1" dirty="0"/>
              <a:t>obeys linear pattern</a:t>
            </a:r>
          </a:p>
          <a:p>
            <a:pPr marL="0" indent="0">
              <a:buNone/>
            </a:pPr>
            <a:r>
              <a:rPr lang="en-US" sz="2400" b="1" dirty="0"/>
              <a:t>                           = 0.05 * time lapsed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2EAC40-D7B2-4507-9852-F2A1A8EAD316}"/>
              </a:ext>
            </a:extLst>
          </p:cNvPr>
          <p:cNvCxnSpPr>
            <a:cxnSpLocks/>
          </p:cNvCxnSpPr>
          <p:nvPr/>
        </p:nvCxnSpPr>
        <p:spPr>
          <a:xfrm flipV="1">
            <a:off x="8442664" y="5996472"/>
            <a:ext cx="3249227" cy="49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7FEEFA-1059-447D-A159-D2555D1B28FB}"/>
              </a:ext>
            </a:extLst>
          </p:cNvPr>
          <p:cNvCxnSpPr>
            <a:cxnSpLocks/>
          </p:cNvCxnSpPr>
          <p:nvPr/>
        </p:nvCxnSpPr>
        <p:spPr>
          <a:xfrm flipV="1">
            <a:off x="8442664" y="3258105"/>
            <a:ext cx="0" cy="2787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D12971-6942-4D00-AB4C-869B7C139B03}"/>
              </a:ext>
            </a:extLst>
          </p:cNvPr>
          <p:cNvCxnSpPr>
            <a:cxnSpLocks/>
          </p:cNvCxnSpPr>
          <p:nvPr/>
        </p:nvCxnSpPr>
        <p:spPr>
          <a:xfrm flipV="1">
            <a:off x="8442664" y="4030462"/>
            <a:ext cx="2290439" cy="2015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A2168CD-4776-4C5C-A6AB-AE33D0361188}"/>
              </a:ext>
            </a:extLst>
          </p:cNvPr>
          <p:cNvSpPr txBox="1"/>
          <p:nvPr/>
        </p:nvSpPr>
        <p:spPr>
          <a:xfrm>
            <a:off x="9179510" y="6093039"/>
            <a:ext cx="251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lapsed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D6A2E7-5992-4FB7-B7C9-BC2BB1F73E0A}"/>
              </a:ext>
            </a:extLst>
          </p:cNvPr>
          <p:cNvSpPr txBox="1"/>
          <p:nvPr/>
        </p:nvSpPr>
        <p:spPr>
          <a:xfrm rot="16200000">
            <a:off x="6836661" y="4072177"/>
            <a:ext cx="256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 (chosen)</a:t>
            </a:r>
          </a:p>
        </p:txBody>
      </p:sp>
    </p:spTree>
    <p:extLst>
      <p:ext uri="{BB962C8B-B14F-4D97-AF65-F5344CB8AC3E}">
        <p14:creationId xmlns:p14="http://schemas.microsoft.com/office/powerpoint/2010/main" val="1597492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B8B3-61F4-4EBE-BD13-1DF2447D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19799-6288-432B-8765-A4FB98BC0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96064"/>
            <a:ext cx="10778095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3. Probability of rejecting </a:t>
            </a:r>
            <a:r>
              <a:rPr lang="en-US" sz="2400" b="1" dirty="0" err="1">
                <a:solidFill>
                  <a:srgbClr val="FFFF00"/>
                </a:solidFill>
              </a:rPr>
              <a:t>bcuz</a:t>
            </a:r>
            <a:r>
              <a:rPr lang="en-US" sz="2400" b="1" dirty="0">
                <a:solidFill>
                  <a:srgbClr val="FFFF00"/>
                </a:solidFill>
              </a:rPr>
              <a:t> tired of waiting/loose interest-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                                                                                               </a:t>
            </a:r>
            <a:r>
              <a:rPr lang="en-US" b="1" dirty="0"/>
              <a:t>obeys exponential  pattern</a:t>
            </a:r>
          </a:p>
          <a:p>
            <a:pPr marL="0" indent="0">
              <a:buNone/>
            </a:pPr>
            <a:r>
              <a:rPr lang="en-US" sz="2400" b="1" dirty="0"/>
              <a:t>                           </a:t>
            </a:r>
            <a:endParaRPr lang="en-US" sz="2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2EAC40-D7B2-4507-9852-F2A1A8EAD316}"/>
              </a:ext>
            </a:extLst>
          </p:cNvPr>
          <p:cNvCxnSpPr>
            <a:cxnSpLocks/>
          </p:cNvCxnSpPr>
          <p:nvPr/>
        </p:nvCxnSpPr>
        <p:spPr>
          <a:xfrm flipV="1">
            <a:off x="8442664" y="5996472"/>
            <a:ext cx="3249227" cy="49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7FEEFA-1059-447D-A159-D2555D1B28FB}"/>
              </a:ext>
            </a:extLst>
          </p:cNvPr>
          <p:cNvCxnSpPr>
            <a:cxnSpLocks/>
          </p:cNvCxnSpPr>
          <p:nvPr/>
        </p:nvCxnSpPr>
        <p:spPr>
          <a:xfrm flipV="1">
            <a:off x="8442664" y="3258105"/>
            <a:ext cx="0" cy="2787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A2168CD-4776-4C5C-A6AB-AE33D0361188}"/>
              </a:ext>
            </a:extLst>
          </p:cNvPr>
          <p:cNvSpPr txBox="1"/>
          <p:nvPr/>
        </p:nvSpPr>
        <p:spPr>
          <a:xfrm>
            <a:off x="9179510" y="6093039"/>
            <a:ext cx="251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lapsed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D6A2E7-5992-4FB7-B7C9-BC2BB1F73E0A}"/>
              </a:ext>
            </a:extLst>
          </p:cNvPr>
          <p:cNvSpPr txBox="1"/>
          <p:nvPr/>
        </p:nvSpPr>
        <p:spPr>
          <a:xfrm rot="16200000">
            <a:off x="6924024" y="4426347"/>
            <a:ext cx="256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 (tired of waiting)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1FA17E-01D0-4359-8C60-967B0F681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57" y="3293616"/>
            <a:ext cx="6882511" cy="686964"/>
          </a:xfrm>
          <a:prstGeom prst="rect">
            <a:avLst/>
          </a:prstGeom>
          <a:ln w="88900" cap="sq" cmpd="thickThin">
            <a:solidFill>
              <a:schemeClr val="tx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152163F-2BA1-46E3-BFC6-252B7F06E0BB}"/>
                  </a:ext>
                </a:extLst>
              </p14:cNvPr>
              <p14:cNvContentPartPr/>
              <p14:nvPr/>
            </p14:nvContentPartPr>
            <p14:xfrm>
              <a:off x="8391513" y="3918635"/>
              <a:ext cx="3189600" cy="21196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152163F-2BA1-46E3-BFC6-252B7F06E0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3873" y="3900995"/>
                <a:ext cx="3225240" cy="21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BE00CCB-8A88-477A-979E-A97F8B30C816}"/>
                  </a:ext>
                </a:extLst>
              </p14:cNvPr>
              <p14:cNvContentPartPr/>
              <p14:nvPr/>
            </p14:nvContentPartPr>
            <p14:xfrm>
              <a:off x="4278513" y="3160115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BE00CCB-8A88-477A-979E-A97F8B30C8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60873" y="3142475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1924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6065F-B668-49BF-A484-8B2ADA647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6" y="2096064"/>
            <a:ext cx="11987814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failure_prob</a:t>
            </a:r>
            <a:r>
              <a:rPr lang="en-US" alt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         </a:t>
            </a:r>
            <a:r>
              <a:rPr lang="en-US" alt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0.05</a:t>
            </a:r>
          </a:p>
          <a:p>
            <a:pPr marL="0" indent="0">
              <a:buNone/>
            </a:pPr>
            <a:r>
              <a:rPr lang="en-US" alt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+ </a:t>
            </a:r>
          </a:p>
          <a:p>
            <a:pPr marL="0" indent="0">
              <a:buNone/>
            </a:pPr>
            <a:r>
              <a:rPr lang="en-US" alt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0.05 * </a:t>
            </a:r>
            <a:r>
              <a:rPr lang="en-US" alt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time_lapsed</a:t>
            </a:r>
            <a:endParaRPr lang="en-US" alt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+ </a:t>
            </a:r>
          </a:p>
          <a:p>
            <a:pPr marL="0" indent="0">
              <a:buNone/>
            </a:pPr>
            <a:r>
              <a:rPr lang="en-US" alt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0.05 * </a:t>
            </a:r>
            <a:r>
              <a:rPr lang="en-US" alt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math.exp</a:t>
            </a:r>
            <a:r>
              <a:rPr lang="en-US" alt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time_period</a:t>
            </a:r>
            <a:r>
              <a:rPr lang="en-US" alt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since meeting)/</a:t>
            </a:r>
            <a:r>
              <a:rPr lang="en-US" alt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math.exp</a:t>
            </a:r>
            <a:r>
              <a:rPr lang="en-US" alt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num.of</a:t>
            </a:r>
            <a:r>
              <a:rPr lang="en-US" alt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people to meet)</a:t>
            </a:r>
            <a:endParaRPr lang="en-US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EC444FA-18D9-45B2-8BBE-6B2FC07F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23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DCCA-BDC1-48EA-818A-D086F614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E25B9A-B822-4BFE-9235-126F8185C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508" y="2752909"/>
            <a:ext cx="11224334" cy="1873655"/>
          </a:xfrm>
          <a:prstGeom prst="rect">
            <a:avLst/>
          </a:prstGeom>
          <a:ln w="127000" cap="sq">
            <a:solidFill>
              <a:schemeClr val="tx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5254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C2752-B033-4CE3-BE3F-E8A48621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/>
              <a:t>Applying Monte Carlo Simulation</a:t>
            </a:r>
            <a:br>
              <a:rPr lang="en-US" cap="none" dirty="0"/>
            </a:br>
            <a:br>
              <a:rPr lang="en-US" cap="none" dirty="0"/>
            </a:br>
            <a:r>
              <a:rPr lang="en-US" sz="2700" cap="none" dirty="0"/>
              <a:t>Simulating  the code 10,000 times </a:t>
            </a:r>
            <a:endParaRPr lang="en-US" cap="none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DC044BF-73BB-40B1-952E-C5D1832FB7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8575" y="2087563"/>
            <a:ext cx="5690586" cy="4160837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BD7DFF5-1AEB-4D5A-96FF-2DF3FDA994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087563"/>
            <a:ext cx="5968754" cy="4160837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6973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B0D553-E2BF-4187-8125-7ED5A219CE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79"/>
          <a:stretch/>
        </p:blipFill>
        <p:spPr>
          <a:xfrm>
            <a:off x="298604" y="363014"/>
            <a:ext cx="8629650" cy="427100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BECE7F-181B-41CB-9EEB-D57456B8513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0413" y="1349795"/>
            <a:ext cx="4678535" cy="4917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C5F52C-3EC6-40F1-8441-F52DC15AD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134" y="2412507"/>
            <a:ext cx="4529037" cy="39683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F8DF1BD-C895-497B-928B-3CEACD387223}"/>
              </a:ext>
            </a:extLst>
          </p:cNvPr>
          <p:cNvSpPr/>
          <p:nvPr/>
        </p:nvSpPr>
        <p:spPr>
          <a:xfrm>
            <a:off x="4048218" y="3906175"/>
            <a:ext cx="861134" cy="350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9D59C9-D3DC-4F15-8267-7D644E1CF920}"/>
              </a:ext>
            </a:extLst>
          </p:cNvPr>
          <p:cNvSpPr txBox="1"/>
          <p:nvPr/>
        </p:nvSpPr>
        <p:spPr>
          <a:xfrm>
            <a:off x="6391922" y="1438182"/>
            <a:ext cx="5672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Make decision at </a:t>
            </a:r>
            <a:r>
              <a:rPr lang="en-US" sz="2800" dirty="0"/>
              <a:t>9th </a:t>
            </a:r>
            <a:r>
              <a:rPr lang="en-US" sz="2400" dirty="0"/>
              <a:t>person.</a:t>
            </a:r>
          </a:p>
        </p:txBody>
      </p:sp>
    </p:spTree>
    <p:extLst>
      <p:ext uri="{BB962C8B-B14F-4D97-AF65-F5344CB8AC3E}">
        <p14:creationId xmlns:p14="http://schemas.microsoft.com/office/powerpoint/2010/main" val="3409591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23418F-C844-4779-96F2-438AA56D8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483159"/>
            <a:ext cx="4600575" cy="4724400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266F3A-62AE-4238-9CB0-5513E8B0E005}"/>
              </a:ext>
            </a:extLst>
          </p:cNvPr>
          <p:cNvSpPr/>
          <p:nvPr/>
        </p:nvSpPr>
        <p:spPr>
          <a:xfrm>
            <a:off x="4838330" y="2749549"/>
            <a:ext cx="932155" cy="3018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D1FDB6-EFB1-4E92-91FC-A75DD42B86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83"/>
          <a:stretch/>
        </p:blipFill>
        <p:spPr>
          <a:xfrm>
            <a:off x="803345" y="499563"/>
            <a:ext cx="6886575" cy="394409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B718DC-966D-4D2C-A326-550A0DBDA4E4}"/>
              </a:ext>
            </a:extLst>
          </p:cNvPr>
          <p:cNvSpPr/>
          <p:nvPr/>
        </p:nvSpPr>
        <p:spPr>
          <a:xfrm>
            <a:off x="6667130" y="2900470"/>
            <a:ext cx="49054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Make decision at </a:t>
            </a:r>
            <a:r>
              <a:rPr lang="en-US" sz="2400" dirty="0"/>
              <a:t>5th </a:t>
            </a:r>
            <a:r>
              <a:rPr lang="en-US" sz="2000" dirty="0"/>
              <a:t> person.</a:t>
            </a:r>
          </a:p>
        </p:txBody>
      </p:sp>
    </p:spTree>
    <p:extLst>
      <p:ext uri="{BB962C8B-B14F-4D97-AF65-F5344CB8AC3E}">
        <p14:creationId xmlns:p14="http://schemas.microsoft.com/office/powerpoint/2010/main" val="682773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2EB1704-AEC5-464B-BD4F-16AECD53F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34" y="460435"/>
            <a:ext cx="6715125" cy="409575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E8C84F-34C7-4200-B98D-32172C36F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20" y="1480352"/>
            <a:ext cx="4486275" cy="4572000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C1036BE-AAC4-4915-A2CD-60E8A2581342}"/>
              </a:ext>
            </a:extLst>
          </p:cNvPr>
          <p:cNvSpPr/>
          <p:nvPr/>
        </p:nvSpPr>
        <p:spPr>
          <a:xfrm>
            <a:off x="4305670" y="2006354"/>
            <a:ext cx="932155" cy="3195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A41FA5-8A5C-4D01-84DA-E27A2CA33571}"/>
              </a:ext>
            </a:extLst>
          </p:cNvPr>
          <p:cNvSpPr/>
          <p:nvPr/>
        </p:nvSpPr>
        <p:spPr>
          <a:xfrm>
            <a:off x="6545833" y="2876364"/>
            <a:ext cx="50217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Make decision at </a:t>
            </a:r>
            <a:r>
              <a:rPr lang="en-US" sz="2400" dirty="0"/>
              <a:t>3rd </a:t>
            </a:r>
            <a:r>
              <a:rPr lang="en-US" sz="2000" dirty="0"/>
              <a:t> person.</a:t>
            </a:r>
          </a:p>
        </p:txBody>
      </p:sp>
    </p:spTree>
    <p:extLst>
      <p:ext uri="{BB962C8B-B14F-4D97-AF65-F5344CB8AC3E}">
        <p14:creationId xmlns:p14="http://schemas.microsoft.com/office/powerpoint/2010/main" val="2231058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AB23-1A4C-421C-ABF5-DF42F22F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Other Parameter To Be Included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144BA-2ECD-4C39-9412-74341D849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72" y="2096064"/>
            <a:ext cx="10901778" cy="388748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How the 15 potential best matches given by online website- matches with other people in the database.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Scores   &amp;   number of matches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If a person’s position is above average- prob (wait for long)  -&gt;  decreases</a:t>
            </a:r>
          </a:p>
          <a:p>
            <a:pPr marL="0" indent="0" algn="ctr">
              <a:buNone/>
            </a:pPr>
            <a:r>
              <a:rPr lang="en-US" dirty="0"/>
              <a:t>If a person’s position is below average- prob (wait for long)  -&gt;  increases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04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6090-876C-4746-BA65-C9EDBAF33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63984"/>
            <a:ext cx="10353761" cy="1571937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461DD-5C45-4CC1-BC2F-705934DCA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6" y="1457325"/>
            <a:ext cx="11150354" cy="519205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Online Dating Website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Recommends- a list of potential best matches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First meeting in real life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Predict the </a:t>
            </a:r>
            <a:r>
              <a:rPr lang="en-US" sz="2400" b="1" dirty="0"/>
              <a:t>best time </a:t>
            </a:r>
            <a:r>
              <a:rPr lang="en-US" dirty="0"/>
              <a:t>to make choice- to have highest probability to find the best matched person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9" name="Graphic 8" descr="Line Arrow: Straight">
            <a:extLst>
              <a:ext uri="{FF2B5EF4-FFF2-40B4-BE49-F238E27FC236}">
                <a16:creationId xmlns:a16="http://schemas.microsoft.com/office/drawing/2014/main" id="{7AEC3B11-7ADE-4AC4-B69E-99EF7E743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788256" y="5172075"/>
            <a:ext cx="457200" cy="914400"/>
          </a:xfrm>
          <a:prstGeom prst="rect">
            <a:avLst/>
          </a:prstGeom>
        </p:spPr>
      </p:pic>
      <p:pic>
        <p:nvPicPr>
          <p:cNvPr id="12" name="Graphic 11" descr="Line Arrow: Straight">
            <a:extLst>
              <a:ext uri="{FF2B5EF4-FFF2-40B4-BE49-F238E27FC236}">
                <a16:creationId xmlns:a16="http://schemas.microsoft.com/office/drawing/2014/main" id="{9DC10CFF-20D3-4BE5-AE6E-41490A48E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788256" y="3819525"/>
            <a:ext cx="457200" cy="914400"/>
          </a:xfrm>
          <a:prstGeom prst="rect">
            <a:avLst/>
          </a:prstGeom>
        </p:spPr>
      </p:pic>
      <p:pic>
        <p:nvPicPr>
          <p:cNvPr id="13" name="Graphic 12" descr="Line Arrow: Straight">
            <a:extLst>
              <a:ext uri="{FF2B5EF4-FFF2-40B4-BE49-F238E27FC236}">
                <a16:creationId xmlns:a16="http://schemas.microsoft.com/office/drawing/2014/main" id="{D84BBEB2-391C-4926-B50E-380F6D3F7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698141" y="2306222"/>
            <a:ext cx="457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3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D983-FE76-4B68-BEDA-37B59408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4097-CF92-4629-A9A6-4736799B8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BFC09-41C9-4E08-B886-33282C582186}"/>
              </a:ext>
            </a:extLst>
          </p:cNvPr>
          <p:cNvSpPr/>
          <p:nvPr/>
        </p:nvSpPr>
        <p:spPr>
          <a:xfrm rot="21215048">
            <a:off x="3133818" y="3244334"/>
            <a:ext cx="63475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   Thank you… </a:t>
            </a:r>
            <a:r>
              <a:rPr lang="en-US" sz="4000" dirty="0">
                <a:sym typeface="Wingdings" panose="05000000000000000000" pitchFamily="2" charset="2"/>
              </a:rPr>
              <a:t>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6673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rrow: Clockwise curve">
            <a:extLst>
              <a:ext uri="{FF2B5EF4-FFF2-40B4-BE49-F238E27FC236}">
                <a16:creationId xmlns:a16="http://schemas.microsoft.com/office/drawing/2014/main" id="{D3A4F1D2-0599-4507-925E-5BC4FDB49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899509">
            <a:off x="5736453" y="1727208"/>
            <a:ext cx="914400" cy="219741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408D589-47AF-45E3-A033-F34EE79208BF}"/>
              </a:ext>
            </a:extLst>
          </p:cNvPr>
          <p:cNvSpPr/>
          <p:nvPr/>
        </p:nvSpPr>
        <p:spPr>
          <a:xfrm>
            <a:off x="781294" y="1059972"/>
            <a:ext cx="3169269" cy="143465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030D5-164D-4E5E-B37E-F1A48352BED6}"/>
              </a:ext>
            </a:extLst>
          </p:cNvPr>
          <p:cNvSpPr/>
          <p:nvPr/>
        </p:nvSpPr>
        <p:spPr>
          <a:xfrm>
            <a:off x="1127465" y="2708208"/>
            <a:ext cx="3089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         Input fields </a:t>
            </a:r>
          </a:p>
          <a:p>
            <a:r>
              <a:rPr lang="en-US" b="1" dirty="0"/>
              <a:t>Input user information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0F6560-14CD-45B5-B2E8-8AD124BA3CD0}"/>
              </a:ext>
            </a:extLst>
          </p:cNvPr>
          <p:cNvSpPr/>
          <p:nvPr/>
        </p:nvSpPr>
        <p:spPr>
          <a:xfrm>
            <a:off x="7975105" y="3448405"/>
            <a:ext cx="2620701" cy="115115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Database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94D883-A1E7-47CD-8092-18D1E619A6B6}"/>
              </a:ext>
            </a:extLst>
          </p:cNvPr>
          <p:cNvSpPr/>
          <p:nvPr/>
        </p:nvSpPr>
        <p:spPr>
          <a:xfrm>
            <a:off x="7661429" y="4787062"/>
            <a:ext cx="3994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   ~ 200 people dummy dataset</a:t>
            </a:r>
          </a:p>
        </p:txBody>
      </p:sp>
    </p:spTree>
    <p:extLst>
      <p:ext uri="{BB962C8B-B14F-4D97-AF65-F5344CB8AC3E}">
        <p14:creationId xmlns:p14="http://schemas.microsoft.com/office/powerpoint/2010/main" val="122788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9195-2C0B-4095-90DE-E268280FB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6330"/>
            <a:ext cx="10353761" cy="1669591"/>
          </a:xfrm>
        </p:spPr>
        <p:txBody>
          <a:bodyPr/>
          <a:lstStyle/>
          <a:p>
            <a:r>
              <a:rPr lang="en-US" dirty="0"/>
              <a:t>User Interface- </a:t>
            </a:r>
            <a:r>
              <a:rPr lang="en-US" cap="none" dirty="0"/>
              <a:t>input fields</a:t>
            </a:r>
            <a:br>
              <a:rPr lang="en-US" cap="none" dirty="0"/>
            </a:br>
            <a:br>
              <a:rPr lang="en-US" cap="none" dirty="0"/>
            </a:br>
            <a:r>
              <a:rPr lang="en-US" sz="2400" cap="none" dirty="0"/>
              <a:t>Tell us something about you…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C2D0B-8291-4CF1-9E86-F1EE47770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361459"/>
            <a:ext cx="5106004" cy="4230211"/>
          </a:xfrm>
        </p:spPr>
        <p:txBody>
          <a:bodyPr>
            <a:normAutofit/>
          </a:bodyPr>
          <a:lstStyle/>
          <a:p>
            <a:r>
              <a:rPr lang="en-US" dirty="0"/>
              <a:t>First Name</a:t>
            </a:r>
          </a:p>
          <a:p>
            <a:r>
              <a:rPr lang="en-US" dirty="0"/>
              <a:t>Last Name</a:t>
            </a:r>
          </a:p>
          <a:p>
            <a:r>
              <a:rPr lang="en-US" dirty="0"/>
              <a:t>Gender- Male, Female, other</a:t>
            </a:r>
          </a:p>
          <a:p>
            <a:r>
              <a:rPr lang="en-US" dirty="0"/>
              <a:t>Age-</a:t>
            </a:r>
          </a:p>
          <a:p>
            <a:r>
              <a:rPr lang="en-US" dirty="0"/>
              <a:t>Where do you primarily live?</a:t>
            </a:r>
          </a:p>
          <a:p>
            <a:pPr marL="0" indent="0">
              <a:buNone/>
            </a:pPr>
            <a:r>
              <a:rPr lang="en-US" dirty="0"/>
              <a:t>         - Country</a:t>
            </a:r>
          </a:p>
          <a:p>
            <a:pPr marL="0" indent="0">
              <a:buNone/>
            </a:pPr>
            <a:r>
              <a:rPr lang="en-US" dirty="0"/>
              <a:t>         - City</a:t>
            </a:r>
          </a:p>
          <a:p>
            <a:r>
              <a:rPr lang="en-US" dirty="0"/>
              <a:t>Nationality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EE1FD-B00D-42F3-A7FF-F45107D5F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402" y="2361459"/>
            <a:ext cx="5616143" cy="3728623"/>
          </a:xfrm>
        </p:spPr>
        <p:txBody>
          <a:bodyPr>
            <a:normAutofit/>
          </a:bodyPr>
          <a:lstStyle/>
          <a:p>
            <a:r>
              <a:rPr lang="en-US" dirty="0"/>
              <a:t>Personality- Introvert, extrovert, ambivert</a:t>
            </a:r>
          </a:p>
          <a:p>
            <a:r>
              <a:rPr lang="en-US" dirty="0"/>
              <a:t>Marital status- single, married, remarried, </a:t>
            </a:r>
          </a:p>
          <a:p>
            <a:pPr marL="0" indent="0">
              <a:buNone/>
            </a:pPr>
            <a:r>
              <a:rPr lang="en-US" dirty="0"/>
              <a:t>                              separated, divorced, widowed</a:t>
            </a:r>
          </a:p>
          <a:p>
            <a:pPr>
              <a:lnSpc>
                <a:spcPct val="100000"/>
              </a:lnSpc>
            </a:pPr>
            <a:r>
              <a:rPr lang="en-US" dirty="0"/>
              <a:t>Likes-  travelling, adventures, partying, pets,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    others</a:t>
            </a:r>
          </a:p>
          <a:p>
            <a:r>
              <a:rPr lang="en-US" dirty="0"/>
              <a:t>Relationship looking for- short term, long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term, not decided</a:t>
            </a:r>
          </a:p>
        </p:txBody>
      </p:sp>
    </p:spTree>
    <p:extLst>
      <p:ext uri="{BB962C8B-B14F-4D97-AF65-F5344CB8AC3E}">
        <p14:creationId xmlns:p14="http://schemas.microsoft.com/office/powerpoint/2010/main" val="336276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9195-2C0B-4095-90DE-E268280FB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6330"/>
            <a:ext cx="10353761" cy="1669591"/>
          </a:xfrm>
        </p:spPr>
        <p:txBody>
          <a:bodyPr/>
          <a:lstStyle/>
          <a:p>
            <a:r>
              <a:rPr lang="en-US" dirty="0"/>
              <a:t>User Interface- </a:t>
            </a:r>
            <a:r>
              <a:rPr lang="en-US" cap="none" dirty="0"/>
              <a:t>input fields</a:t>
            </a:r>
            <a:br>
              <a:rPr lang="en-US" cap="none" dirty="0"/>
            </a:br>
            <a:br>
              <a:rPr lang="en-US" cap="none" dirty="0"/>
            </a:br>
            <a:r>
              <a:rPr lang="en-US" sz="2400" cap="none" dirty="0"/>
              <a:t>Tell us who are you looking for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C2D0B-8291-4CF1-9E86-F1EE47770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863047"/>
            <a:ext cx="5106004" cy="3728623"/>
          </a:xfrm>
        </p:spPr>
        <p:txBody>
          <a:bodyPr>
            <a:normAutofit/>
          </a:bodyPr>
          <a:lstStyle/>
          <a:p>
            <a:r>
              <a:rPr lang="en-US" dirty="0"/>
              <a:t>Gender- Male, Female, other</a:t>
            </a:r>
          </a:p>
          <a:p>
            <a:r>
              <a:rPr lang="en-US" dirty="0"/>
              <a:t>Age-   ____   to _____</a:t>
            </a:r>
          </a:p>
          <a:p>
            <a:r>
              <a:rPr lang="en-US" dirty="0"/>
              <a:t>Nationality</a:t>
            </a:r>
          </a:p>
          <a:p>
            <a:pPr marL="0" indent="0">
              <a:buNone/>
            </a:pPr>
            <a:r>
              <a:rPr lang="en-US" dirty="0"/>
              <a:t>     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EE1FD-B00D-42F3-A7FF-F45107D5F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402" y="2863047"/>
            <a:ext cx="5616143" cy="3227035"/>
          </a:xfrm>
        </p:spPr>
        <p:txBody>
          <a:bodyPr>
            <a:normAutofit/>
          </a:bodyPr>
          <a:lstStyle/>
          <a:p>
            <a:r>
              <a:rPr lang="en-US" dirty="0"/>
              <a:t>City- </a:t>
            </a:r>
          </a:p>
          <a:p>
            <a:r>
              <a:rPr lang="en-US" dirty="0"/>
              <a:t>Marital status- single, married, remarried, </a:t>
            </a:r>
          </a:p>
          <a:p>
            <a:pPr marL="0" indent="0">
              <a:buNone/>
            </a:pPr>
            <a:r>
              <a:rPr lang="en-US" dirty="0"/>
              <a:t>                              separated, divorced, widowed</a:t>
            </a:r>
          </a:p>
        </p:txBody>
      </p:sp>
    </p:spTree>
    <p:extLst>
      <p:ext uri="{BB962C8B-B14F-4D97-AF65-F5344CB8AC3E}">
        <p14:creationId xmlns:p14="http://schemas.microsoft.com/office/powerpoint/2010/main" val="1583372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A76F-297C-42DC-8011-C1770344F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7" y="612561"/>
            <a:ext cx="10564427" cy="1926454"/>
          </a:xfrm>
        </p:spPr>
        <p:txBody>
          <a:bodyPr>
            <a:normAutofit/>
          </a:bodyPr>
          <a:lstStyle/>
          <a:p>
            <a:r>
              <a:rPr lang="en-US" sz="2800" cap="none" dirty="0"/>
              <a:t>Tell us your 3 highest priority parameters …</a:t>
            </a:r>
            <a:endParaRPr lang="en-US" sz="2800" dirty="0"/>
          </a:p>
        </p:txBody>
      </p:sp>
      <p:pic>
        <p:nvPicPr>
          <p:cNvPr id="4" name="Graphic 3" descr="Arrow: Straight">
            <a:extLst>
              <a:ext uri="{FF2B5EF4-FFF2-40B4-BE49-F238E27FC236}">
                <a16:creationId xmlns:a16="http://schemas.microsoft.com/office/drawing/2014/main" id="{68D3E37F-3108-402D-AE37-1BE35289B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381886" y="2674355"/>
            <a:ext cx="1090024" cy="10229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E9190C-6630-42A7-8E5D-5D79F10BBAD2}"/>
              </a:ext>
            </a:extLst>
          </p:cNvPr>
          <p:cNvSpPr txBox="1"/>
          <p:nvPr/>
        </p:nvSpPr>
        <p:spPr>
          <a:xfrm>
            <a:off x="-301841" y="4572000"/>
            <a:ext cx="10901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                  </a:t>
            </a:r>
            <a:r>
              <a:rPr lang="en-US" sz="3200" dirty="0"/>
              <a:t>Look in the database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4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C03A-3DE7-4A43-AEF9-598AEA45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cap="none" dirty="0">
                <a:effectLst/>
              </a:rPr>
              <a:t>Give an individual </a:t>
            </a:r>
            <a:r>
              <a:rPr lang="en-US" sz="3200" cap="none" dirty="0" err="1">
                <a:effectLst/>
              </a:rPr>
              <a:t>Base_Score</a:t>
            </a:r>
            <a:r>
              <a:rPr lang="en-US" sz="3200" cap="none" dirty="0">
                <a:effectLst/>
              </a:rPr>
              <a:t> </a:t>
            </a:r>
            <a:r>
              <a:rPr lang="en-US" sz="2400" cap="none" dirty="0">
                <a:effectLst/>
              </a:rPr>
              <a:t>to each person 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082F3-4881-41E9-972C-2FF16E789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>
                <a:effectLst/>
              </a:rPr>
              <a:t>If a preference match – </a:t>
            </a:r>
            <a:r>
              <a:rPr lang="en-US" sz="2600" u="sng" dirty="0">
                <a:effectLst/>
              </a:rPr>
              <a:t>add 1 </a:t>
            </a:r>
            <a:r>
              <a:rPr lang="en-US" dirty="0">
                <a:effectLst/>
              </a:rPr>
              <a:t>to the score.</a:t>
            </a:r>
          </a:p>
          <a:p>
            <a:pPr lvl="0"/>
            <a:r>
              <a:rPr lang="en-US" dirty="0">
                <a:effectLst/>
              </a:rPr>
              <a:t>If a preference match which is among one of the highest priority fields – </a:t>
            </a:r>
            <a:r>
              <a:rPr lang="en-US" sz="2600" u="sng" dirty="0">
                <a:effectLst/>
              </a:rPr>
              <a:t>add 1.75 </a:t>
            </a:r>
            <a:r>
              <a:rPr lang="en-US" dirty="0">
                <a:effectLst/>
              </a:rPr>
              <a:t>to the score.</a:t>
            </a:r>
          </a:p>
          <a:p>
            <a:pPr lvl="0"/>
            <a:endParaRPr lang="en-US" dirty="0">
              <a:effectLst/>
            </a:endParaRPr>
          </a:p>
          <a:p>
            <a:pPr lvl="0"/>
            <a:endParaRPr lang="en-US" dirty="0">
              <a:effectLst/>
            </a:endParaRPr>
          </a:p>
          <a:p>
            <a:pPr lvl="0"/>
            <a:endParaRPr lang="en-US" dirty="0">
              <a:effectLst/>
            </a:endParaRPr>
          </a:p>
          <a:p>
            <a:pPr lvl="0"/>
            <a:endParaRPr lang="en-US" dirty="0">
              <a:effectLst/>
            </a:endParaRPr>
          </a:p>
          <a:p>
            <a:pPr marL="0" lvl="0" indent="0" algn="ctr">
              <a:buNone/>
            </a:pPr>
            <a:r>
              <a:rPr lang="en-US" sz="2800" dirty="0"/>
              <a:t>Give top 15 potential best matches</a:t>
            </a:r>
            <a:r>
              <a:rPr lang="en-US" sz="2800" dirty="0">
                <a:effectLst/>
              </a:rPr>
              <a:t> – based on </a:t>
            </a:r>
            <a:r>
              <a:rPr lang="en-US" sz="2800" dirty="0" err="1">
                <a:effectLst/>
              </a:rPr>
              <a:t>Base_Score</a:t>
            </a:r>
            <a:endParaRPr lang="en-US" sz="2800" dirty="0">
              <a:effectLst/>
            </a:endParaRPr>
          </a:p>
          <a:p>
            <a:endParaRPr lang="en-US" dirty="0"/>
          </a:p>
        </p:txBody>
      </p:sp>
      <p:pic>
        <p:nvPicPr>
          <p:cNvPr id="4" name="Graphic 3" descr="Arrow: Straight">
            <a:extLst>
              <a:ext uri="{FF2B5EF4-FFF2-40B4-BE49-F238E27FC236}">
                <a16:creationId xmlns:a16="http://schemas.microsoft.com/office/drawing/2014/main" id="{21E378FC-0CD5-4C0D-9DB7-88A28AF04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594473" y="3459535"/>
            <a:ext cx="992405" cy="93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2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728F-9A9C-496E-8331-B6D10E80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Specific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7C5C2-EB31-4B8E-A2C3-C44A3F52F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15 </a:t>
            </a:r>
            <a:r>
              <a:rPr lang="en-US" dirty="0" err="1"/>
              <a:t>th</a:t>
            </a:r>
            <a:r>
              <a:rPr lang="en-US" dirty="0"/>
              <a:t> and 16 </a:t>
            </a:r>
            <a:r>
              <a:rPr lang="en-US" dirty="0" err="1"/>
              <a:t>th</a:t>
            </a:r>
            <a:r>
              <a:rPr lang="en-US" dirty="0"/>
              <a:t> person have same base score-    </a:t>
            </a:r>
            <a:r>
              <a:rPr lang="en-US" sz="2800" dirty="0"/>
              <a:t>TIE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raphic 3" descr="Line Arrow: Straight">
            <a:extLst>
              <a:ext uri="{FF2B5EF4-FFF2-40B4-BE49-F238E27FC236}">
                <a16:creationId xmlns:a16="http://schemas.microsoft.com/office/drawing/2014/main" id="{BCB1C12F-8ABD-42C1-B7BF-6E0AFECF1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66279" y="3290287"/>
            <a:ext cx="99208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E6371B-7998-4F32-A77F-41C88999E25A}"/>
              </a:ext>
            </a:extLst>
          </p:cNvPr>
          <p:cNvSpPr txBox="1"/>
          <p:nvPr/>
        </p:nvSpPr>
        <p:spPr>
          <a:xfrm>
            <a:off x="6090675" y="3424320"/>
            <a:ext cx="1624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Tie Breaking </a:t>
            </a:r>
          </a:p>
          <a:p>
            <a:r>
              <a:rPr lang="en-US" dirty="0"/>
              <a:t>  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98079-57BE-47EA-80B3-F48E981A354D}"/>
              </a:ext>
            </a:extLst>
          </p:cNvPr>
          <p:cNvSpPr txBox="1"/>
          <p:nvPr/>
        </p:nvSpPr>
        <p:spPr>
          <a:xfrm>
            <a:off x="1967115" y="5029575"/>
            <a:ext cx="7590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More weightage to some input fields</a:t>
            </a:r>
          </a:p>
        </p:txBody>
      </p:sp>
    </p:spTree>
    <p:extLst>
      <p:ext uri="{BB962C8B-B14F-4D97-AF65-F5344CB8AC3E}">
        <p14:creationId xmlns:p14="http://schemas.microsoft.com/office/powerpoint/2010/main" val="182973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4503-B742-40F6-83C6-0CAAB4D8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variables of uncertainty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E065A-9C26-45B0-9DED-F3F9F43ED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0" y="2096064"/>
            <a:ext cx="11540971" cy="369513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</a:rPr>
              <a:t>1. Impression Score-  </a:t>
            </a:r>
            <a:r>
              <a:rPr lang="en-US" b="1" dirty="0"/>
              <a:t>obeys Normal Distribution</a:t>
            </a:r>
          </a:p>
          <a:p>
            <a:pPr marL="0" indent="0">
              <a:buNone/>
            </a:pPr>
            <a:endParaRPr lang="en-US" altLang="en-US" dirty="0"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impression_score</a:t>
            </a:r>
            <a:r>
              <a:rPr lang="en-US" altLang="en-US" sz="2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scipy.stats.norm.rvs</a:t>
            </a:r>
            <a:r>
              <a:rPr lang="en-US" altLang="en-US" sz="2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altLang="en-US" sz="2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400" dirty="0"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altLang="en-US" sz="24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en-US" altLang="en-US" sz="2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400" dirty="0"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5)</a:t>
            </a:r>
          </a:p>
          <a:p>
            <a:pPr marL="0" indent="0">
              <a:buNone/>
            </a:pPr>
            <a:endParaRPr lang="en-US" sz="2400" b="1" dirty="0">
              <a:solidFill>
                <a:srgbClr val="6897B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800" b="1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final_score</a:t>
            </a:r>
            <a:r>
              <a:rPr lang="en-US" altLang="en-US" sz="2800" b="1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800" b="1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base_score</a:t>
            </a:r>
            <a:r>
              <a:rPr lang="en-US" altLang="en-US" sz="2800" b="1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en-US" sz="2800" b="1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impression_score</a:t>
            </a:r>
            <a:endParaRPr lang="en-US" altLang="en-US" sz="6000" b="1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7987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387</TotalTime>
  <Words>481</Words>
  <Application>Microsoft Office PowerPoint</Application>
  <PresentationFormat>Widescreen</PresentationFormat>
  <Paragraphs>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Bookman Old Style</vt:lpstr>
      <vt:lpstr>Bradley Hand ITC</vt:lpstr>
      <vt:lpstr>Courier New</vt:lpstr>
      <vt:lpstr>Rockwell</vt:lpstr>
      <vt:lpstr>Damask</vt:lpstr>
      <vt:lpstr>Programming  analytics  &amp;  data  processing</vt:lpstr>
      <vt:lpstr>Goal</vt:lpstr>
      <vt:lpstr>PowerPoint Presentation</vt:lpstr>
      <vt:lpstr>User Interface- input fields  Tell us something about you…</vt:lpstr>
      <vt:lpstr>User Interface- input fields  Tell us who are you looking for ?</vt:lpstr>
      <vt:lpstr>Tell us your 3 highest priority parameters …</vt:lpstr>
      <vt:lpstr>Give an individual Base_Score to each person  </vt:lpstr>
      <vt:lpstr>Specific Scenario</vt:lpstr>
      <vt:lpstr>variables of uncertainty</vt:lpstr>
      <vt:lpstr>Code Snippet</vt:lpstr>
      <vt:lpstr>PowerPoint Presentation</vt:lpstr>
      <vt:lpstr>PowerPoint Presentation</vt:lpstr>
      <vt:lpstr>PowerPoint Presentation</vt:lpstr>
      <vt:lpstr>Code Snippet</vt:lpstr>
      <vt:lpstr>Applying Monte Carlo Simulation  Simulating  the code 10,000 times </vt:lpstr>
      <vt:lpstr>PowerPoint Presentation</vt:lpstr>
      <vt:lpstr>PowerPoint Presentation</vt:lpstr>
      <vt:lpstr>PowerPoint Presentation</vt:lpstr>
      <vt:lpstr>Other Parameter To Be Included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 analytics  &amp;  data  processing</dc:title>
  <dc:creator>Smriiti Singhal</dc:creator>
  <cp:lastModifiedBy>Smriiti Singhal</cp:lastModifiedBy>
  <cp:revision>30</cp:revision>
  <dcterms:created xsi:type="dcterms:W3CDTF">2018-12-06T08:30:32Z</dcterms:created>
  <dcterms:modified xsi:type="dcterms:W3CDTF">2018-12-06T15:00:53Z</dcterms:modified>
</cp:coreProperties>
</file>