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1"/>
  </p:notesMasterIdLst>
  <p:sldIdLst>
    <p:sldId id="259" r:id="rId2"/>
    <p:sldId id="280" r:id="rId3"/>
    <p:sldId id="279" r:id="rId4"/>
    <p:sldId id="272" r:id="rId5"/>
    <p:sldId id="282" r:id="rId6"/>
    <p:sldId id="283" r:id="rId7"/>
    <p:sldId id="284" r:id="rId8"/>
    <p:sldId id="285" r:id="rId9"/>
    <p:sldId id="286" r:id="rId10"/>
  </p:sldIdLst>
  <p:sldSz cx="9144000" cy="5143500" type="screen16x9"/>
  <p:notesSz cx="6858000" cy="9144000"/>
  <p:embeddedFontLst>
    <p:embeddedFont>
      <p:font typeface="Helvetica Neue" charset="0"/>
      <p:regular r:id="rId12"/>
      <p:bold r:id="rId13"/>
      <p:italic r:id="rId14"/>
      <p:boldItalic r:id="rId15"/>
    </p:embeddedFont>
    <p:embeddedFont>
      <p:font typeface="Segoe UI" pitchFamily="34" charset="0"/>
      <p:regular r:id="rId16"/>
      <p:bold r:id="rId17"/>
      <p:italic r:id="rId18"/>
      <p:boldItalic r:id="rId19"/>
    </p:embeddedFont>
    <p:embeddedFont>
      <p:font typeface="Calibri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B43F"/>
    <a:srgbClr val="36B34A"/>
    <a:srgbClr val="228C14"/>
    <a:srgbClr val="2FC263"/>
    <a:srgbClr val="25BF5B"/>
    <a:srgbClr val="1A6B0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34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5c1181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5c1181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076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5c1181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5c1181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80519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5c1181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5c1181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98271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5c1181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5c1181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9827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5c1181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5c1181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9827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5c1181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5c1181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98271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5c1181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5c1181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98271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5c1181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5c1181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9827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_белый 1">
  <p:cSld name="Текст_белый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74192" y="1037050"/>
            <a:ext cx="8115000" cy="3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52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8425"/>
            <a:ext cx="7885200" cy="3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0"/>
          <p:cNvCxnSpPr/>
          <p:nvPr/>
        </p:nvCxnSpPr>
        <p:spPr>
          <a:xfrm flipH="1">
            <a:off x="721100" y="3958650"/>
            <a:ext cx="4500" cy="576600"/>
          </a:xfrm>
          <a:prstGeom prst="straightConnector1">
            <a:avLst/>
          </a:prstGeom>
          <a:noFill/>
          <a:ln w="76200" cap="flat" cmpd="sng">
            <a:solidFill>
              <a:srgbClr val="33B54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20"/>
          <p:cNvSpPr txBox="1"/>
          <p:nvPr/>
        </p:nvSpPr>
        <p:spPr>
          <a:xfrm>
            <a:off x="854199" y="3949430"/>
            <a:ext cx="5447209" cy="5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Чикунов Сергей</a:t>
            </a:r>
            <a:r>
              <a:rPr lang="en-US" sz="15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 (a.k.a. sergey3011)</a:t>
            </a:r>
            <a:endParaRPr sz="15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ru-RU" dirty="0" smtClean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Студент гр. 20</a:t>
            </a:r>
            <a:endParaRPr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7C77A933-7120-4007-8FC3-3B8FEFF0B217}"/>
              </a:ext>
            </a:extLst>
          </p:cNvPr>
          <p:cNvSpPr txBox="1">
            <a:spLocks/>
          </p:cNvSpPr>
          <p:nvPr/>
        </p:nvSpPr>
        <p:spPr>
          <a:xfrm>
            <a:off x="436182" y="1254884"/>
            <a:ext cx="4867499" cy="13846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№ 4.</a:t>
            </a:r>
          </a:p>
          <a:p>
            <a:pPr algn="l"/>
            <a:r>
              <a:rPr lang="ru-RU" sz="3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Авиарейсы без потерь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548B697-65AB-4517-AE3F-390397E5D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46044" y="869086"/>
            <a:ext cx="3060914" cy="306091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210597" y="211425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/>
            <a:r>
              <a:rPr lang="ru-RU" sz="1600" i="1" dirty="0" smtClean="0">
                <a:solidFill>
                  <a:srgbClr val="2F2F2F"/>
                </a:solidFill>
                <a:latin typeface="Segoe UI" panose="020B0502040204020203" pitchFamily="34" charset="0"/>
              </a:rPr>
              <a:t>«Первым делом, первым делом - самолёты».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indent="0"/>
            <a:r>
              <a:rPr lang="ru-RU" dirty="0" smtClean="0"/>
              <a:t>1.</a:t>
            </a:r>
            <a:r>
              <a:rPr lang="en-US" dirty="0" smtClean="0"/>
              <a:t> </a:t>
            </a:r>
            <a:r>
              <a:rPr lang="ru-RU" dirty="0" smtClean="0"/>
              <a:t>Цель и задачи проекта.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1732" y="2021440"/>
            <a:ext cx="82711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b="1" dirty="0">
                <a:solidFill>
                  <a:srgbClr val="00B4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Задачи</a:t>
            </a:r>
            <a:r>
              <a:rPr lang="en-US" sz="1500" b="1" dirty="0">
                <a:solidFill>
                  <a:srgbClr val="00B4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lang="ru-RU" sz="1500" b="1" dirty="0">
              <a:solidFill>
                <a:srgbClr val="00B4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ru-RU" sz="1500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ru-RU" sz="1500" dirty="0" smtClean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ru-RU" sz="1500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ru-RU" sz="1500" b="1" dirty="0">
                <a:solidFill>
                  <a:srgbClr val="00B4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Проанализировать данные об авиарейсах в России</a:t>
            </a:r>
            <a:r>
              <a:rPr lang="ru-RU" sz="1500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решить несколько практических задач и ответить на вопросы.</a:t>
            </a:r>
          </a:p>
          <a:p>
            <a:endParaRPr lang="ru-RU" sz="1500" dirty="0" smtClean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ru-RU" sz="1500" dirty="0" smtClean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ru-RU" sz="1500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ru-RU" sz="1500" b="1" dirty="0">
                <a:solidFill>
                  <a:srgbClr val="00B4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Составить запрос на языке </a:t>
            </a:r>
            <a:r>
              <a:rPr lang="en-US" sz="1500" b="1" dirty="0">
                <a:solidFill>
                  <a:srgbClr val="00B4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</a:t>
            </a:r>
            <a:r>
              <a:rPr lang="ru-RU" sz="1500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позволяющий извлечь информацию об авиарейсах из города Анапа в зимнее время за 2017 год. Сохранить полученный </a:t>
            </a:r>
            <a:r>
              <a:rPr lang="ru-RU" sz="1500" dirty="0" err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датасет</a:t>
            </a:r>
            <a:r>
              <a:rPr lang="ru-RU" sz="1500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endParaRPr lang="ru-RU" sz="1500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ru-RU" sz="1500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Используя инструменты аналитика данных (</a:t>
            </a:r>
            <a:r>
              <a:rPr lang="en-US" sz="1500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python, </a:t>
            </a:r>
            <a:r>
              <a:rPr lang="en-US" sz="1500" dirty="0" err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jupyter</a:t>
            </a:r>
            <a:r>
              <a:rPr lang="en-US" sz="1500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notebook, pandas, </a:t>
            </a:r>
            <a:r>
              <a:rPr lang="en-US" sz="1500" dirty="0" err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matplotlib</a:t>
            </a:r>
            <a:r>
              <a:rPr lang="ru-RU" sz="1500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</a:t>
            </a:r>
            <a:r>
              <a:rPr lang="ru-RU" sz="1500" b="1" dirty="0">
                <a:solidFill>
                  <a:srgbClr val="00B4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сделать выводы о невыгодных рейсах</a:t>
            </a:r>
            <a:r>
              <a:rPr lang="ru-RU" sz="1500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1732" y="1489010"/>
            <a:ext cx="84291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b="1" dirty="0">
                <a:solidFill>
                  <a:srgbClr val="00B4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Цель проекта: </a:t>
            </a:r>
            <a:r>
              <a:rPr lang="ru-RU" sz="1500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</a:rPr>
              <a:t>применить полученные в модуле навыки работы с SQL на практике.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16792" y="-46939"/>
            <a:ext cx="1903061" cy="190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66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indent="0"/>
            <a:r>
              <a:rPr lang="ru-RU" dirty="0" smtClean="0"/>
              <a:t>2.</a:t>
            </a:r>
            <a:r>
              <a:rPr lang="en-US" dirty="0" smtClean="0"/>
              <a:t> </a:t>
            </a:r>
            <a:r>
              <a:rPr lang="ru-RU" dirty="0" smtClean="0"/>
              <a:t>Исходная база данных </a:t>
            </a:r>
            <a:r>
              <a:rPr lang="en-US" dirty="0" smtClean="0"/>
              <a:t>dst_project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480" y="1196146"/>
            <a:ext cx="5273818" cy="351984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78921" y="1160506"/>
            <a:ext cx="18786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AIRCRAFTS</a:t>
            </a:r>
            <a:endParaRPr lang="ru-RU" sz="1600" dirty="0"/>
          </a:p>
          <a:p>
            <a:endParaRPr lang="ru-RU" sz="1600" dirty="0" smtClean="0"/>
          </a:p>
          <a:p>
            <a:r>
              <a:rPr lang="ru-RU" sz="1600" dirty="0" smtClean="0"/>
              <a:t>AIRPORTS</a:t>
            </a:r>
            <a:endParaRPr lang="ru-RU" sz="1600" dirty="0"/>
          </a:p>
          <a:p>
            <a:endParaRPr lang="ru-RU" sz="1600" dirty="0" smtClean="0"/>
          </a:p>
          <a:p>
            <a:r>
              <a:rPr lang="ru-RU" sz="1600" dirty="0" smtClean="0"/>
              <a:t>BOARDING_PAS</a:t>
            </a:r>
            <a:endParaRPr lang="ru-RU" sz="1600" dirty="0"/>
          </a:p>
          <a:p>
            <a:endParaRPr lang="ru-RU" sz="1600" dirty="0" smtClean="0"/>
          </a:p>
          <a:p>
            <a:r>
              <a:rPr lang="ru-RU" sz="1600" dirty="0" smtClean="0"/>
              <a:t>BOOKINGS</a:t>
            </a:r>
            <a:endParaRPr lang="ru-RU" sz="1600" dirty="0"/>
          </a:p>
          <a:p>
            <a:endParaRPr lang="ru-RU" sz="1600" dirty="0" smtClean="0"/>
          </a:p>
          <a:p>
            <a:r>
              <a:rPr lang="ru-RU" sz="1600" dirty="0" smtClean="0"/>
              <a:t>FLIGHTS</a:t>
            </a:r>
            <a:endParaRPr lang="en-US" sz="1600" dirty="0" smtClean="0"/>
          </a:p>
          <a:p>
            <a:endParaRPr lang="ru-RU" sz="1600" dirty="0" smtClean="0"/>
          </a:p>
          <a:p>
            <a:r>
              <a:rPr lang="ru-RU" sz="1600" dirty="0" smtClean="0"/>
              <a:t>SEATS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 smtClean="0"/>
              <a:t>TICKET_FLIGHTS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 smtClean="0"/>
              <a:t>TICKETS</a:t>
            </a:r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AF3C9646-6244-4F39-90A0-951C8B04B7F9}"/>
              </a:ext>
            </a:extLst>
          </p:cNvPr>
          <p:cNvSpPr/>
          <p:nvPr/>
        </p:nvSpPr>
        <p:spPr>
          <a:xfrm>
            <a:off x="637039" y="1097974"/>
            <a:ext cx="2162445" cy="423950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AF3C9646-6244-4F39-90A0-951C8B04B7F9}"/>
              </a:ext>
            </a:extLst>
          </p:cNvPr>
          <p:cNvSpPr/>
          <p:nvPr/>
        </p:nvSpPr>
        <p:spPr>
          <a:xfrm>
            <a:off x="637036" y="3075413"/>
            <a:ext cx="2162445" cy="423950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AF3C9646-6244-4F39-90A0-951C8B04B7F9}"/>
              </a:ext>
            </a:extLst>
          </p:cNvPr>
          <p:cNvSpPr/>
          <p:nvPr/>
        </p:nvSpPr>
        <p:spPr>
          <a:xfrm>
            <a:off x="637035" y="3572493"/>
            <a:ext cx="2162445" cy="423950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AF3C9646-6244-4F39-90A0-951C8B04B7F9}"/>
              </a:ext>
            </a:extLst>
          </p:cNvPr>
          <p:cNvSpPr/>
          <p:nvPr/>
        </p:nvSpPr>
        <p:spPr>
          <a:xfrm>
            <a:off x="637035" y="4529645"/>
            <a:ext cx="2162445" cy="423950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AF3C9646-6244-4F39-90A0-951C8B04B7F9}"/>
              </a:ext>
            </a:extLst>
          </p:cNvPr>
          <p:cNvSpPr/>
          <p:nvPr/>
        </p:nvSpPr>
        <p:spPr>
          <a:xfrm>
            <a:off x="637034" y="1595054"/>
            <a:ext cx="2162445" cy="423950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AF3C9646-6244-4F39-90A0-951C8B04B7F9}"/>
              </a:ext>
            </a:extLst>
          </p:cNvPr>
          <p:cNvSpPr/>
          <p:nvPr/>
        </p:nvSpPr>
        <p:spPr>
          <a:xfrm>
            <a:off x="637033" y="2092134"/>
            <a:ext cx="2162445" cy="423950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AF3C9646-6244-4F39-90A0-951C8B04B7F9}"/>
              </a:ext>
            </a:extLst>
          </p:cNvPr>
          <p:cNvSpPr/>
          <p:nvPr/>
        </p:nvSpPr>
        <p:spPr>
          <a:xfrm>
            <a:off x="637033" y="2589214"/>
            <a:ext cx="2162445" cy="423950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AF3C9646-6244-4F39-90A0-951C8B04B7F9}"/>
              </a:ext>
            </a:extLst>
          </p:cNvPr>
          <p:cNvSpPr/>
          <p:nvPr/>
        </p:nvSpPr>
        <p:spPr>
          <a:xfrm>
            <a:off x="637032" y="4058692"/>
            <a:ext cx="2162445" cy="423950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202728" y="805346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Таблицы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494703" y="826814"/>
            <a:ext cx="2765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Диаграмма схемы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49056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indent="0"/>
            <a:r>
              <a:rPr lang="ru-RU" dirty="0" smtClean="0"/>
              <a:t>3. Структура итогового датасета.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120" t="34684" r="36413" b="18066"/>
          <a:stretch>
            <a:fillRect/>
          </a:stretch>
        </p:blipFill>
        <p:spPr bwMode="auto">
          <a:xfrm>
            <a:off x="138707" y="823857"/>
            <a:ext cx="4933930" cy="2054355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15" name="Прямоугольник 14"/>
          <p:cNvSpPr/>
          <p:nvPr/>
        </p:nvSpPr>
        <p:spPr>
          <a:xfrm>
            <a:off x="131467" y="2961748"/>
            <a:ext cx="495973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228C14"/>
              </a:buClr>
              <a:buFont typeface="Wingdings" pitchFamily="2" charset="2"/>
              <a:buChar char="§"/>
            </a:pPr>
            <a:r>
              <a:rPr lang="ru-RU" sz="1200" b="1" dirty="0" smtClean="0"/>
              <a:t> </a:t>
            </a:r>
            <a:r>
              <a:rPr lang="en-US" sz="1200" b="1" dirty="0" smtClean="0"/>
              <a:t>fl_id</a:t>
            </a:r>
            <a:r>
              <a:rPr lang="en-US" sz="1200" dirty="0" smtClean="0"/>
              <a:t> - </a:t>
            </a:r>
            <a:r>
              <a:rPr lang="ru-RU" sz="1200" dirty="0" smtClean="0"/>
              <a:t>идентификатор рейса</a:t>
            </a:r>
          </a:p>
          <a:p>
            <a:pPr>
              <a:buClr>
                <a:srgbClr val="228C14"/>
              </a:buClr>
              <a:buFont typeface="Wingdings" pitchFamily="2" charset="2"/>
              <a:buChar char="§"/>
            </a:pPr>
            <a:r>
              <a:rPr lang="ru-RU" sz="1200" b="1" dirty="0" smtClean="0"/>
              <a:t> </a:t>
            </a:r>
            <a:r>
              <a:rPr lang="en-US" sz="1200" b="1" dirty="0" smtClean="0"/>
              <a:t>dep_air</a:t>
            </a:r>
            <a:r>
              <a:rPr lang="en-US" sz="1200" dirty="0" smtClean="0"/>
              <a:t> - </a:t>
            </a:r>
            <a:r>
              <a:rPr lang="ru-RU" sz="1200" dirty="0" smtClean="0"/>
              <a:t>аэропорт отправления</a:t>
            </a:r>
          </a:p>
          <a:p>
            <a:pPr>
              <a:buClr>
                <a:srgbClr val="228C14"/>
              </a:buClr>
              <a:buFont typeface="Wingdings" pitchFamily="2" charset="2"/>
              <a:buChar char="§"/>
            </a:pPr>
            <a:r>
              <a:rPr lang="ru-RU" sz="1200" b="1" dirty="0" smtClean="0"/>
              <a:t> </a:t>
            </a:r>
            <a:r>
              <a:rPr lang="en-US" sz="1200" b="1" dirty="0" smtClean="0"/>
              <a:t>arr_air</a:t>
            </a:r>
            <a:r>
              <a:rPr lang="en-US" sz="1200" dirty="0" smtClean="0"/>
              <a:t> - </a:t>
            </a:r>
            <a:r>
              <a:rPr lang="ru-RU" sz="1200" dirty="0" smtClean="0"/>
              <a:t>аэропорт прибытия</a:t>
            </a:r>
          </a:p>
          <a:p>
            <a:pPr>
              <a:buClr>
                <a:srgbClr val="228C14"/>
              </a:buClr>
              <a:buFont typeface="Wingdings" pitchFamily="2" charset="2"/>
              <a:buChar char="§"/>
            </a:pPr>
            <a:r>
              <a:rPr lang="ru-RU" sz="1200" b="1" dirty="0" smtClean="0"/>
              <a:t> </a:t>
            </a:r>
            <a:r>
              <a:rPr lang="en-US" sz="1200" b="1" dirty="0" smtClean="0"/>
              <a:t>craft_model</a:t>
            </a:r>
            <a:r>
              <a:rPr lang="en-US" sz="1200" dirty="0" smtClean="0"/>
              <a:t> - </a:t>
            </a:r>
            <a:r>
              <a:rPr lang="ru-RU" sz="1200" dirty="0" smtClean="0"/>
              <a:t>модель самолёта</a:t>
            </a:r>
          </a:p>
          <a:p>
            <a:pPr>
              <a:buClr>
                <a:srgbClr val="228C14"/>
              </a:buClr>
              <a:buFont typeface="Wingdings" pitchFamily="2" charset="2"/>
              <a:buChar char="§"/>
            </a:pPr>
            <a:r>
              <a:rPr lang="ru-RU" sz="1200" b="1" dirty="0" smtClean="0"/>
              <a:t> </a:t>
            </a:r>
            <a:r>
              <a:rPr lang="en-US" sz="1200" b="1" dirty="0" smtClean="0"/>
              <a:t>flight_duration</a:t>
            </a:r>
            <a:r>
              <a:rPr lang="en-US" sz="1200" dirty="0" smtClean="0"/>
              <a:t> - </a:t>
            </a:r>
            <a:r>
              <a:rPr lang="ru-RU" sz="1200" dirty="0" smtClean="0"/>
              <a:t>длительность полёта в минутах</a:t>
            </a:r>
          </a:p>
          <a:p>
            <a:pPr>
              <a:buClr>
                <a:srgbClr val="228C14"/>
              </a:buClr>
              <a:buFont typeface="Wingdings" pitchFamily="2" charset="2"/>
              <a:buChar char="§"/>
            </a:pPr>
            <a:r>
              <a:rPr lang="ru-RU" sz="1200" b="1" dirty="0" smtClean="0"/>
              <a:t> </a:t>
            </a:r>
            <a:r>
              <a:rPr lang="en-US" sz="1200" b="1" dirty="0" smtClean="0"/>
              <a:t>pass_count</a:t>
            </a:r>
            <a:r>
              <a:rPr lang="en-US" sz="1200" dirty="0" smtClean="0"/>
              <a:t> - </a:t>
            </a:r>
            <a:r>
              <a:rPr lang="ru-RU" sz="1200" dirty="0" smtClean="0"/>
              <a:t>актуальное количество пассажиров в самолёте</a:t>
            </a:r>
          </a:p>
          <a:p>
            <a:pPr>
              <a:buClr>
                <a:srgbClr val="228C14"/>
              </a:buClr>
              <a:buFont typeface="Wingdings" pitchFamily="2" charset="2"/>
              <a:buChar char="§"/>
            </a:pPr>
            <a:r>
              <a:rPr lang="ru-RU" sz="1200" b="1" dirty="0" smtClean="0"/>
              <a:t> </a:t>
            </a:r>
            <a:r>
              <a:rPr lang="en-US" sz="1200" b="1" dirty="0" smtClean="0"/>
              <a:t>flight_revenue</a:t>
            </a:r>
            <a:r>
              <a:rPr lang="en-US" sz="1200" dirty="0" smtClean="0"/>
              <a:t> - </a:t>
            </a:r>
            <a:r>
              <a:rPr lang="ru-RU" sz="1200" dirty="0" smtClean="0"/>
              <a:t>доход от продажи билетов, руб.</a:t>
            </a:r>
            <a:endParaRPr lang="ru-RU" sz="12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370310" y="773753"/>
            <a:ext cx="35092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>
                <a:solidFill>
                  <a:srgbClr val="00B43F"/>
                </a:solidFill>
              </a:rPr>
              <a:t>Запрос </a:t>
            </a:r>
            <a:r>
              <a:rPr lang="en-US" sz="1100" dirty="0" smtClean="0">
                <a:solidFill>
                  <a:srgbClr val="00B43F"/>
                </a:solidFill>
              </a:rPr>
              <a:t>SQL </a:t>
            </a:r>
            <a:r>
              <a:rPr lang="ru-RU" sz="1100" dirty="0" smtClean="0">
                <a:solidFill>
                  <a:srgbClr val="00B43F"/>
                </a:solidFill>
              </a:rPr>
              <a:t>на формирование итогового датасета</a:t>
            </a:r>
            <a:endParaRPr lang="ru-RU" sz="1100" dirty="0">
              <a:solidFill>
                <a:srgbClr val="00B43F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t="30833" r="53937" b="4038"/>
          <a:stretch>
            <a:fillRect/>
          </a:stretch>
        </p:blipFill>
        <p:spPr bwMode="auto">
          <a:xfrm>
            <a:off x="5160723" y="1043488"/>
            <a:ext cx="3928468" cy="3008682"/>
          </a:xfrm>
          <a:prstGeom prst="rect">
            <a:avLst/>
          </a:prstGeom>
          <a:noFill/>
          <a:ln w="19050">
            <a:solidFill>
              <a:srgbClr val="00B43F"/>
            </a:solidFill>
            <a:miter lim="800000"/>
            <a:headEnd/>
            <a:tailEnd/>
          </a:ln>
        </p:spPr>
      </p:pic>
      <p:sp>
        <p:nvSpPr>
          <p:cNvPr id="19" name="Прямоугольник 18"/>
          <p:cNvSpPr/>
          <p:nvPr/>
        </p:nvSpPr>
        <p:spPr>
          <a:xfrm>
            <a:off x="5157369" y="4105676"/>
            <a:ext cx="3951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 smtClean="0">
                <a:solidFill>
                  <a:srgbClr val="C00000"/>
                </a:solidFill>
              </a:rPr>
              <a:t>Данные сформированы за зимние месяцы зимы </a:t>
            </a:r>
            <a:r>
              <a:rPr lang="ru-RU" sz="1000" u="sng" dirty="0" smtClean="0">
                <a:solidFill>
                  <a:srgbClr val="C00000"/>
                </a:solidFill>
              </a:rPr>
              <a:t>2016-2017</a:t>
            </a:r>
            <a:r>
              <a:rPr lang="ru-RU" sz="1000" dirty="0" smtClean="0">
                <a:solidFill>
                  <a:srgbClr val="C00000"/>
                </a:solidFill>
              </a:rPr>
              <a:t> гг.</a:t>
            </a:r>
            <a:endParaRPr lang="ru-RU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35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474207" y="359298"/>
            <a:ext cx="8510233" cy="272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indent="0"/>
            <a:r>
              <a:rPr lang="ru-RU" dirty="0" smtClean="0"/>
              <a:t>4.1. Дополнительные данные: лётно-технические характеристики самолётов.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12006" t="28869" r="9245" b="3528"/>
          <a:stretch>
            <a:fillRect/>
          </a:stretch>
        </p:blipFill>
        <p:spPr bwMode="auto">
          <a:xfrm>
            <a:off x="558459" y="842613"/>
            <a:ext cx="8280000" cy="385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235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474207" y="359298"/>
            <a:ext cx="8510233" cy="272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indent="0"/>
            <a:r>
              <a:rPr lang="ru-RU" dirty="0" smtClean="0"/>
              <a:t>4.2. Дополнительные данные: структура расходов на обеспечение рейса.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0929" y="991799"/>
            <a:ext cx="876964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228C14"/>
              </a:buClr>
            </a:pPr>
            <a:r>
              <a:rPr lang="ru-RU" sz="1200" b="1" dirty="0" smtClean="0"/>
              <a:t>Расходы на рейс определялись по следующими правилам (Д – доход от продажи билетов на рейс):</a:t>
            </a:r>
          </a:p>
          <a:p>
            <a:pPr>
              <a:lnSpc>
                <a:spcPct val="150000"/>
              </a:lnSpc>
              <a:buClr>
                <a:srgbClr val="228C14"/>
              </a:buClr>
              <a:buFont typeface="Wingdings" pitchFamily="2" charset="2"/>
              <a:buChar char="§"/>
            </a:pPr>
            <a:endParaRPr lang="ru-RU" sz="1200" b="1" dirty="0" smtClean="0"/>
          </a:p>
          <a:p>
            <a:pPr>
              <a:lnSpc>
                <a:spcPct val="200000"/>
              </a:lnSpc>
              <a:buClr>
                <a:srgbClr val="228C14"/>
              </a:buClr>
              <a:buFont typeface="Wingdings" pitchFamily="2" charset="2"/>
              <a:buChar char="§"/>
            </a:pPr>
            <a:r>
              <a:rPr lang="ru-RU" sz="1200" b="1" dirty="0" smtClean="0"/>
              <a:t> </a:t>
            </a:r>
            <a:r>
              <a:rPr lang="ru-RU" sz="1200" i="1" dirty="0" smtClean="0">
                <a:solidFill>
                  <a:srgbClr val="00B43F"/>
                </a:solidFill>
              </a:rPr>
              <a:t>Выплата зарплаты экипажу</a:t>
            </a:r>
            <a:r>
              <a:rPr lang="ru-RU" sz="1200" i="1" dirty="0" smtClean="0"/>
              <a:t> = 20 % Д</a:t>
            </a:r>
            <a:endParaRPr lang="ru-RU" sz="1200" i="1" dirty="0" smtClean="0"/>
          </a:p>
          <a:p>
            <a:pPr>
              <a:lnSpc>
                <a:spcPct val="200000"/>
              </a:lnSpc>
              <a:buClr>
                <a:srgbClr val="228C14"/>
              </a:buClr>
              <a:buFont typeface="Wingdings" pitchFamily="2" charset="2"/>
              <a:buChar char="§"/>
            </a:pPr>
            <a:r>
              <a:rPr lang="ru-RU" sz="1200" i="1" dirty="0" smtClean="0"/>
              <a:t> </a:t>
            </a:r>
            <a:r>
              <a:rPr lang="ru-RU" sz="1200" i="1" dirty="0" smtClean="0">
                <a:solidFill>
                  <a:srgbClr val="00B43F"/>
                </a:solidFill>
              </a:rPr>
              <a:t>Расходы на аэропортовое и аэронавигационное обслуживание </a:t>
            </a:r>
            <a:r>
              <a:rPr lang="ru-RU" sz="1200" i="1" dirty="0" smtClean="0"/>
              <a:t>= 20 % Д</a:t>
            </a:r>
            <a:endParaRPr lang="ru-RU" sz="1200" i="1" dirty="0" smtClean="0"/>
          </a:p>
          <a:p>
            <a:pPr>
              <a:lnSpc>
                <a:spcPct val="200000"/>
              </a:lnSpc>
              <a:buClr>
                <a:srgbClr val="228C14"/>
              </a:buClr>
              <a:buFont typeface="Wingdings" pitchFamily="2" charset="2"/>
              <a:buChar char="§"/>
            </a:pPr>
            <a:r>
              <a:rPr lang="ru-RU" sz="1200" i="1" dirty="0" smtClean="0"/>
              <a:t> </a:t>
            </a:r>
            <a:r>
              <a:rPr lang="ru-RU" sz="1200" i="1" dirty="0" smtClean="0">
                <a:solidFill>
                  <a:srgbClr val="00B43F"/>
                </a:solidFill>
              </a:rPr>
              <a:t>Расходы на лизинг, ремонт и обслуживание воздушных судов авиакомпании </a:t>
            </a:r>
            <a:r>
              <a:rPr lang="ru-RU" sz="1200" i="1" dirty="0" smtClean="0"/>
              <a:t>= 20 % Д</a:t>
            </a:r>
            <a:endParaRPr lang="ru-RU" sz="1200" i="1" dirty="0" smtClean="0"/>
          </a:p>
          <a:p>
            <a:pPr>
              <a:lnSpc>
                <a:spcPct val="200000"/>
              </a:lnSpc>
              <a:buClr>
                <a:srgbClr val="228C14"/>
              </a:buClr>
              <a:buFont typeface="Wingdings" pitchFamily="2" charset="2"/>
              <a:buChar char="§"/>
            </a:pPr>
            <a:r>
              <a:rPr lang="ru-RU" sz="1200" i="1" dirty="0" smtClean="0"/>
              <a:t> </a:t>
            </a:r>
            <a:r>
              <a:rPr lang="ru-RU" sz="1200" i="1" dirty="0" smtClean="0">
                <a:solidFill>
                  <a:srgbClr val="00B43F"/>
                </a:solidFill>
              </a:rPr>
              <a:t>Расходы на оплату топлива </a:t>
            </a:r>
            <a:r>
              <a:rPr lang="ru-RU" sz="1200" i="1" dirty="0" smtClean="0"/>
              <a:t>– определяются по формуле</a:t>
            </a:r>
            <a:r>
              <a:rPr lang="en-US" sz="1200" i="1" dirty="0" smtClean="0"/>
              <a:t> </a:t>
            </a:r>
            <a:r>
              <a:rPr lang="ru-RU" sz="1200" i="1" dirty="0" smtClean="0"/>
              <a:t>в тексте «аналитического» кода (</a:t>
            </a:r>
            <a:r>
              <a:rPr lang="en-US" sz="1200" i="1" dirty="0" smtClean="0"/>
              <a:t>python).</a:t>
            </a:r>
            <a:endParaRPr lang="ru-RU" sz="1200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59235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474207" y="359298"/>
            <a:ext cx="8510233" cy="272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indent="0"/>
            <a:r>
              <a:rPr lang="en-US" dirty="0" smtClean="0"/>
              <a:t>5</a:t>
            </a:r>
            <a:r>
              <a:rPr lang="ru-RU" dirty="0" smtClean="0"/>
              <a:t>. Структура расходов на топливо.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07012" y="905030"/>
            <a:ext cx="434493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228C14"/>
              </a:buClr>
              <a:buFont typeface="Wingdings" pitchFamily="2" charset="2"/>
              <a:buChar char="§"/>
            </a:pPr>
            <a:r>
              <a:rPr lang="ru-RU" sz="1200" b="1" dirty="0" smtClean="0"/>
              <a:t> </a:t>
            </a:r>
            <a:r>
              <a:rPr lang="ru-RU" sz="1200" i="1" dirty="0" smtClean="0">
                <a:solidFill>
                  <a:srgbClr val="00B43F"/>
                </a:solidFill>
              </a:rPr>
              <a:t>АНЗ </a:t>
            </a:r>
            <a:r>
              <a:rPr lang="ru-RU" sz="1200" i="1" dirty="0" smtClean="0">
                <a:solidFill>
                  <a:schemeClr val="tx1"/>
                </a:solidFill>
              </a:rPr>
              <a:t>- аэронавигационный запас топлива: часть запаса топлива на борту самолёта к началу разбега, заправленная сверх расчётного количества, необходимого для выполнения полёта от аэропорта вылета до аэропорта назначения</a:t>
            </a:r>
          </a:p>
          <a:p>
            <a:pPr>
              <a:spcAft>
                <a:spcPts val="1200"/>
              </a:spcAft>
              <a:buClr>
                <a:srgbClr val="228C14"/>
              </a:buClr>
              <a:buFont typeface="Wingdings" pitchFamily="2" charset="2"/>
              <a:buChar char="§"/>
            </a:pPr>
            <a:r>
              <a:rPr lang="ru-RU" sz="1200" i="1" dirty="0" smtClean="0"/>
              <a:t> </a:t>
            </a:r>
            <a:r>
              <a:rPr lang="ru-RU" sz="1200" i="1" dirty="0" smtClean="0">
                <a:solidFill>
                  <a:srgbClr val="00B43F"/>
                </a:solidFill>
              </a:rPr>
              <a:t>НОТ </a:t>
            </a:r>
            <a:r>
              <a:rPr lang="ru-RU" sz="1200" i="1" dirty="0" smtClean="0">
                <a:solidFill>
                  <a:schemeClr val="tx1"/>
                </a:solidFill>
              </a:rPr>
              <a:t>- невырабатываемый запас топлива: часть запаса топлива, остающаяся в топливной системе самолёта в силу её конструктивных особенностей</a:t>
            </a:r>
            <a:endParaRPr lang="ru-RU" sz="1200" i="1" dirty="0" smtClean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  <a:buClr>
                <a:srgbClr val="228C14"/>
              </a:buClr>
              <a:buFont typeface="Wingdings" pitchFamily="2" charset="2"/>
              <a:buChar char="§"/>
            </a:pPr>
            <a:r>
              <a:rPr lang="ru-RU" sz="1200" i="1" dirty="0" smtClean="0"/>
              <a:t> </a:t>
            </a:r>
            <a:r>
              <a:rPr lang="ru-RU" sz="1200" i="1" dirty="0" smtClean="0">
                <a:solidFill>
                  <a:srgbClr val="00B43F"/>
                </a:solidFill>
              </a:rPr>
              <a:t>Рулёжка </a:t>
            </a:r>
            <a:r>
              <a:rPr lang="ru-RU" sz="1200" i="1" dirty="0" smtClean="0">
                <a:solidFill>
                  <a:schemeClr val="tx1"/>
                </a:solidFill>
              </a:rPr>
              <a:t>- расход топлива в режимах, отличных от </a:t>
            </a:r>
            <a:r>
              <a:rPr lang="en-US" sz="1200" i="1" dirty="0" smtClean="0">
                <a:solidFill>
                  <a:schemeClr val="tx1"/>
                </a:solidFill>
              </a:rPr>
              <a:t>CRUISE (</a:t>
            </a:r>
            <a:r>
              <a:rPr lang="ru-RU" sz="1200" i="1" dirty="0" smtClean="0">
                <a:solidFill>
                  <a:schemeClr val="tx1"/>
                </a:solidFill>
              </a:rPr>
              <a:t>режимы </a:t>
            </a:r>
            <a:r>
              <a:rPr lang="en-US" sz="1200" i="1" dirty="0" smtClean="0">
                <a:solidFill>
                  <a:schemeClr val="tx1"/>
                </a:solidFill>
              </a:rPr>
              <a:t>GROUND IDLE (Taxi out), TAKE OFF, CLIMB, DESCENT, APPROACH, REVERSE, GROUND IDLE (Taxi in))</a:t>
            </a:r>
            <a:endParaRPr lang="ru-RU" sz="1200" i="1" dirty="0" smtClean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  <a:buClr>
                <a:srgbClr val="228C14"/>
              </a:buClr>
              <a:buFont typeface="Wingdings" pitchFamily="2" charset="2"/>
              <a:buChar char="§"/>
            </a:pPr>
            <a:r>
              <a:rPr lang="ru-RU" sz="1200" i="1" dirty="0" smtClean="0"/>
              <a:t> </a:t>
            </a:r>
            <a:r>
              <a:rPr lang="ru-RU" sz="1200" i="1" dirty="0" smtClean="0">
                <a:solidFill>
                  <a:srgbClr val="00B43F"/>
                </a:solidFill>
              </a:rPr>
              <a:t>CRUISE </a:t>
            </a:r>
            <a:r>
              <a:rPr lang="ru-RU" sz="1200" i="1" dirty="0" smtClean="0">
                <a:solidFill>
                  <a:schemeClr val="tx1"/>
                </a:solidFill>
              </a:rPr>
              <a:t>- оптимальный режим полёта - с крейсерской скоростью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10903" t="14744" r="50588" b="34102"/>
          <a:stretch>
            <a:fillRect/>
          </a:stretch>
        </p:blipFill>
        <p:spPr bwMode="auto">
          <a:xfrm>
            <a:off x="161100" y="872919"/>
            <a:ext cx="4500000" cy="323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147286" y="4275047"/>
            <a:ext cx="8769648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228C14"/>
              </a:buClr>
            </a:pPr>
            <a:r>
              <a:rPr lang="ru-RU" sz="1200" b="1" dirty="0" smtClean="0"/>
              <a:t>Таким образом, расход топлива в режиме CRUISE составляет 84% от массы потребного </a:t>
            </a:r>
            <a:r>
              <a:rPr lang="ru-RU" sz="1200" b="1" dirty="0" smtClean="0"/>
              <a:t>топлива.</a:t>
            </a:r>
            <a:endParaRPr lang="ru-RU" sz="1200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59235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474207" y="359298"/>
            <a:ext cx="8510233" cy="272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indent="0"/>
            <a:r>
              <a:rPr lang="ru-RU" sz="1400" dirty="0" smtClean="0"/>
              <a:t>6. Анонс. Графики доходов и расходов, полученные при анализе прибыльности </a:t>
            </a:r>
            <a:r>
              <a:rPr lang="ru-RU" sz="1400" dirty="0" smtClean="0"/>
              <a:t>зимних рейсов.</a:t>
            </a:r>
            <a:endParaRPr lang="ru-RU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11458" t="22179" r="14861" b="17949"/>
          <a:stretch>
            <a:fillRect/>
          </a:stretch>
        </p:blipFill>
        <p:spPr bwMode="auto">
          <a:xfrm>
            <a:off x="266700" y="914400"/>
            <a:ext cx="8587963" cy="37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235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474207" y="359298"/>
            <a:ext cx="8510233" cy="272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indent="0"/>
            <a:r>
              <a:rPr lang="en-US" dirty="0" smtClean="0"/>
              <a:t>7</a:t>
            </a:r>
            <a:r>
              <a:rPr lang="ru-RU" dirty="0" smtClean="0"/>
              <a:t>. Замеченные особенности итогового датасета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0929" y="912019"/>
            <a:ext cx="8769648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228C14"/>
              </a:buClr>
            </a:pPr>
            <a:r>
              <a:rPr lang="ru-RU" sz="1200" b="1" dirty="0" smtClean="0"/>
              <a:t>После формирования и первичного анализа итогового датасета была обнаружена следующая особенность – наличие «порожних» рейсов: самолёт </a:t>
            </a:r>
            <a:r>
              <a:rPr lang="en-US" sz="1200" b="1" dirty="0" smtClean="0"/>
              <a:t>Boeing 737-300 </a:t>
            </a:r>
            <a:r>
              <a:rPr lang="ru-RU" sz="1200" b="1" dirty="0" smtClean="0"/>
              <a:t>регулярно совершал рейс без пассажиров между аэропортом Анапы (</a:t>
            </a:r>
            <a:r>
              <a:rPr lang="en-US" sz="1200" b="1" dirty="0" smtClean="0"/>
              <a:t>AAQ</a:t>
            </a:r>
            <a:r>
              <a:rPr lang="ru-RU" sz="1200" b="1" dirty="0" smtClean="0"/>
              <a:t>)</a:t>
            </a:r>
            <a:r>
              <a:rPr lang="en-US" sz="1200" b="1" dirty="0" smtClean="0"/>
              <a:t> </a:t>
            </a:r>
            <a:r>
              <a:rPr lang="ru-RU" sz="1200" b="1" dirty="0" smtClean="0"/>
              <a:t>и аэропортом Новокузнецка (</a:t>
            </a:r>
            <a:r>
              <a:rPr lang="en-US" sz="1200" b="1" dirty="0" smtClean="0"/>
              <a:t>NOZ).</a:t>
            </a:r>
            <a:endParaRPr lang="ru-RU" sz="1200" b="1" dirty="0" smtClean="0"/>
          </a:p>
          <a:p>
            <a:pPr>
              <a:spcAft>
                <a:spcPts val="600"/>
              </a:spcAft>
              <a:buClr>
                <a:srgbClr val="228C14"/>
              </a:buClr>
            </a:pPr>
            <a:r>
              <a:rPr lang="ru-RU" sz="1200" b="1" dirty="0" smtClean="0"/>
              <a:t>Всего в датасете было найдено 13 таких рейсов:</a:t>
            </a:r>
            <a:endParaRPr lang="ru-RU" sz="1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10694" t="24744" r="51597" b="35513"/>
          <a:stretch>
            <a:fillRect/>
          </a:stretch>
        </p:blipFill>
        <p:spPr bwMode="auto">
          <a:xfrm>
            <a:off x="317246" y="1838261"/>
            <a:ext cx="4603241" cy="26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4995446" y="1869377"/>
            <a:ext cx="4031951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228C14"/>
              </a:buClr>
            </a:pPr>
            <a:r>
              <a:rPr lang="ru-RU" sz="1200" b="1" i="1" dirty="0" smtClean="0">
                <a:solidFill>
                  <a:srgbClr val="00B43F"/>
                </a:solidFill>
              </a:rPr>
              <a:t>Возможное объяснение.</a:t>
            </a:r>
          </a:p>
          <a:p>
            <a:pPr>
              <a:spcAft>
                <a:spcPts val="600"/>
              </a:spcAft>
              <a:buClr>
                <a:srgbClr val="228C14"/>
              </a:buClr>
            </a:pPr>
            <a:r>
              <a:rPr lang="ru-RU" sz="1200" dirty="0" smtClean="0"/>
              <a:t>Существует такое понятие, как </a:t>
            </a:r>
            <a:r>
              <a:rPr lang="ru-RU" sz="1200" b="1" dirty="0" smtClean="0"/>
              <a:t>слот</a:t>
            </a:r>
            <a:r>
              <a:rPr lang="ru-RU" sz="1200" dirty="0" smtClean="0"/>
              <a:t>. Это время, выделенное в аэропорту определённому рейсу для прибытия или отправления самолёта. Слот платный и стоит несколько миллионов долларов.</a:t>
            </a:r>
          </a:p>
          <a:p>
            <a:pPr>
              <a:spcAft>
                <a:spcPts val="600"/>
              </a:spcAft>
              <a:buClr>
                <a:srgbClr val="228C14"/>
              </a:buClr>
            </a:pPr>
            <a:r>
              <a:rPr lang="ru-RU" sz="1200" dirty="0" smtClean="0"/>
              <a:t>Если какое-то время авиакомпания не выполняет перелёты, место переходит к следующему перевозчику в листе ожидания. А значит слот придётся покупать ещё раз, чего ни одна авиакомпания не хочет. Поэтому иногда им приходится совершать пустые рейсы, чтобы «налетать» норму — 80 % времени использования слота</a:t>
            </a:r>
          </a:p>
        </p:txBody>
      </p:sp>
    </p:spTree>
    <p:extLst>
      <p:ext uri="{BB962C8B-B14F-4D97-AF65-F5344CB8AC3E}">
        <p14:creationId xmlns:p14="http://schemas.microsoft.com/office/powerpoint/2010/main" xmlns="" val="59235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524</Words>
  <Application>Microsoft Office PowerPoint</Application>
  <PresentationFormat>Экран (16:9)</PresentationFormat>
  <Paragraphs>64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Helvetica Neue</vt:lpstr>
      <vt:lpstr>Segoe UI</vt:lpstr>
      <vt:lpstr>Wingdings</vt:lpstr>
      <vt:lpstr>Calibri</vt:lpstr>
      <vt:lpstr>Times New Roman</vt:lpstr>
      <vt:lpstr>Simple Light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Serg3011</dc:creator>
  <cp:lastModifiedBy>Serg3011</cp:lastModifiedBy>
  <cp:revision>47</cp:revision>
  <dcterms:modified xsi:type="dcterms:W3CDTF">2021-04-01T00:46:26Z</dcterms:modified>
</cp:coreProperties>
</file>