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7WGaT0-gYCQ" TargetMode="External"/><Relationship Id="rId4" Type="http://schemas.openxmlformats.org/officeDocument/2006/relationships/hyperlink" Target="http://www.kcats.org/share/sort/slides/SortAst.pdf" TargetMode="External"/><Relationship Id="rId9" Type="http://schemas.openxmlformats.org/officeDocument/2006/relationships/hyperlink" Target="http://dmtsoft.ru/bn/348/as/oneaticleshablon" TargetMode="External"/><Relationship Id="rId5" Type="http://schemas.openxmlformats.org/officeDocument/2006/relationships/hyperlink" Target="https://link.springer.com/chapter/10.1007/978-1-349-08147-9_5" TargetMode="External"/><Relationship Id="rId6" Type="http://schemas.openxmlformats.org/officeDocument/2006/relationships/hyperlink" Target="https://www.geeksforgeeks.org/tournament-tree-and-binary-heap/" TargetMode="External"/><Relationship Id="rId7" Type="http://schemas.openxmlformats.org/officeDocument/2006/relationships/hyperlink" Target="http://codenza.us/explanations/tournament-sort/54924/" TargetMode="External"/><Relationship Id="rId8" Type="http://schemas.openxmlformats.org/officeDocument/2006/relationships/hyperlink" Target="https://studopedia.org/3-146176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762750" y="17233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Tournament Sort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Турнирная сортировка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36775" y="1326700"/>
            <a:ext cx="7997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Плюсы: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-Очень стабильный алгоритм, используемый на некоторых серверах.</a:t>
            </a:r>
            <a:br>
              <a:rPr lang="ru" sz="1800"/>
            </a:br>
            <a:r>
              <a:rPr lang="ru" sz="1800"/>
              <a:t> -Имеет очень много различных теоретических реализаций</a:t>
            </a:r>
            <a:br>
              <a:rPr lang="ru" sz="1800"/>
            </a:br>
            <a:r>
              <a:rPr lang="ru" sz="1800"/>
              <a:t> -Используется в SQL</a:t>
            </a:r>
            <a:br>
              <a:rPr lang="ru" sz="1800"/>
            </a:br>
            <a:r>
              <a:rPr lang="ru" sz="1800"/>
              <a:t> -Подходит для огромных входных данных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Минусы: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-Очень мало информации о </a:t>
            </a:r>
            <a:r>
              <a:rPr lang="ru" sz="1800"/>
              <a:t>нем</a:t>
            </a:r>
            <a:r>
              <a:rPr lang="ru" sz="1800"/>
              <a:t> на просторах интернета</a:t>
            </a:r>
            <a:br>
              <a:rPr lang="ru" sz="1800"/>
            </a:br>
            <a:r>
              <a:rPr lang="ru" sz="1800"/>
              <a:t>-Имеет кучу преимуществ в теории, сложен в реализации</a:t>
            </a:r>
            <a:br>
              <a:rPr lang="ru" sz="1800"/>
            </a:br>
            <a:r>
              <a:rPr lang="ru" sz="1800"/>
              <a:t>-</a:t>
            </a:r>
            <a:r>
              <a:rPr lang="ru" sz="1800"/>
              <a:t>Доведенная</a:t>
            </a:r>
            <a:r>
              <a:rPr lang="ru" sz="1800"/>
              <a:t> до ума версия лежит на дне в одной из </a:t>
            </a:r>
            <a:r>
              <a:rPr lang="ru" sz="1800"/>
              <a:t>сокровищниц</a:t>
            </a:r>
            <a:r>
              <a:rPr lang="ru" sz="1800"/>
              <a:t> Атлантиды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Сложность: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10325" y="1173625"/>
            <a:ext cx="73239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Вычислительная эффективность. Эффективность турнирной сортировки составляет O(n log</a:t>
            </a:r>
            <a:r>
              <a:rPr baseline="-25000" lang="ru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n). В массиве, содержащем n = 2</a:t>
            </a:r>
            <a:r>
              <a:rPr baseline="30000" lang="ru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 элементов, для выявления наименьшего элемента требуется n-1 сравнений. Это становится ясным, когда мы замечаем, что половина участников выбывает после каждого круга по мере продвижения к корню. Общее число матчей равно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aseline="30000" lang="ru" sz="2000">
                <a:latin typeface="Times New Roman"/>
                <a:ea typeface="Times New Roman"/>
                <a:cs typeface="Times New Roman"/>
                <a:sym typeface="Times New Roman"/>
              </a:rPr>
              <a:t>k-1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 + 2</a:t>
            </a:r>
            <a:r>
              <a:rPr baseline="30000" lang="ru" sz="2000">
                <a:latin typeface="Times New Roman"/>
                <a:ea typeface="Times New Roman"/>
                <a:cs typeface="Times New Roman"/>
                <a:sym typeface="Times New Roman"/>
              </a:rPr>
              <a:t>k-2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 + ... + 2</a:t>
            </a:r>
            <a:r>
              <a:rPr baseline="30000" lang="ru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 + 1 = n-1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Дерево обновляется, и оставшиеся n-1 элементов обрабатываются посредством k-1 сравнений вдоль пути, проходящего через родительские узлы. Общее число сравнений равно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(n-1) + (k-1)*(n-1) = (n-1) + (n-1)*(log</a:t>
            </a:r>
            <a:r>
              <a:rPr baseline="-25000" lang="ru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n-1) = (n-1) log</a:t>
            </a:r>
            <a:r>
              <a:rPr baseline="-25000" lang="ru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n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Хотя количество сравнений в турнирной сортировке составляет O(n log</a:t>
            </a:r>
            <a:r>
              <a:rPr baseline="-25000" lang="ru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n), использование пустот значительно менее эффективно. Дереву требуется 2*n-1 узлов, чтобы вместить k-1 кругов соревнования.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446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Везде по чуть-чуть: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https://www.youtube.com/watch?v=7WGaT0-gYCQ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http://www.kcats.org/share/sort/slides/SortAst.pdf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https://link.springer.com/chapter/10.1007/978-1-349-08147-9_5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https://www.geeksforgeeks.org/tournament-tree-and-binary-heap/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http://codenza.us/explanations/tournament-sort/54924/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https://studopedia.org/3-146176.html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9"/>
              </a:rPr>
              <a:t>http://dmtsoft.ru/bn/348/as/oneaticleshablon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056750" y="618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275550" y="1345075"/>
            <a:ext cx="39087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Действия напоминают процесс разыгрывания некоторого турнира, где его участники состязаются друг с другом для определения наилучшего игрока. Рассмотрим, например, последовательность из восьми чисел: 25,57,48,37,20,92,86,33. Предположим, что при встрече двух чисел побеждает большее. Тогда после проведения встреч мы получим следующее дерево (рис), отображающее ход турнира.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Расположим узлы этого дерева в массиве, состоящем в данном случае из 15 элементов. В общем случае исходный массив состоит из n ? size =2 k чисел и количество его элементов n дополняется до 2 k добавлением достаточно малых чисел. Мы будем добавлять числа, равные -32768. В общем случае для хранения узлов турнирного дерева достаточно массива, состоящего из 2 k +1 -1 чисел.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540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850" y="858325"/>
            <a:ext cx="4735276" cy="3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44500" y="1459375"/>
            <a:ext cx="454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Определим его как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</a:t>
            </a:r>
            <a:r>
              <a:rPr lang="ru"/>
              <a:t>t</a:t>
            </a:r>
            <a:r>
              <a:rPr lang="ru"/>
              <a:t> tree [2* size 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Нумерация элементов этого массива будет начинаться с 1 , элемент tree [0] не используется, поэтому число его элементов равно 2 k +1 =2 size . Исходный сортируемый массив расположим в узлах </a:t>
            </a:r>
            <a:r>
              <a:rPr lang="ru"/>
              <a:t>t</a:t>
            </a:r>
            <a:r>
              <a:rPr lang="ru"/>
              <a:t>ree[size], tree[size+1] ..., tree[2*size-1]. Каждый элемент массива tree будет рассматриваться как узел дерева. Отцом элемента tree [ i ] является элемент tree [ i /2] ( i /2 - целая часть дроби  ) , а сыновьями – элементы tree [2 i ] и tree [2 i +1]. В узлах дерева tree [ i ] при 1 ? i ? size -1 запишем индекс большего из сыновей.В рассматриваемом примере в узлах дерева будут записаны значения, как показано на рис.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700" y="1234850"/>
            <a:ext cx="3950899" cy="21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622525"/>
            <a:ext cx="70305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22450" y="1265475"/>
            <a:ext cx="57252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этап сортировки завершается построением дерева, аналогичного приведенному на рис.и вычислением значений в узлах.После первого этапа известен наибольший элемент. В нашем примере этим элементом будет tree [13]=92. Далее будем выявлять наибольший среди оставшихся. Он будет наибольшим среди тех, которые сравнивались с числом tree [13]. Поэтому для его нахождения достаточно сравнить между собой те элементы, которые сравнивались с tree [13] , эти элементы будут являться сыновьями узлов, в которых значения равны 13 . Следовательно, нужно сначала изменить tree [6]=12 , а затем, на протяжении единственного пути, соединяющего tree [6] и tree [1] , сравнивать сыновей узлов tree [ i ] , изменяя счетчик i с помощью операции i = i /2 перехода к индексу отцовского узла.Затем будем вновь выявлять наибольший элемент среди оставшихся, производя сравнения вдоль пути, соединяющего последний найденный элемент с корнем и т.д.В нашем примере после первой итерации цикла дерево преобразуется в дерево, показанное на рис. Значение узла 6 изменяется на 12, в узле 3 – на 14, в узле 1 – на 14.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00" y="918475"/>
            <a:ext cx="3536799" cy="16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4" y="326575"/>
            <a:ext cx="8886575" cy="44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Зависимость количества итераций от </a:t>
            </a:r>
            <a:r>
              <a:rPr lang="ru"/>
              <a:t>объема</a:t>
            </a:r>
            <a:r>
              <a:rPr lang="ru"/>
              <a:t> входных данных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4"/>
            <a:ext cx="9144001" cy="39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056750" y="102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Зависимость времени работы от </a:t>
            </a:r>
            <a:r>
              <a:rPr lang="ru"/>
              <a:t>объема</a:t>
            </a:r>
            <a:r>
              <a:rPr lang="ru"/>
              <a:t> входных данных 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5050"/>
            <a:ext cx="9144001" cy="38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Зависимость времени работы от входных данных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93425" y="1734900"/>
            <a:ext cx="75669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ходе тестирования мною было выявлено, что время работы никак не меняется от “удобства” сортируемых данных. Для этой сортировки нет массивов убийц. Однако, как и в случае со SmoothSort, при практически отсортированных данных, данная сортировка отработает за О(n).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Так как, после первичного заполнения листьев дерева, массив примет отсортированный вид и первые n-1 пробежки окажуться достаточными.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Пространственная</a:t>
            </a:r>
            <a:r>
              <a:rPr lang="ru"/>
              <a:t> сложность алгоритма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Доведенный</a:t>
            </a:r>
            <a:r>
              <a:rPr lang="ru" sz="1400"/>
              <a:t> до ума, этот алгоритм приобретает удивительную способность в виду </a:t>
            </a:r>
            <a:r>
              <a:rPr lang="ru" sz="1400"/>
              <a:t>настраиваемого</a:t>
            </a:r>
            <a:r>
              <a:rPr lang="ru" sz="1400"/>
              <a:t> ползунка словно в nVidia Experience. Где вы можете контролировать время работы ограничивая затрагиваемую память.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 Говоря проще, можно выделять некую площадку фиксированного размера где будут производиться “матчи”.  Тем самым вы увеличите время выполнения пропорционально сэкономленной памяти и обратно.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