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59" r:id="rId4"/>
    <p:sldId id="286" r:id="rId5"/>
    <p:sldId id="287" r:id="rId6"/>
    <p:sldId id="288" r:id="rId7"/>
    <p:sldId id="289" r:id="rId8"/>
    <p:sldId id="290" r:id="rId9"/>
    <p:sldId id="297" r:id="rId10"/>
    <p:sldId id="292" r:id="rId11"/>
    <p:sldId id="294" r:id="rId12"/>
    <p:sldId id="293" r:id="rId13"/>
    <p:sldId id="296" r:id="rId14"/>
    <p:sldId id="295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78895"/>
  </p:normalViewPr>
  <p:slideViewPr>
    <p:cSldViewPr snapToGrid="0" snapToObjects="1">
      <p:cViewPr varScale="1">
        <p:scale>
          <a:sx n="102" d="100"/>
          <a:sy n="102" d="100"/>
        </p:scale>
        <p:origin x="20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3EFA2-A2B6-7546-A0BA-44006F625A35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D078E-7D32-4247-AB3E-C08D8CE52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1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7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2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1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99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5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52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9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078E-7D32-4247-AB3E-C08D8CE5223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5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C56F-CCEC-F04C-AAFF-EA2624A7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FCC7-A992-0F46-906F-701FAE8B1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D421-7BC1-B14C-8679-B9F09E44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B2DA-CBAE-4946-B9EF-1877BE68D62E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638F-DF86-764B-BCFA-F53B67EE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4CB2-BE1D-EF45-9A4B-03D09864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F74B-CC26-E64E-8553-99E3C6AD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7618C-DAB6-ED44-9A49-A51EFEB7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BA48-B985-B743-8C24-37EDE14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4196-D030-104E-9F12-8AF44630A531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7088-23AB-4341-B960-87706040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E246-5C6B-A348-A733-CF718AD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828B4-291A-C047-8DC3-E464F1683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8B48-C90D-9448-92FE-CE17B3BF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63DB-34E1-B241-BA7A-3282FE11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56E2-6D7A-B840-9437-4F6724AFECEF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C89C-E0C8-724D-8E8B-D600761B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1EBC-9225-494E-B480-06B4BE71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0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C262-8313-FE46-862B-02741C35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C751-5C7E-2D4A-962A-C06DB6FD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29DB-CB32-8746-9748-167B04EA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25B8-F1A5-3044-96D9-CDC2E0FD8CC4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6352-3FBB-0348-AB0A-1F685A8D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AB83-AC99-BD48-A067-589CF363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5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984-B016-9249-91D3-3A7FF1F1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63673-C5BC-A542-A78E-3DB3E853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7697-2411-FD4F-A36A-BE88B8CC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2757-B438-824F-A75D-CD5510C91A96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5934-6357-5946-9E51-E90F7D10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9734-1EA8-A547-9F6A-5658AF70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00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BFB-DA3D-2A48-8432-32D37E4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F1DC-FF28-8749-876C-75C02002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7D0-7BE2-7E4E-84D4-DD2099104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0DBB-703F-8945-B52D-79EAB860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96E5-2C36-1348-A989-771B5C7679BA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0F54-8AF9-4943-B126-84842E5B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1CEE-1C5A-5548-A2CB-ED8EE105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92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2A8-CCB6-5C4B-B014-C81F3AD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E3FE-7F8E-DE47-A40D-FF5F62CA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209AA-3929-884E-BE5D-36BD3C9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CF59-1BF0-1846-AF38-90B40D6AF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14A87-8C6C-C04C-BCE6-4F592707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C7F6E-6834-244D-B175-E4C4328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D71A-D045-6D43-B0D2-73C713EAAF5B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332B-8EDD-3240-8196-01558C34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04FB-1C8A-6A4D-B0D2-87DAA8C3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1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AFD5-4C6C-EC47-9E3D-E927F18B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7C52-2721-9D4A-9E65-BF4D4A4D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016F-383F-DC42-BFF8-87F637F28FA2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31A28-7F85-DF45-A1C4-1272E0E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57DC-7A35-B64D-BF91-5FE094B1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093F7-8C58-904E-BBD2-5EEC6E6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A36E-975F-014A-B5F7-EED35F06DA31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130B1-E1A7-024D-9768-AD6D9719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D3E3-87BC-E648-9173-4B7992FA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68E-E2D9-F74E-92F5-33A9A7E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3148-C6E7-3F43-9320-2A54392A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F6099-E3CC-F346-AA59-7868E0D9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D22A-BBC3-8845-8573-9DB6CC62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2252-A879-654A-B1F7-A5F7CB9E6FED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4B21-EFA8-774C-A4B6-F5B569CC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18C8-B965-9541-955E-5E7952D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8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19FA-D0D7-B045-BDC4-14166BF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D7E9A-F603-2E47-8213-809452C6A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6A85-6C48-384C-BA42-EC7CA55F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CDBDC-FC9A-414C-AC55-AAD0A941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852C-C1AE-764E-A39C-C0B6C25B485A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70D6-5C57-5C47-9E18-C4F342C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641B-C36E-C541-91C5-6FAB936A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40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FEDE3-7DB5-8042-80B6-1B2819D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9ADC-5FA0-704F-A4B9-ABDD8F21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ED11-44B0-0C4E-B6BB-9D310F12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0680-1741-3842-BCFD-A9E9CAC13D78}" type="datetime1">
              <a:rPr lang="ru-RU" smtClean="0"/>
              <a:t>03.06.2019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ABB5-E266-3E46-8374-E939708F6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81BD-0897-4E4F-887A-CB73562D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438B-1466-2246-A865-E5627DD07F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ster/spring-aop/src/main/java/org/springframework/aop/framework/JdkDynamicAopProxy.java" TargetMode="External"/><Relationship Id="rId2" Type="http://schemas.openxmlformats.org/officeDocument/2006/relationships/hyperlink" Target="http://docs.spring.io/spring/docs/current/javadoc-api/org/springframework/transaction/interceptor/TransactionAspectSuppo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809C-794F-2542-82ED-DA5187300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92" y="2704289"/>
            <a:ext cx="10020308" cy="1058313"/>
          </a:xfrm>
        </p:spPr>
        <p:txBody>
          <a:bodyPr>
            <a:noAutofit/>
          </a:bodyPr>
          <a:lstStyle/>
          <a:p>
            <a:r>
              <a:rPr lang="en-US" dirty="0"/>
              <a:t>Spring AOP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2EF00-6AFF-0845-8F8C-3A34509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5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996E-BC52-8B40-8F75-A9476EC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 proxies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1AD6-C096-E14A-9D2E-44511C1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427F4-5587-724F-9DF6-0088CFF70F75}"/>
              </a:ext>
            </a:extLst>
          </p:cNvPr>
          <p:cNvSpPr txBox="1"/>
          <p:nvPr/>
        </p:nvSpPr>
        <p:spPr>
          <a:xfrm>
            <a:off x="494947" y="1690688"/>
            <a:ext cx="7783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SimplePojo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200" dirty="0" err="1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b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.bar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200" dirty="0" err="1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b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D6676-EEDD-AE49-9147-779506CB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41" y="3036449"/>
            <a:ext cx="5322884" cy="216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0D702-98B5-104D-9F70-5CB915AAEC93}"/>
              </a:ext>
            </a:extLst>
          </p:cNvPr>
          <p:cNvSpPr txBox="1"/>
          <p:nvPr/>
        </p:nvSpPr>
        <p:spPr>
          <a:xfrm>
            <a:off x="494947" y="4553010"/>
            <a:ext cx="66404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Pojo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pojo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SimplePojo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is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direct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method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call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on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the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'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pojo</a:t>
            </a: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 </a:t>
            </a:r>
            <a:r>
              <a:rPr lang="ru-RU" altLang="ru-RU" sz="1200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reference</a:t>
            </a:r>
            <a:b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pojo.foo</a:t>
            </a: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lang="ru-RU" altLang="ru-RU" sz="1200" dirty="0"/>
              <a:t> </a:t>
            </a:r>
            <a:endParaRPr lang="ru-RU" altLang="ru-RU" sz="1200" dirty="0">
              <a:latin typeface="Arial" panose="020B0604020202020204" pitchFamily="34" charset="0"/>
            </a:endParaRPr>
          </a:p>
          <a:p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2CF46-7033-914E-B3E1-C517281E2EAC}"/>
              </a:ext>
            </a:extLst>
          </p:cNvPr>
          <p:cNvSpPr txBox="1"/>
          <p:nvPr/>
        </p:nvSpPr>
        <p:spPr>
          <a:xfrm>
            <a:off x="6754762" y="5274393"/>
            <a:ext cx="3414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 plain-vanilla, un-proxied, nothing-special-about-it, straight object reference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42781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35B6-6D30-1E43-897D-4B73573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Spring AOP proxies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1503-05D8-C844-B732-1F5FC357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11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A66E5-9D4F-6D46-9893-9C7CA0BD30D5}"/>
              </a:ext>
            </a:extLst>
          </p:cNvPr>
          <p:cNvSpPr txBox="1"/>
          <p:nvPr/>
        </p:nvSpPr>
        <p:spPr>
          <a:xfrm>
            <a:off x="273423" y="1690688"/>
            <a:ext cx="6799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/>
              <a:t>Main {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ProxyFactory</a:t>
            </a:r>
            <a:r>
              <a:rPr lang="en-US" sz="1600" dirty="0"/>
              <a:t> factory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ProxyFactory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SimplePojo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factory.addInterface</a:t>
            </a:r>
            <a:r>
              <a:rPr lang="en-US" sz="1600" dirty="0"/>
              <a:t>(</a:t>
            </a:r>
            <a:r>
              <a:rPr lang="en-US" sz="1600" dirty="0" err="1"/>
              <a:t>Pojo.</a:t>
            </a:r>
            <a:r>
              <a:rPr lang="en-US" sz="1600" b="1" dirty="0" err="1">
                <a:solidFill>
                  <a:srgbClr val="000080"/>
                </a:solidFill>
              </a:rPr>
              <a:t>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factory.addAdvice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RetryAdvice</a:t>
            </a:r>
            <a:r>
              <a:rPr lang="en-US" sz="1600" dirty="0"/>
              <a:t>());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Pojo</a:t>
            </a:r>
            <a:r>
              <a:rPr lang="en-US" sz="1600" dirty="0"/>
              <a:t> </a:t>
            </a:r>
            <a:r>
              <a:rPr lang="en-US" sz="1600" dirty="0" err="1"/>
              <a:t>pojo</a:t>
            </a:r>
            <a:r>
              <a:rPr lang="en-US" sz="1600" dirty="0"/>
              <a:t> = (</a:t>
            </a:r>
            <a:r>
              <a:rPr lang="en-US" sz="1600" dirty="0" err="1"/>
              <a:t>Pojo</a:t>
            </a:r>
            <a:r>
              <a:rPr lang="en-US" sz="1600" dirty="0"/>
              <a:t>) </a:t>
            </a:r>
            <a:r>
              <a:rPr lang="en-US" sz="1600" dirty="0" err="1"/>
              <a:t>factory.getProxy</a:t>
            </a:r>
            <a:r>
              <a:rPr lang="en-US" sz="1600" dirty="0"/>
              <a:t>();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// this is a method call on the proxy!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/>
              <a:t>pojo.foo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altLang="ru-RU" sz="1600" dirty="0"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84BCFA-0454-0B47-B57A-53A5C4F6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554" y="1690688"/>
            <a:ext cx="6229446" cy="23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2A8A-C9C8-1442-B5B7-3A4A5E76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35"/>
            <a:ext cx="111366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InfrastructureAdvisorAutoProxyCreator</a:t>
            </a:r>
            <a:r>
              <a:rPr lang="ru-RU" dirty="0"/>
              <a:t> - По умолчанию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66C6-35AB-B24C-80C7-CC0C8480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8E3945-8D3E-FF4A-A4D1-A04BA694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4697"/>
            <a:ext cx="10172178" cy="1031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Transactional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ru-RU" altLang="ru-RU" sz="3200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lang="ru-RU" altLang="ru-RU" sz="3200" dirty="0" err="1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EnableTransactionManagement</a:t>
            </a:r>
            <a:r>
              <a:rPr lang="ru-RU" altLang="ru-RU" sz="3200" dirty="0"/>
              <a:t>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E940881-CADB-3745-AC3F-C5FD966D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23" y="2402726"/>
            <a:ext cx="11237259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/**</a:t>
            </a:r>
            <a:b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* Find all candidate Advisors to use in auto-proxying.</a:t>
            </a:r>
            <a:b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* </a:t>
            </a:r>
            <a:r>
              <a:rPr kumimoji="0" lang="en-US" altLang="ru-RU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@return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the List of candidate Advisors</a:t>
            </a:r>
            <a:b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*/</a:t>
            </a:r>
            <a:b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protected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List&lt;Advisor&gt;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findCandidateAdvisors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{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Assert.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advisorRetrievalHelper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!=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null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"No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BeanFactoryAdvisorRetrievalHelper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available"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return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advisorRetrievalHelper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.findAdvisorBeans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6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E5C7-BF00-7546-B5C6-BB574178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InfrastructureAdvisorAutoProxyCreator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 err="1"/>
              <a:t>AnnotationAwareAspectJAutoProxyCreator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DE990-8981-7F41-89D9-709E34E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86F52C-8549-AD42-AB8E-4C5DC8A0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58602"/>
            <a:ext cx="595547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kumimoji="0" lang="en-US" altLang="ru-RU" sz="3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EnableAspectJAutoProxy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6720A-BAC6-144E-BD02-511058CDAAA0}"/>
              </a:ext>
            </a:extLst>
          </p:cNvPr>
          <p:cNvSpPr/>
          <p:nvPr/>
        </p:nvSpPr>
        <p:spPr>
          <a:xfrm>
            <a:off x="838200" y="3314641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br>
              <a:rPr lang="ru-RU" dirty="0">
                <a:solidFill>
                  <a:srgbClr val="8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findCandidateAdvisors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advisors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advisors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.findCandidateAdvisors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Advisors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>
                <a:solidFill>
                  <a:srgbClr val="808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aspectJAdvisorsBuilder</a:t>
            </a:r>
            <a:r>
              <a:rPr lang="ru-RU" b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advisors.addAll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aspectJAdvisorsBuilder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.buildAspectJAdvisors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advisors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BC1B-53A8-C94F-ACB5-CE2E7755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AbstractAspectJAdvisorFactory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12F7-4994-8F43-9843-F231869B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14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81009-057C-2941-B112-43EEAC694130}"/>
              </a:ext>
            </a:extLst>
          </p:cNvPr>
          <p:cNvSpPr txBox="1"/>
          <p:nvPr/>
        </p:nvSpPr>
        <p:spPr>
          <a:xfrm>
            <a:off x="838200" y="1207364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D6F05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isAspect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(Class&lt;?&gt;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hasAspectAnnotation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 !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compiledByAjc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6D6D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6D6D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We need to detect this as "code-style" AspectJ aspects should not be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6D6D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interpreted by Spring AOP.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6D6D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b="1" dirty="0" err="1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compiledByAjc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(Class&lt;?&gt;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6D6D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(Field field 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clazz.getDeclaredFields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field.getName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startsWith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520067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AJC_MAGIC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6D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false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37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8F3-07F8-444E-A4CD-3EF0738B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proxy is essentially just invoking the chain of advice needs to be applied. That advice isn't implemented in the proxy itself. For example, the advice for @Transactional lives in </a:t>
            </a:r>
            <a:r>
              <a:rPr lang="en-US" u="sng" dirty="0">
                <a:hlinkClick r:id="rId2"/>
              </a:rPr>
              <a:t>TransactionAspectSupport</a:t>
            </a:r>
            <a:r>
              <a:rPr lang="en-US" dirty="0"/>
              <a:t>. Take a look at the source to </a:t>
            </a:r>
            <a:r>
              <a:rPr lang="en-US" u="sng" dirty="0">
                <a:hlinkClick r:id="rId3"/>
              </a:rPr>
              <a:t>JdkDynamicAopProxy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6E777-695B-6045-AF23-D8D2E233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1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FB172-22CE-0249-8DB7-0D91F465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9A1F28-48E8-9B44-BEF6-A1E7D5911701}"/>
              </a:ext>
            </a:extLst>
          </p:cNvPr>
          <p:cNvSpPr txBox="1">
            <a:spLocks/>
          </p:cNvSpPr>
          <p:nvPr/>
        </p:nvSpPr>
        <p:spPr>
          <a:xfrm>
            <a:off x="1333492" y="2704289"/>
            <a:ext cx="10020308" cy="105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Modularization of concerns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5161C-79A2-BC4C-A16F-1A90D9C5E40C}"/>
              </a:ext>
            </a:extLst>
          </p:cNvPr>
          <p:cNvSpPr txBox="1"/>
          <p:nvPr/>
        </p:nvSpPr>
        <p:spPr>
          <a:xfrm>
            <a:off x="4704024" y="1618593"/>
            <a:ext cx="257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Transaction Management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4B652-B159-E747-8320-A3763BD82A81}"/>
              </a:ext>
            </a:extLst>
          </p:cNvPr>
          <p:cNvSpPr txBox="1"/>
          <p:nvPr/>
        </p:nvSpPr>
        <p:spPr>
          <a:xfrm>
            <a:off x="1219200" y="3555636"/>
            <a:ext cx="90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F19FC-2D14-B642-800E-ED3590CD9AB2}"/>
              </a:ext>
            </a:extLst>
          </p:cNvPr>
          <p:cNvSpPr txBox="1"/>
          <p:nvPr/>
        </p:nvSpPr>
        <p:spPr>
          <a:xfrm>
            <a:off x="4004442" y="5223642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01C52-7C54-1E46-949F-9DC8277A9C93}"/>
              </a:ext>
            </a:extLst>
          </p:cNvPr>
          <p:cNvSpPr txBox="1"/>
          <p:nvPr/>
        </p:nvSpPr>
        <p:spPr>
          <a:xfrm>
            <a:off x="9869214" y="4089979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aspects</a:t>
            </a:r>
          </a:p>
          <a:p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92CBC-1653-E140-9CC8-518FB3E5C76D}"/>
              </a:ext>
            </a:extLst>
          </p:cNvPr>
          <p:cNvSpPr/>
          <p:nvPr/>
        </p:nvSpPr>
        <p:spPr>
          <a:xfrm>
            <a:off x="8610600" y="853417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rgbClr val="242729"/>
                </a:solidFill>
                <a:latin typeface="inherit"/>
              </a:rPr>
              <a:t>Instrumentation</a:t>
            </a: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DE81A-995F-3A40-9475-1065AF50ABFA}"/>
              </a:ext>
            </a:extLst>
          </p:cNvPr>
          <p:cNvSpPr txBox="1"/>
          <p:nvPr/>
        </p:nvSpPr>
        <p:spPr>
          <a:xfrm>
            <a:off x="1601817" y="110817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Caching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FAC34-1954-0E46-B035-DC1CF5CAD5DF}"/>
              </a:ext>
            </a:extLst>
          </p:cNvPr>
          <p:cNvSpPr txBox="1"/>
          <p:nvPr/>
        </p:nvSpPr>
        <p:spPr>
          <a:xfrm>
            <a:off x="8135007" y="5055476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Async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FC027-447E-E843-A09D-9A9D75E0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86392-D034-EC48-A9C9-F72C5262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62"/>
            <a:ext cx="10515600" cy="4351338"/>
          </a:xfrm>
        </p:spPr>
        <p:txBody>
          <a:bodyPr/>
          <a:lstStyle/>
          <a:p>
            <a:r>
              <a:rPr lang="en-US" dirty="0"/>
              <a:t>Logging</a:t>
            </a:r>
          </a:p>
          <a:p>
            <a:r>
              <a:rPr lang="en-US" dirty="0"/>
              <a:t>Transaction Processing</a:t>
            </a:r>
          </a:p>
          <a:p>
            <a:r>
              <a:rPr lang="en-US" dirty="0"/>
              <a:t>Error Processing</a:t>
            </a:r>
          </a:p>
          <a:p>
            <a:r>
              <a:rPr lang="en-US" dirty="0"/>
              <a:t>Authorization and access rights</a:t>
            </a:r>
          </a:p>
          <a:p>
            <a:r>
              <a:rPr lang="ru-RU" dirty="0"/>
              <a:t>С</a:t>
            </a:r>
            <a:r>
              <a:rPr lang="en-US" dirty="0"/>
              <a:t>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00F80-A495-6F44-842C-157CC20071D6}"/>
              </a:ext>
            </a:extLst>
          </p:cNvPr>
          <p:cNvSpPr txBox="1"/>
          <p:nvPr/>
        </p:nvSpPr>
        <p:spPr>
          <a:xfrm>
            <a:off x="838200" y="447471"/>
            <a:ext cx="8949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 Cases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121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24BE-5B9D-6745-B12A-B075AC45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</a:t>
            </a:r>
            <a:r>
              <a:rPr lang="ru-RU" dirty="0"/>
              <a:t> </a:t>
            </a:r>
            <a:r>
              <a:rPr lang="en-US" dirty="0"/>
              <a:t>&amp; AspectJ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4B3E-4CD0-BE42-B960-4E45CEEE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</a:t>
            </a:r>
          </a:p>
          <a:p>
            <a:r>
              <a:rPr lang="en-US" dirty="0"/>
              <a:t>Advice</a:t>
            </a:r>
          </a:p>
          <a:p>
            <a:r>
              <a:rPr lang="en-US" dirty="0"/>
              <a:t>Join point</a:t>
            </a:r>
          </a:p>
          <a:p>
            <a:r>
              <a:rPr lang="en-US" dirty="0"/>
              <a:t>Pointcut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Weaving</a:t>
            </a:r>
            <a:r>
              <a:rPr lang="ru-RU" dirty="0"/>
              <a:t>(</a:t>
            </a:r>
            <a:r>
              <a:rPr lang="en-US" dirty="0"/>
              <a:t>CTW, LTW</a:t>
            </a:r>
            <a:r>
              <a:rPr lang="ru-RU" dirty="0"/>
              <a:t>)</a:t>
            </a:r>
            <a:r>
              <a:rPr lang="en-US" dirty="0"/>
              <a:t> + Runtime (Spring)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BA61-B43B-284F-AEF4-4F7450ED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43D8-2C9A-D842-B32D-1D4BAE88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Advices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F08E-4A54-8B41-B847-ED4115B0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  <a:p>
            <a:r>
              <a:rPr lang="en-US" dirty="0" err="1"/>
              <a:t>AfterReturning</a:t>
            </a:r>
            <a:endParaRPr lang="en-US" dirty="0"/>
          </a:p>
          <a:p>
            <a:r>
              <a:rPr lang="en-US" dirty="0" err="1"/>
              <a:t>AfterThrowing</a:t>
            </a:r>
            <a:endParaRPr lang="en-US" dirty="0"/>
          </a:p>
          <a:p>
            <a:r>
              <a:rPr lang="en-US" dirty="0"/>
              <a:t>After</a:t>
            </a:r>
          </a:p>
          <a:p>
            <a:r>
              <a:rPr lang="en-US" dirty="0"/>
              <a:t>Around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8E6FB-B62D-AB45-B1D4-89254FBC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3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6981-3BDC-754D-8E95-DBEFC517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Pointcuts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98D-CEA4-6C4F-B47A-D88E4965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execution(static * </a:t>
            </a:r>
            <a:r>
              <a:rPr lang="en-US" dirty="0" err="1"/>
              <a:t>ru.raiffeisen</a:t>
            </a:r>
            <a:r>
              <a:rPr lang="en-US" dirty="0"/>
              <a:t>..*.*(..))</a:t>
            </a:r>
          </a:p>
          <a:p>
            <a:r>
              <a:rPr lang="en-US" dirty="0"/>
              <a:t>call(void </a:t>
            </a:r>
            <a:r>
              <a:rPr lang="en-US" dirty="0" err="1"/>
              <a:t>UserService</a:t>
            </a:r>
            <a:r>
              <a:rPr lang="en-US" dirty="0"/>
              <a:t>.*(..))</a:t>
            </a:r>
          </a:p>
          <a:p>
            <a:r>
              <a:rPr lang="en-US" dirty="0"/>
              <a:t>initialization(</a:t>
            </a:r>
            <a:r>
              <a:rPr lang="en-US" dirty="0" err="1"/>
              <a:t>UserServiceImpl</a:t>
            </a:r>
            <a:r>
              <a:rPr lang="en-US" dirty="0"/>
              <a:t> || </a:t>
            </a:r>
            <a:r>
              <a:rPr lang="en-US" dirty="0" err="1"/>
              <a:t>UserController</a:t>
            </a:r>
            <a:r>
              <a:rPr lang="en-US" dirty="0"/>
              <a:t>)</a:t>
            </a:r>
          </a:p>
          <a:p>
            <a:r>
              <a:rPr lang="en-US" dirty="0" err="1"/>
              <a:t>staticinitialization</a:t>
            </a:r>
            <a:r>
              <a:rPr lang="en-US" dirty="0"/>
              <a:t>(</a:t>
            </a:r>
            <a:r>
              <a:rPr lang="en-US" dirty="0" err="1"/>
              <a:t>UserService</a:t>
            </a:r>
            <a:r>
              <a:rPr lang="en-US" dirty="0"/>
              <a:t>+ &amp;&amp; !</a:t>
            </a:r>
            <a:r>
              <a:rPr lang="en-US" dirty="0" err="1"/>
              <a:t>UserService</a:t>
            </a:r>
            <a:r>
              <a:rPr lang="en-US" dirty="0"/>
              <a:t>)</a:t>
            </a:r>
          </a:p>
          <a:p>
            <a:r>
              <a:rPr lang="en-US" dirty="0"/>
              <a:t>@annotation(Cache)</a:t>
            </a:r>
          </a:p>
          <a:p>
            <a:r>
              <a:rPr lang="en-US" dirty="0" err="1"/>
              <a:t>args</a:t>
            </a:r>
            <a:r>
              <a:rPr lang="en-US" dirty="0"/>
              <a:t>(Long)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FB3A-E2DB-884F-A562-B839983F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94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7B4-B195-EB44-AD69-C87CC2A5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Weaving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AF0B-4467-C849-9E6E-79166383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0515600" cy="4351338"/>
          </a:xfrm>
        </p:spPr>
        <p:txBody>
          <a:bodyPr/>
          <a:lstStyle/>
          <a:p>
            <a:r>
              <a:rPr lang="en-US" dirty="0"/>
              <a:t>CTW - </a:t>
            </a:r>
            <a:r>
              <a:rPr lang="en-US" dirty="0" err="1"/>
              <a:t>aspectj</a:t>
            </a:r>
            <a:r>
              <a:rPr lang="en-US" dirty="0"/>
              <a:t>-maven-plugin</a:t>
            </a:r>
          </a:p>
          <a:p>
            <a:r>
              <a:rPr lang="en-US" dirty="0"/>
              <a:t>LTW: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javaagent:lib</a:t>
            </a:r>
            <a:r>
              <a:rPr lang="en-US" dirty="0"/>
              <a:t>/aspectjweaver-1.9.4.jar</a:t>
            </a:r>
          </a:p>
          <a:p>
            <a:pPr marL="0" indent="0">
              <a:buNone/>
            </a:pPr>
            <a:r>
              <a:rPr lang="en-US" dirty="0"/>
              <a:t>META-INF/</a:t>
            </a:r>
            <a:r>
              <a:rPr lang="en-US" dirty="0" err="1"/>
              <a:t>aop.xml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E9AC2-FC8C-FD4F-BD7E-D51052D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822BA-E5EF-0F48-B2F1-09E4F50DC586}"/>
              </a:ext>
            </a:extLst>
          </p:cNvPr>
          <p:cNvSpPr txBox="1"/>
          <p:nvPr/>
        </p:nvSpPr>
        <p:spPr>
          <a:xfrm>
            <a:off x="838200" y="3582154"/>
            <a:ext cx="100864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en-US" b="1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"-//AspectJ//DTD//EN" "http://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www.eclipse.org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aspectj.dtd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i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b="1" i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b="1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ru.raiffeisen.aspectj.UserServiceAspect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weaver </a:t>
            </a:r>
            <a:r>
              <a:rPr lang="en-US" b="1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="-verbose -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showWeaveInfo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b="1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ru.raiffeisen.aspectj</a:t>
            </a:r>
            <a:r>
              <a:rPr lang="en-US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weaver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47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0E8-5BA5-424D-B407-203D6432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0F62-9981-A845-BB38-2F8A862B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C20625C-5121-EC4C-B021-A2A47883A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720" y="1690688"/>
            <a:ext cx="946656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8B79-6865-B64D-8643-AB39633B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8" y="365124"/>
            <a:ext cx="10515600" cy="1325563"/>
          </a:xfrm>
        </p:spPr>
        <p:txBody>
          <a:bodyPr/>
          <a:lstStyle/>
          <a:p>
            <a:r>
              <a:rPr lang="en-US" dirty="0"/>
              <a:t>Spring AOP vs AspectJ Abilities</a:t>
            </a: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B98C3B-A2F9-CA4F-9C4A-9CA73DDBD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09124"/>
              </p:ext>
            </p:extLst>
          </p:nvPr>
        </p:nvGraphicFramePr>
        <p:xfrm>
          <a:off x="571500" y="1690687"/>
          <a:ext cx="11396382" cy="4091549"/>
        </p:xfrm>
        <a:graphic>
          <a:graphicData uri="http://schemas.openxmlformats.org/drawingml/2006/table">
            <a:tbl>
              <a:tblPr/>
              <a:tblGrid>
                <a:gridCol w="3798794">
                  <a:extLst>
                    <a:ext uri="{9D8B030D-6E8A-4147-A177-3AD203B41FA5}">
                      <a16:colId xmlns:a16="http://schemas.microsoft.com/office/drawing/2014/main" val="2408859936"/>
                    </a:ext>
                  </a:extLst>
                </a:gridCol>
                <a:gridCol w="3798794">
                  <a:extLst>
                    <a:ext uri="{9D8B030D-6E8A-4147-A177-3AD203B41FA5}">
                      <a16:colId xmlns:a16="http://schemas.microsoft.com/office/drawing/2014/main" val="3710861877"/>
                    </a:ext>
                  </a:extLst>
                </a:gridCol>
                <a:gridCol w="3798794">
                  <a:extLst>
                    <a:ext uri="{9D8B030D-6E8A-4147-A177-3AD203B41FA5}">
                      <a16:colId xmlns:a16="http://schemas.microsoft.com/office/drawing/2014/main" val="3759646169"/>
                    </a:ext>
                  </a:extLst>
                </a:gridCol>
              </a:tblGrid>
              <a:tr h="371959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Joinpoint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Spring AOP Supported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AspectJ Supported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14403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 Call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614243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 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2053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Constructor Call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74921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Constructor 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140966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Static initializer 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50142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Object initialization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22116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Field reference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71115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Field assignment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13533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Handler 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6280"/>
                  </a:ext>
                </a:extLst>
              </a:tr>
              <a:tr h="3719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Advice 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351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3537B-3985-C04A-BC4D-449F2253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438B-1466-2246-A865-E5627DD07FCF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EC773B-3E0A-2048-8CD9-A9C3BD20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310</Words>
  <Application>Microsoft Macintosh PowerPoint</Application>
  <PresentationFormat>Widescreen</PresentationFormat>
  <Paragraphs>139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Menlo</vt:lpstr>
      <vt:lpstr>Times New Roman</vt:lpstr>
      <vt:lpstr>Office Theme</vt:lpstr>
      <vt:lpstr>Spring AOP</vt:lpstr>
      <vt:lpstr>PowerPoint Presentation</vt:lpstr>
      <vt:lpstr>PowerPoint Presentation</vt:lpstr>
      <vt:lpstr>AOP &amp; AspectJ</vt:lpstr>
      <vt:lpstr>AspectJ Advices</vt:lpstr>
      <vt:lpstr>AspectJ Pointcuts</vt:lpstr>
      <vt:lpstr>AspectJ Weaving</vt:lpstr>
      <vt:lpstr>Spring AOP</vt:lpstr>
      <vt:lpstr>Spring AOP vs AspectJ Abilities</vt:lpstr>
      <vt:lpstr>Spring AOP proxies</vt:lpstr>
      <vt:lpstr>Spring AOP proxies</vt:lpstr>
      <vt:lpstr>PowerPoint Presentation</vt:lpstr>
      <vt:lpstr>@EnableAspectJAutoProxy </vt:lpstr>
      <vt:lpstr>AbstractAspectJAdvisorFactory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Annotations Dynamic Proxy</dc:title>
  <dc:creator>Microsoft Office User</dc:creator>
  <cp:lastModifiedBy>Microsoft Office User</cp:lastModifiedBy>
  <cp:revision>93</cp:revision>
  <dcterms:created xsi:type="dcterms:W3CDTF">2019-05-03T06:23:40Z</dcterms:created>
  <dcterms:modified xsi:type="dcterms:W3CDTF">2019-06-03T13:25:26Z</dcterms:modified>
</cp:coreProperties>
</file>