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257" r:id="rId5"/>
    <p:sldId id="260" r:id="rId6"/>
    <p:sldId id="259" r:id="rId7"/>
    <p:sldId id="262" r:id="rId8"/>
    <p:sldId id="261"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5"/>
        <p:guide pos="3782"/>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sPlot Method</a:t>
            </a:r>
            <a:endParaRPr lang="en-US" altLang="zh-CN" dirty="0">
              <a:effectLst/>
            </a:endParaRPr>
          </a:p>
        </p:txBody>
      </p:sp>
      <p:sp>
        <p:nvSpPr>
          <p:cNvPr id="5" name="副标题 4"/>
          <p:cNvSpPr>
            <a:spLocks noGrp="1"/>
          </p:cNvSpPr>
          <p:nvPr>
            <p:ph type="subTitle" idx="1"/>
          </p:nvPr>
        </p:nvSpPr>
        <p:spPr/>
        <p:txBody>
          <a:bodyPr/>
          <a:lstStyle/>
          <a:p>
            <a:r>
              <a:rPr lang="en-US" altLang="zh-CN" dirty="0">
                <a:latin typeface="+mn-lt"/>
              </a:rPr>
              <a:t>Thursday Meeting</a:t>
            </a:r>
            <a:endParaRPr lang="en-US" altLang="zh-CN" dirty="0">
              <a:latin typeface="+mn-lt"/>
            </a:endParaRPr>
          </a:p>
          <a:p>
            <a:r>
              <a:rPr lang="en-US" altLang="zh-CN" dirty="0">
                <a:latin typeface="+mn-lt"/>
              </a:rPr>
              <a:t>Youen Kang</a:t>
            </a:r>
            <a:endParaRPr lang="en-US" altLang="zh-CN"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7700" y="697230"/>
                <a:ext cx="10515600" cy="5480050"/>
              </a:xfrm>
            </p:spPr>
            <p:txBody>
              <a:bodyPr/>
              <a:p>
                <a:pPr marL="0" indent="0">
                  <a:buNone/>
                </a:pPr>
                <a14:m>
                  <m:oMathPara xmlns:m="http://schemas.openxmlformats.org/officeDocument/2006/math">
                    <m:oMathParaPr>
                      <m:jc m:val="centerGroup"/>
                    </m:oMathParaPr>
                    <m:oMath xmlns:m="http://schemas.openxmlformats.org/officeDocument/2006/math">
                      <m:r>
                        <a:rPr lang="en-US" altLang="zh-CN" sz="2400" b="1">
                          <a:solidFill>
                            <a:srgbClr val="0070C0"/>
                          </a:solidFill>
                          <a:latin typeface="DejaVu Math TeX Gyre" panose="02000503000000000000" charset="0"/>
                          <a:cs typeface="DejaVu Math TeX Gyre" panose="02000503000000000000" charset="0"/>
                        </a:rPr>
                        <m:t>𝐥𝐨𝐠</m:t>
                      </m:r>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rgbClr val="0070C0"/>
                          </a:solidFill>
                          <a:latin typeface="DejaVu Math TeX Gyre" panose="02000503000000000000" charset="0"/>
                          <a:cs typeface="DejaVu Math TeX Gyre" panose="02000503000000000000" charset="0"/>
                        </a:rPr>
                        <m:t>𝐋</m:t>
                      </m:r>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rgbClr val="0070C0"/>
                          </a:solidFill>
                          <a:latin typeface="DejaVu Math TeX Gyre" panose="02000503000000000000" charset="0"/>
                          <a:cs typeface="DejaVu Math TeX Gyre" panose="02000503000000000000" charset="0"/>
                        </a:rPr>
                        <m:t>𝐲</m:t>
                      </m:r>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𝐍</m:t>
                          </m:r>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𝐍</m:t>
                          </m:r>
                        </m:e>
                        <m:sub>
                          <m:r>
                            <a:rPr lang="en-US" altLang="zh-CN" sz="2400" b="1">
                              <a:solidFill>
                                <a:srgbClr val="0070C0"/>
                              </a:solidFill>
                              <a:latin typeface="DejaVu Math TeX Gyre" panose="02000503000000000000" charset="0"/>
                              <a:cs typeface="DejaVu Math TeX Gyre" panose="02000503000000000000" charset="0"/>
                            </a:rPr>
                            <m:t>𝐛</m:t>
                          </m:r>
                        </m:sub>
                      </m:sSub>
                      <m:r>
                        <a:rPr lang="en-US" altLang="zh-CN" sz="2400" b="1">
                          <a:solidFill>
                            <a:srgbClr val="0070C0"/>
                          </a:solidFill>
                          <a:latin typeface="DejaVu Math TeX Gyre" panose="02000503000000000000" charset="0"/>
                          <a:cs typeface="DejaVu Math TeX Gyre" panose="02000503000000000000" charset="0"/>
                        </a:rPr>
                        <m:t>+</m:t>
                      </m:r>
                      <m:nary>
                        <m:naryPr>
                          <m:chr m:val="∑"/>
                          <m:limLoc m:val="undOvr"/>
                          <m:ctrlPr>
                            <a:rPr lang="en-US" altLang="zh-CN" sz="2400" b="1">
                              <a:solidFill>
                                <a:srgbClr val="0070C0"/>
                              </a:solidFill>
                              <a:latin typeface="DejaVu Math TeX Gyre" panose="02000503000000000000" charset="0"/>
                              <a:cs typeface="DejaVu Math TeX Gyre" panose="02000503000000000000" charset="0"/>
                            </a:rPr>
                          </m:ctrlPr>
                        </m:naryPr>
                        <m:sub>
                          <m:r>
                            <a:rPr lang="en-US" altLang="zh-CN" sz="2400" b="1">
                              <a:solidFill>
                                <a:srgbClr val="0070C0"/>
                              </a:solidFill>
                              <a:latin typeface="DejaVu Math TeX Gyre" panose="02000503000000000000" charset="0"/>
                              <a:cs typeface="DejaVu Math TeX Gyre" panose="02000503000000000000" charset="0"/>
                            </a:rPr>
                            <m:t>𝐢</m:t>
                          </m:r>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rgbClr val="0070C0"/>
                              </a:solidFill>
                              <a:latin typeface="DejaVu Math TeX Gyre" panose="02000503000000000000" charset="0"/>
                              <a:cs typeface="DejaVu Math TeX Gyre" panose="02000503000000000000" charset="0"/>
                            </a:rPr>
                            <m:t>𝟏</m:t>
                          </m:r>
                        </m:sub>
                        <m:sup>
                          <m:r>
                            <a:rPr lang="en-US" altLang="zh-CN" sz="2400" b="1">
                              <a:solidFill>
                                <a:srgbClr val="0070C0"/>
                              </a:solidFill>
                              <a:latin typeface="DejaVu Math TeX Gyre" panose="02000503000000000000" charset="0"/>
                              <a:cs typeface="DejaVu Math TeX Gyre" panose="02000503000000000000" charset="0"/>
                            </a:rPr>
                            <m:t>𝐍</m:t>
                          </m:r>
                        </m:sup>
                        <m:e>
                          <m:r>
                            <a:rPr lang="en-US" altLang="zh-CN" sz="2400" b="1">
                              <a:solidFill>
                                <a:srgbClr val="0070C0"/>
                              </a:solidFill>
                              <a:latin typeface="DejaVu Math TeX Gyre" panose="02000503000000000000" charset="0"/>
                              <a:cs typeface="DejaVu Math TeX Gyre" panose="02000503000000000000" charset="0"/>
                            </a:rPr>
                            <m:t>𝐥𝐨𝐠</m:t>
                          </m:r>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𝐍</m:t>
                              </m:r>
                            </m:e>
                            <m:sub>
                              <m:r>
                                <a:rPr lang="en-US" altLang="zh-CN" sz="2400" b="1">
                                  <a:solidFill>
                                    <a:srgbClr val="0070C0"/>
                                  </a:solidFill>
                                  <a:latin typeface="DejaVu Math TeX Gyre" panose="02000503000000000000" charset="0"/>
                                  <a:cs typeface="DejaVu Math TeX Gyre" panose="02000503000000000000" charset="0"/>
                                </a:rPr>
                                <m:t>𝐬</m:t>
                              </m:r>
                            </m:sub>
                          </m:sSub>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𝐟</m:t>
                              </m:r>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𝐲</m:t>
                              </m:r>
                            </m:e>
                            <m:sub>
                              <m:r>
                                <a:rPr lang="en-US" altLang="zh-CN" sz="2400" b="1">
                                  <a:solidFill>
                                    <a:srgbClr val="0070C0"/>
                                  </a:solidFill>
                                  <a:latin typeface="DejaVu Math TeX Gyre" panose="02000503000000000000" charset="0"/>
                                  <a:cs typeface="DejaVu Math TeX Gyre" panose="02000503000000000000" charset="0"/>
                                </a:rPr>
                                <m:t>𝐢</m:t>
                              </m:r>
                            </m:sub>
                          </m:sSub>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rgbClr val="0070C0"/>
                                  </a:solidFill>
                                  <a:latin typeface="DejaVu Math TeX Gyre" panose="02000503000000000000" charset="0"/>
                                  <a:cs typeface="DejaVu Math TeX Gyre" panose="02000503000000000000" charset="0"/>
                                </a:rPr>
                                <m:t>𝐍</m:t>
                              </m:r>
                            </m:e>
                            <m:sub>
                              <m:r>
                                <a:rPr lang="en-US" altLang="zh-CN" sz="2400" b="1">
                                  <a:solidFill>
                                    <a:srgbClr val="0070C0"/>
                                  </a:solidFill>
                                  <a:latin typeface="DejaVu Math TeX Gyre" panose="02000503000000000000" charset="0"/>
                                  <a:cs typeface="DejaVu Math TeX Gyre" panose="02000503000000000000" charset="0"/>
                                </a:rPr>
                                <m:t>𝐛</m:t>
                              </m:r>
                            </m:sub>
                          </m:sSub>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𝐟</m:t>
                              </m:r>
                            </m:e>
                            <m:sub>
                              <m:r>
                                <a:rPr lang="en-US" altLang="zh-CN" sz="2400" b="1">
                                  <a:solidFill>
                                    <a:srgbClr val="0070C0"/>
                                  </a:solidFill>
                                  <a:latin typeface="DejaVu Math TeX Gyre" panose="02000503000000000000" charset="0"/>
                                  <a:cs typeface="DejaVu Math TeX Gyre" panose="02000503000000000000" charset="0"/>
                                </a:rPr>
                                <m:t>𝐛</m:t>
                              </m:r>
                            </m:sub>
                          </m:sSub>
                          <m:r>
                            <a:rPr lang="en-US" altLang="zh-CN" sz="2400" b="1">
                              <a:solidFill>
                                <a:srgbClr val="0070C0"/>
                              </a:solidFill>
                              <a:latin typeface="DejaVu Math TeX Gyre" panose="02000503000000000000" charset="0"/>
                              <a:cs typeface="DejaVu Math TeX Gyre" panose="02000503000000000000" charset="0"/>
                            </a:rPr>
                            <m:t>(</m:t>
                          </m:r>
                          <m:sSub>
                            <m:sSubPr>
                              <m:ctrlPr>
                                <a:rPr lang="en-US" altLang="zh-CN" sz="2400" b="1">
                                  <a:solidFill>
                                    <a:srgbClr val="0070C0"/>
                                  </a:solidFill>
                                  <a:latin typeface="DejaVu Math TeX Gyre" panose="02000503000000000000" charset="0"/>
                                  <a:cs typeface="DejaVu Math TeX Gyre" panose="02000503000000000000" charset="0"/>
                                </a:rPr>
                              </m:ctrlPr>
                            </m:sSubPr>
                            <m:e>
                              <m:r>
                                <a:rPr lang="en-US" altLang="zh-CN" sz="2400" b="1">
                                  <a:solidFill>
                                    <a:srgbClr val="0070C0"/>
                                  </a:solidFill>
                                  <a:latin typeface="DejaVu Math TeX Gyre" panose="02000503000000000000" charset="0"/>
                                  <a:cs typeface="DejaVu Math TeX Gyre" panose="02000503000000000000" charset="0"/>
                                </a:rPr>
                                <m:t>𝐲</m:t>
                              </m:r>
                            </m:e>
                            <m:sub>
                              <m:r>
                                <a:rPr lang="en-US" altLang="zh-CN" sz="2400" b="1">
                                  <a:solidFill>
                                    <a:srgbClr val="0070C0"/>
                                  </a:solidFill>
                                  <a:latin typeface="DejaVu Math TeX Gyre" panose="02000503000000000000" charset="0"/>
                                  <a:cs typeface="DejaVu Math TeX Gyre" panose="02000503000000000000" charset="0"/>
                                </a:rPr>
                                <m:t>𝐢</m:t>
                              </m:r>
                            </m:sub>
                          </m:sSub>
                          <m:r>
                            <a:rPr lang="en-US" altLang="zh-CN" sz="2400" b="1">
                              <a:solidFill>
                                <a:srgbClr val="0070C0"/>
                              </a:solidFill>
                              <a:latin typeface="DejaVu Math TeX Gyre" panose="02000503000000000000" charset="0"/>
                              <a:cs typeface="DejaVu Math TeX Gyre" panose="02000503000000000000" charset="0"/>
                            </a:rPr>
                            <m:t>))</m:t>
                          </m:r>
                        </m:e>
                      </m:nary>
                    </m:oMath>
                  </m:oMathPara>
                </a14:m>
                <a:endParaRPr lang="en-US" altLang="zh-CN" b="1">
                  <a:solidFill>
                    <a:srgbClr val="0070C0"/>
                  </a:solidFill>
                  <a:latin typeface="DejaVu Math TeX Gyre" panose="02000503000000000000" charset="0"/>
                  <a:cs typeface="DejaVu Math TeX Gyre" panose="02000503000000000000" charset="0"/>
                </a:endParaRPr>
              </a:p>
              <a:p>
                <a:pPr fontAlgn="auto">
                  <a:spcAft>
                    <a:spcPts val="1800"/>
                  </a:spcAft>
                </a:pPr>
                <a:r>
                  <a:rPr lang="zh-CN" altLang="en-US" sz="2400" b="1"/>
                  <a:t>上一页推导中显示的修正项正好为协方差矩阵的逆，也就是</a:t>
                </a:r>
                <a:r>
                  <a:rPr lang="en-US" altLang="zh-CN" sz="2400" b="1"/>
                  <a:t>log-likelihood</a:t>
                </a:r>
                <a:r>
                  <a:rPr lang="zh-CN" altLang="en-US" sz="2400" b="1"/>
                  <a:t>的二阶导数：</a:t>
                </a:r>
                <a:endParaRPr lang="zh-CN" altLang="en-US" sz="2400" b="1"/>
              </a:p>
              <a:p>
                <a:pPr marL="0" indent="0">
                  <a:buNone/>
                </a:pPr>
                <a14:m>
                  <m:oMathPara xmlns:m="http://schemas.openxmlformats.org/officeDocument/2006/math">
                    <m:oMathParaPr>
                      <m:jc m:val="centerGroup"/>
                    </m:oMathParaPr>
                    <m:oMath xmlns:m="http://schemas.openxmlformats.org/officeDocument/2006/math">
                      <m:sSubSup>
                        <m:sSubSupPr>
                          <m:ctrlPr>
                            <a:rPr lang="zh-CN" altLang="en-US" sz="2400" b="1">
                              <a:latin typeface="DejaVu Math TeX Gyre" panose="02000503000000000000" charset="0"/>
                              <a:cs typeface="DejaVu Math TeX Gyre" panose="02000503000000000000" charset="0"/>
                            </a:rPr>
                          </m:ctrlPr>
                        </m:sSubSupPr>
                        <m:e>
                          <m:r>
                            <a:rPr lang="en-US" altLang="zh-CN" sz="2400" b="1">
                              <a:latin typeface="DejaVu Math TeX Gyre" panose="02000503000000000000" charset="0"/>
                              <a:cs typeface="DejaVu Math TeX Gyre" panose="02000503000000000000" charset="0"/>
                            </a:rPr>
                            <m:t>𝐕</m:t>
                          </m:r>
                        </m:e>
                        <m:sub>
                          <m:r>
                            <a:rPr lang="en-US" altLang="zh-CN" sz="2400" b="1">
                              <a:latin typeface="DejaVu Math TeX Gyre" panose="02000503000000000000" charset="0"/>
                              <a:cs typeface="DejaVu Math TeX Gyre" panose="02000503000000000000" charset="0"/>
                            </a:rPr>
                            <m:t>𝛂𝛃</m:t>
                          </m:r>
                        </m:sub>
                        <m:sup>
                          <m:r>
                            <a:rPr lang="en-US" altLang="zh-CN" sz="2400" b="1">
                              <a:latin typeface="DejaVu Math TeX Gyre" panose="02000503000000000000" charset="0"/>
                              <a:cs typeface="DejaVu Math TeX Gyre" panose="02000503000000000000" charset="0"/>
                            </a:rPr>
                            <m:t>−𝟏</m:t>
                          </m:r>
                        </m:sup>
                      </m:sSubSup>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m:t>
                      </m:r>
                      <m:f>
                        <m:fPr>
                          <m:ctrlPr>
                            <a:rPr lang="en-US" altLang="zh-CN" sz="2400" b="1">
                              <a:latin typeface="DejaVu Math TeX Gyre" panose="02000503000000000000" charset="0"/>
                              <a:cs typeface="DejaVu Math TeX Gyre" panose="02000503000000000000" charset="0"/>
                            </a:rPr>
                          </m:ctrlPr>
                        </m:fPr>
                        <m:num>
                          <m:sSup>
                            <m:sSupPr>
                              <m:ctrlPr>
                                <a:rPr lang="en-US" altLang="zh-CN" sz="2400" b="1">
                                  <a:latin typeface="DejaVu Math TeX Gyre" panose="02000503000000000000" charset="0"/>
                                  <a:cs typeface="DejaVu Math TeX Gyre" panose="02000503000000000000" charset="0"/>
                                </a:rPr>
                              </m:ctrlPr>
                            </m:sSupPr>
                            <m:e>
                              <m:r>
                                <a:rPr lang="en-US" altLang="zh-CN" sz="2400" b="1">
                                  <a:latin typeface="DejaVu Math TeX Gyre" panose="02000503000000000000" charset="0"/>
                                  <a:cs typeface="DejaVu Math TeX Gyre" panose="02000503000000000000" charset="0"/>
                                </a:rPr>
                                <m:t>𝛛</m:t>
                              </m:r>
                            </m:e>
                            <m:sup>
                              <m:r>
                                <a:rPr lang="en-US" altLang="zh-CN" sz="2400" b="1">
                                  <a:latin typeface="DejaVu Math TeX Gyre" panose="02000503000000000000" charset="0"/>
                                  <a:cs typeface="DejaVu Math TeX Gyre" panose="02000503000000000000" charset="0"/>
                                </a:rPr>
                                <m:t>𝟐</m:t>
                              </m:r>
                            </m:sup>
                          </m:sSup>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−𝐥𝐨𝐠</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𝐋</m:t>
                          </m:r>
                          <m:r>
                            <a:rPr lang="en-US" altLang="zh-CN" sz="2400" b="1">
                              <a:latin typeface="DejaVu Math TeX Gyre" panose="02000503000000000000" charset="0"/>
                              <a:cs typeface="DejaVu Math TeX Gyre" panose="02000503000000000000" charset="0"/>
                            </a:rPr>
                            <m:t>(</m:t>
                          </m:r>
                          <m:sSub>
                            <m:sSubPr>
                              <m:ctrlPr>
                                <a:rPr lang="en-US" altLang="zh-CN" sz="2400" b="1">
                                  <a:latin typeface="DejaVu Math TeX Gyre" panose="02000503000000000000" charset="0"/>
                                  <a:cs typeface="DejaVu Math TeX Gyre" panose="02000503000000000000" charset="0"/>
                                </a:rPr>
                              </m:ctrlPr>
                            </m:sSubPr>
                            <m:e>
                              <m:r>
                                <a:rPr lang="en-US" altLang="zh-CN" sz="2400" b="1">
                                  <a:latin typeface="DejaVu Math TeX Gyre" panose="02000503000000000000" charset="0"/>
                                  <a:cs typeface="DejaVu Math TeX Gyre" panose="02000503000000000000" charset="0"/>
                                </a:rPr>
                                <m:t>𝐲</m:t>
                              </m:r>
                            </m:e>
                            <m:sub>
                              <m:r>
                                <a:rPr lang="en-US" altLang="zh-CN" sz="2400" b="1">
                                  <a:latin typeface="DejaVu Math TeX Gyre" panose="02000503000000000000" charset="0"/>
                                  <a:cs typeface="DejaVu Math TeX Gyre" panose="02000503000000000000" charset="0"/>
                                </a:rPr>
                                <m:t>𝐢</m:t>
                              </m:r>
                            </m:sub>
                          </m:sSub>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m:t>
                          </m:r>
                        </m:num>
                        <m:den>
                          <m:sSub>
                            <m:sSubPr>
                              <m:ctrlPr>
                                <a:rPr lang="en-US" altLang="zh-CN" sz="2400" b="1">
                                  <a:latin typeface="DejaVu Math TeX Gyre" panose="02000503000000000000" charset="0"/>
                                  <a:cs typeface="DejaVu Math TeX Gyre" panose="02000503000000000000" charset="0"/>
                                </a:rPr>
                              </m:ctrlPr>
                            </m:sSubPr>
                            <m:e>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𝐍</m:t>
                              </m:r>
                            </m:e>
                            <m:sub>
                              <m:r>
                                <a:rPr lang="en-US" altLang="zh-CN" sz="2400" b="1">
                                  <a:latin typeface="DejaVu Math TeX Gyre" panose="02000503000000000000" charset="0"/>
                                  <a:cs typeface="DejaVu Math TeX Gyre" panose="02000503000000000000" charset="0"/>
                                </a:rPr>
                                <m:t>𝛂</m:t>
                              </m:r>
                            </m:sub>
                          </m:sSub>
                          <m:sSub>
                            <m:sSubPr>
                              <m:ctrlPr>
                                <a:rPr lang="en-US" altLang="zh-CN" sz="2400" b="1">
                                  <a:latin typeface="DejaVu Math TeX Gyre" panose="02000503000000000000" charset="0"/>
                                  <a:cs typeface="DejaVu Math TeX Gyre" panose="02000503000000000000" charset="0"/>
                                </a:rPr>
                              </m:ctrlPr>
                            </m:sSubPr>
                            <m:e>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𝐍</m:t>
                              </m:r>
                            </m:e>
                            <m:sub>
                              <m:r>
                                <a:rPr lang="en-US" altLang="zh-CN" sz="2400" b="1">
                                  <a:latin typeface="DejaVu Math TeX Gyre" panose="02000503000000000000" charset="0"/>
                                  <a:cs typeface="DejaVu Math TeX Gyre" panose="02000503000000000000" charset="0"/>
                                </a:rPr>
                                <m:t>𝛃</m:t>
                              </m:r>
                            </m:sub>
                          </m:sSub>
                        </m:den>
                      </m:f>
                      <m:r>
                        <a:rPr lang="en-US" altLang="zh-CN" sz="2400" b="1">
                          <a:latin typeface="DejaVu Math TeX Gyre" panose="02000503000000000000" charset="0"/>
                          <a:cs typeface="DejaVu Math TeX Gyre" panose="02000503000000000000" charset="0"/>
                        </a:rPr>
                        <m:t>=</m:t>
                      </m:r>
                      <m:nary>
                        <m:naryPr>
                          <m:chr m:val="∑"/>
                          <m:limLoc m:val="undOvr"/>
                          <m:ctrlPr>
                            <a:rPr lang="en-US" altLang="zh-CN" sz="2400" b="1">
                              <a:latin typeface="DejaVu Math TeX Gyre" panose="02000503000000000000" charset="0"/>
                              <a:cs typeface="DejaVu Math TeX Gyre" panose="02000503000000000000" charset="0"/>
                            </a:rPr>
                          </m:ctrlPr>
                        </m:naryPr>
                        <m:sub>
                          <m:r>
                            <a:rPr lang="en-US" altLang="zh-CN" sz="2400" b="1">
                              <a:latin typeface="DejaVu Math TeX Gyre" panose="02000503000000000000" charset="0"/>
                              <a:cs typeface="DejaVu Math TeX Gyre" panose="02000503000000000000" charset="0"/>
                            </a:rPr>
                            <m:t>𝐢</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𝟏</m:t>
                          </m:r>
                        </m:sub>
                        <m:sup>
                          <m:r>
                            <a:rPr lang="en-US" altLang="zh-CN" sz="2400" b="1">
                              <a:latin typeface="DejaVu Math TeX Gyre" panose="02000503000000000000" charset="0"/>
                              <a:cs typeface="DejaVu Math TeX Gyre" panose="02000503000000000000" charset="0"/>
                            </a:rPr>
                            <m:t>𝐍</m:t>
                          </m:r>
                        </m:sup>
                        <m:e>
                          <m:f>
                            <m:fPr>
                              <m:ctrlPr>
                                <a:rPr lang="en-US" altLang="zh-CN" sz="2400" b="1">
                                  <a:latin typeface="DejaVu Math TeX Gyre" panose="02000503000000000000" charset="0"/>
                                  <a:cs typeface="DejaVu Math TeX Gyre" panose="02000503000000000000" charset="0"/>
                                </a:rPr>
                              </m:ctrlPr>
                            </m:fPr>
                            <m:num>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𝛂</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𝛃</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num>
                            <m:den>
                              <m:r>
                                <a:rPr lang="en-US" altLang="zh-CN" sz="2400" b="1">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𝛂</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𝛂</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𝛃</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𝛃</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sSup>
                                <m:sSupPr>
                                  <m:ctrlPr>
                                    <a:rPr lang="en-US" altLang="zh-CN" sz="2400" b="1">
                                      <a:solidFill>
                                        <a:schemeClr val="tx1"/>
                                      </a:solidFill>
                                      <a:latin typeface="DejaVu Math TeX Gyre" panose="02000503000000000000" charset="0"/>
                                      <a:cs typeface="DejaVu Math TeX Gyre" panose="02000503000000000000" charset="0"/>
                                    </a:rPr>
                                  </m:ctrlPr>
                                </m:sSupPr>
                                <m:e>
                                  <m:r>
                                    <a:rPr lang="en-US" altLang="zh-CN" sz="2400" b="1">
                                      <a:solidFill>
                                        <a:schemeClr val="tx1"/>
                                      </a:solidFill>
                                      <a:latin typeface="DejaVu Math TeX Gyre" panose="02000503000000000000" charset="0"/>
                                      <a:cs typeface="DejaVu Math TeX Gyre" panose="02000503000000000000" charset="0"/>
                                    </a:rPr>
                                    <m:t>)</m:t>
                                  </m:r>
                                </m:e>
                                <m:sup>
                                  <m:r>
                                    <a:rPr lang="en-US" altLang="zh-CN" sz="2400" b="1">
                                      <a:solidFill>
                                        <a:schemeClr val="tx1"/>
                                      </a:solidFill>
                                      <a:latin typeface="DejaVu Math TeX Gyre" panose="02000503000000000000" charset="0"/>
                                      <a:cs typeface="DejaVu Math TeX Gyre" panose="02000503000000000000" charset="0"/>
                                    </a:rPr>
                                    <m:t>𝟐</m:t>
                                  </m:r>
                                </m:sup>
                              </m:sSup>
                            </m:den>
                          </m:f>
                        </m:e>
                      </m:nary>
                    </m:oMath>
                  </m:oMathPara>
                </a14:m>
                <a:endParaRPr lang="en-US" altLang="zh-CN" sz="2400" b="1">
                  <a:latin typeface="DejaVu Math TeX Gyre" panose="02000503000000000000" charset="0"/>
                  <a:cs typeface="DejaVu Math TeX Gyre" panose="02000503000000000000" charset="0"/>
                </a:endParaRPr>
              </a:p>
              <a:p>
                <a:pPr fontAlgn="auto">
                  <a:spcBef>
                    <a:spcPts val="1600"/>
                  </a:spcBef>
                  <a:spcAft>
                    <a:spcPts val="1800"/>
                  </a:spcAft>
                </a:pPr>
                <a:r>
                  <a:rPr lang="zh-CN" altLang="en-US" sz="2400" b="1">
                    <a:latin typeface="DejaVu Math TeX Gyre" panose="02000503000000000000" charset="0"/>
                    <a:cs typeface="DejaVu Math TeX Gyre" panose="02000503000000000000" charset="0"/>
                  </a:rPr>
                  <a:t>进一步，将求和换做积分，可得</a:t>
                </a:r>
                <a:r>
                  <a:rPr lang="zh-CN" altLang="en-US" sz="2400" b="1">
                    <a:sym typeface="+mn-ea"/>
                  </a:rPr>
                  <a:t>协方差矩阵的逆的</a:t>
                </a:r>
                <a:r>
                  <a:rPr lang="zh-CN" altLang="en-US" sz="2400" b="1">
                    <a:sym typeface="+mn-ea"/>
                  </a:rPr>
                  <a:t>期望值为：</a:t>
                </a:r>
                <a:endParaRPr lang="zh-CN" altLang="en-US" sz="2400" b="1">
                  <a:sym typeface="+mn-ea"/>
                </a:endParaRPr>
              </a:p>
              <a:p>
                <a:pPr marL="0" indent="0" fontAlgn="auto">
                  <a:spcAft>
                    <a:spcPts val="1800"/>
                  </a:spcAft>
                  <a:buNone/>
                </a:pPr>
                <a14:m>
                  <m:oMathPara xmlns:m="http://schemas.openxmlformats.org/officeDocument/2006/math">
                    <m:oMathParaPr>
                      <m:jc m:val="left"/>
                    </m:oMathParaPr>
                    <m:oMath xmlns:m="http://schemas.openxmlformats.org/officeDocument/2006/math">
                      <m:d>
                        <m:dPr>
                          <m:begChr m:val="〈"/>
                          <m:endChr m:val="〉"/>
                          <m:ctrlPr>
                            <a:rPr lang="zh-CN" altLang="en-US" sz="2000" b="1">
                              <a:latin typeface="DejaVu Math TeX Gyre" panose="02000503000000000000" charset="0"/>
                              <a:cs typeface="DejaVu Math TeX Gyre" panose="02000503000000000000" charset="0"/>
                              <a:sym typeface="+mn-ea"/>
                            </a:rPr>
                          </m:ctrlPr>
                        </m:dPr>
                        <m:e>
                          <m:sSubSup>
                            <m:sSubSupPr>
                              <m:ctrlPr>
                                <a:rPr lang="zh-CN" altLang="en-US" sz="2000" b="1">
                                  <a:latin typeface="DejaVu Math TeX Gyre" panose="02000503000000000000" charset="0"/>
                                  <a:cs typeface="DejaVu Math TeX Gyre" panose="02000503000000000000" charset="0"/>
                                </a:rPr>
                              </m:ctrlPr>
                            </m:sSubSupPr>
                            <m:e>
                              <m:r>
                                <a:rPr lang="en-US" altLang="zh-CN" sz="2000" b="1">
                                  <a:latin typeface="DejaVu Math TeX Gyre" panose="02000503000000000000" charset="0"/>
                                  <a:cs typeface="DejaVu Math TeX Gyre" panose="02000503000000000000" charset="0"/>
                                </a:rPr>
                                <m:t>𝐕</m:t>
                              </m:r>
                            </m:e>
                            <m:sub>
                              <m:r>
                                <a:rPr lang="en-US" altLang="zh-CN" sz="2000" b="1">
                                  <a:latin typeface="DejaVu Math TeX Gyre" panose="02000503000000000000" charset="0"/>
                                  <a:cs typeface="DejaVu Math TeX Gyre" panose="02000503000000000000" charset="0"/>
                                </a:rPr>
                                <m:t>𝛂𝛃</m:t>
                              </m:r>
                            </m:sub>
                            <m:sup>
                              <m:r>
                                <a:rPr lang="en-US" altLang="zh-CN" sz="2000" b="1">
                                  <a:latin typeface="DejaVu Math TeX Gyre" panose="02000503000000000000" charset="0"/>
                                  <a:cs typeface="DejaVu Math TeX Gyre" panose="02000503000000000000" charset="0"/>
                                </a:rPr>
                                <m:t>−</m:t>
                              </m:r>
                              <m:r>
                                <a:rPr lang="en-US" altLang="zh-CN" sz="2000" b="1">
                                  <a:latin typeface="DejaVu Math TeX Gyre" panose="02000503000000000000" charset="0"/>
                                  <a:cs typeface="DejaVu Math TeX Gyre" panose="02000503000000000000" charset="0"/>
                                </a:rPr>
                                <m:t>𝟏</m:t>
                              </m:r>
                            </m:sup>
                          </m:sSubSup>
                        </m:e>
                      </m:d>
                      <m:r>
                        <a:rPr lang="en-US" altLang="zh-CN" sz="2000" b="1">
                          <a:latin typeface="DejaVu Math TeX Gyre" panose="02000503000000000000" charset="0"/>
                          <a:cs typeface="DejaVu Math TeX Gyre" panose="02000503000000000000" charset="0"/>
                        </a:rPr>
                        <m:t> </m:t>
                      </m:r>
                      <m:r>
                        <a:rPr lang="en-US" altLang="zh-CN" sz="2000" b="1">
                          <a:latin typeface="DejaVu Math TeX Gyre" panose="02000503000000000000" charset="0"/>
                          <a:cs typeface="DejaVu Math TeX Gyre" panose="02000503000000000000" charset="0"/>
                        </a:rPr>
                        <m:t>=</m:t>
                      </m:r>
                      <m:nary>
                        <m:naryPr>
                          <m:limLoc m:val="undOvr"/>
                          <m:subHide m:val="on"/>
                          <m:supHide m:val="on"/>
                          <m:ctrlPr>
                            <a:rPr lang="en-US" altLang="zh-CN" sz="2000" b="1">
                              <a:latin typeface="DejaVu Math TeX Gyre" panose="02000503000000000000" charset="0"/>
                              <a:cs typeface="DejaVu Math TeX Gyre" panose="02000503000000000000" charset="0"/>
                            </a:rPr>
                          </m:ctrlPr>
                        </m:naryPr>
                        <m:sub/>
                        <m:sup/>
                        <m:e>
                          <m:r>
                            <a:rPr lang="en-US" altLang="zh-CN" sz="2000" b="1">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𝛂</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𝛂</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f>
                        <m:fPr>
                          <m:ctrlPr>
                            <a:rPr lang="en-US" altLang="zh-CN" sz="2000" b="1">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𝛂</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𝛃</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r>
                            <a:rPr lang="en-US" altLang="zh-CN" sz="2000" b="1">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𝛂</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𝛂</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𝛃</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𝛃</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p>
                            <m:sSupPr>
                              <m:ctrlPr>
                                <a:rPr lang="en-US" altLang="zh-CN" sz="2000" b="1">
                                  <a:solidFill>
                                    <a:schemeClr val="tx1"/>
                                  </a:solidFill>
                                  <a:latin typeface="DejaVu Math TeX Gyre" panose="02000503000000000000" charset="0"/>
                                  <a:cs typeface="DejaVu Math TeX Gyre" panose="02000503000000000000" charset="0"/>
                                </a:rPr>
                              </m:ctrlPr>
                            </m:sSupPr>
                            <m:e>
                              <m:r>
                                <a:rPr lang="en-US" altLang="zh-CN" sz="2000" b="1">
                                  <a:solidFill>
                                    <a:schemeClr val="tx1"/>
                                  </a:solidFill>
                                  <a:latin typeface="DejaVu Math TeX Gyre" panose="02000503000000000000" charset="0"/>
                                  <a:cs typeface="DejaVu Math TeX Gyre" panose="02000503000000000000" charset="0"/>
                                </a:rPr>
                                <m:t>)</m:t>
                              </m:r>
                            </m:e>
                            <m:sup>
                              <m:r>
                                <a:rPr lang="en-US" altLang="zh-CN" sz="2000" b="1">
                                  <a:solidFill>
                                    <a:schemeClr val="tx1"/>
                                  </a:solidFill>
                                  <a:latin typeface="DejaVu Math TeX Gyre" panose="02000503000000000000" charset="0"/>
                                  <a:cs typeface="DejaVu Math TeX Gyre" panose="02000503000000000000" charset="0"/>
                                </a:rPr>
                                <m:t>𝟐</m:t>
                              </m:r>
                            </m:sup>
                          </m:sSup>
                        </m:den>
                      </m:f>
                    </m:oMath>
                  </m:oMathPara>
                </a14:m>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          =</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𝛂</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𝛃</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𝛂</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𝛂</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𝛃</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𝛃</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r>
                            <a:rPr lang="en-US" altLang="zh-CN" sz="2000" b="1">
                              <a:solidFill>
                                <a:schemeClr val="tx1"/>
                              </a:solidFill>
                              <a:latin typeface="DejaVu Math TeX Gyre" panose="02000503000000000000" charset="0"/>
                              <a:cs typeface="DejaVu Math TeX Gyre" panose="02000503000000000000" charset="0"/>
                            </a:rPr>
                            <m:t>𝐝𝐲</m:t>
                          </m:r>
                        </m:e>
                      </m:nary>
                    </m:oMath>
                  </m:oMathPara>
                </a14:m>
                <a:endParaRPr lang="en-US" altLang="zh-CN" sz="2000" b="1">
                  <a:solidFill>
                    <a:schemeClr val="tx1"/>
                  </a:solidFill>
                  <a:latin typeface="DejaVu Math TeX Gyre" panose="02000503000000000000" charset="0"/>
                  <a:cs typeface="DejaVu Math TeX Gyre" panose="02000503000000000000"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7700" y="697230"/>
                <a:ext cx="10515600" cy="5480050"/>
              </a:xfrm>
              <a:blipFill rotWithShape="1">
                <a:blip r:embed="rId1"/>
                <a:stretch>
                  <a:fillRect/>
                </a:stretch>
              </a:blipFill>
            </p:spPr>
            <p:txBody>
              <a:bodyPr/>
              <a:lstStyle/>
              <a:p>
                <a:r>
                  <a:rPr lang="zh-CN" altLang="en-US">
                    <a:noFill/>
                  </a:rPr>
                  <a:t> </a:t>
                </a:r>
              </a:p>
            </p:txBody>
          </p:sp>
        </mc:Fallback>
      </mc:AlternateContent>
      <p:sp>
        <p:nvSpPr>
          <p:cNvPr id="5" name="矩形 4"/>
          <p:cNvSpPr/>
          <p:nvPr/>
        </p:nvSpPr>
        <p:spPr>
          <a:xfrm>
            <a:off x="1861185" y="4815205"/>
            <a:ext cx="3257550" cy="770255"/>
          </a:xfrm>
          <a:prstGeom prst="rect">
            <a:avLst/>
          </a:prstGeom>
          <a:noFill/>
          <a:ln w="28575" cmpd="sng">
            <a:solidFill>
              <a:srgbClr val="FF8D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sPlot</a:t>
            </a:r>
            <a:r>
              <a:rPr lang="zh-CN" altLang="en-US" b="1"/>
              <a:t>方法</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20000"/>
              </a:bodyPr>
              <a:p>
                <a:pPr>
                  <a:lnSpc>
                    <a:spcPct val="120000"/>
                  </a:lnSpc>
                  <a:spcBef>
                    <a:spcPts val="1000"/>
                  </a:spcBef>
                  <a:spcAft>
                    <a:spcPts val="0"/>
                  </a:spcAft>
                </a:pPr>
                <a:r>
                  <a:rPr lang="zh-CN" altLang="en-US" b="1">
                    <a:solidFill>
                      <a:schemeClr val="tx1"/>
                    </a:solidFill>
                  </a:rPr>
                  <a:t>通过上述推导我们可以得到：</a:t>
                </a:r>
                <a:endParaRPr lang="zh-CN" altLang="en-US" b="1">
                  <a:solidFill>
                    <a:schemeClr val="tx1"/>
                  </a:solidFill>
                </a:endParaRPr>
              </a:p>
              <a:p>
                <a:pPr marL="0" indent="0">
                  <a:lnSpc>
                    <a:spcPct val="120000"/>
                  </a:lnSpc>
                  <a:spcBef>
                    <a:spcPts val="1000"/>
                  </a:spcBef>
                  <a:spcAft>
                    <a:spcPts val="0"/>
                  </a:spcAft>
                  <a:buNone/>
                </a:pPr>
                <a14:m>
                  <m:oMathPara xmlns:m="http://schemas.openxmlformats.org/officeDocument/2006/math">
                    <m:oMathParaPr>
                      <m:jc m:val="center"/>
                    </m:oMathParaPr>
                    <m:oMath xmlns:m="http://schemas.openxmlformats.org/officeDocument/2006/math">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𝐬</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r>
                        <a:rPr lang="en-US" altLang="zh-CN" sz="2000" b="1">
                          <a:solidFill>
                            <a:schemeClr val="tx1"/>
                          </a:solidFill>
                          <a:latin typeface="DejaVu Math TeX Gyre" panose="02000503000000000000" charset="0"/>
                          <a:ea typeface="宋体" charset="0"/>
                          <a:cs typeface="DejaVu Math TeX Gyre" panose="02000503000000000000" charset="0"/>
                        </a:rPr>
                        <m:t>=</m:t>
                      </m:r>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e>
                      </m:d>
                      <m:sSub>
                        <m:sSubPr>
                          <m:ctrlPr>
                            <a:rPr lang="en-US" altLang="zh-CN" sz="2000" b="1">
                              <a:solidFill>
                                <a:schemeClr val="tx1"/>
                              </a:solidFill>
                              <a:latin typeface="DejaVu Math TeX Gyre" panose="02000503000000000000" charset="0"/>
                              <a:cs typeface="DejaVu Math TeX Gyre" panose="02000503000000000000" charset="0"/>
                            </a:rPr>
                          </m:ctrlPr>
                        </m:sSubPr>
                        <m:e>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𝐬</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Sup>
                            <m:sSubSupPr>
                              <m:ctrlPr>
                                <a:rPr lang="zh-CN" altLang="en-US" sz="2000" b="1">
                                  <a:latin typeface="DejaVu Math TeX Gyre" panose="02000503000000000000" charset="0"/>
                                  <a:cs typeface="DejaVu Math TeX Gyre" panose="02000503000000000000" charset="0"/>
                                </a:rPr>
                              </m:ctrlPr>
                            </m:sSubSupPr>
                            <m:e>
                              <m:r>
                                <a:rPr lang="en-US" altLang="zh-CN" sz="2000" b="1">
                                  <a:latin typeface="DejaVu Math TeX Gyre" panose="02000503000000000000" charset="0"/>
                                  <a:cs typeface="DejaVu Math TeX Gyre" panose="02000503000000000000" charset="0"/>
                                </a:rPr>
                                <m:t>𝐕</m:t>
                              </m:r>
                            </m:e>
                            <m:sub>
                              <m:r>
                                <a:rPr lang="en-US" altLang="zh-CN" sz="2000" b="1">
                                  <a:latin typeface="DejaVu Math TeX Gyre" panose="02000503000000000000" charset="0"/>
                                  <a:cs typeface="DejaVu Math TeX Gyre" panose="02000503000000000000" charset="0"/>
                                </a:rPr>
                                <m:t>𝐬𝐬</m:t>
                              </m:r>
                            </m:sub>
                            <m:sup>
                              <m:r>
                                <a:rPr lang="en-US" altLang="zh-CN" sz="2000" b="1">
                                  <a:latin typeface="DejaVu Math TeX Gyre" panose="02000503000000000000" charset="0"/>
                                  <a:cs typeface="DejaVu Math TeX Gyre" panose="02000503000000000000" charset="0"/>
                                </a:rPr>
                                <m:t>−</m:t>
                              </m:r>
                              <m:r>
                                <a:rPr lang="en-US" altLang="zh-CN" sz="2000" b="1">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Sup>
                            <m:sSubSupPr>
                              <m:ctrlPr>
                                <a:rPr lang="zh-CN" altLang="en-US" sz="2000" b="1">
                                  <a:latin typeface="DejaVu Math TeX Gyre" panose="02000503000000000000" charset="0"/>
                                  <a:cs typeface="DejaVu Math TeX Gyre" panose="02000503000000000000" charset="0"/>
                                </a:rPr>
                              </m:ctrlPr>
                            </m:sSubSupPr>
                            <m:e>
                              <m:r>
                                <a:rPr lang="en-US" altLang="zh-CN" sz="2000" b="1">
                                  <a:latin typeface="DejaVu Math TeX Gyre" panose="02000503000000000000" charset="0"/>
                                  <a:cs typeface="DejaVu Math TeX Gyre" panose="02000503000000000000" charset="0"/>
                                </a:rPr>
                                <m:t>𝐕</m:t>
                              </m:r>
                            </m:e>
                            <m:sub>
                              <m:r>
                                <a:rPr lang="en-US" altLang="zh-CN" sz="2000" b="1">
                                  <a:latin typeface="DejaVu Math TeX Gyre" panose="02000503000000000000" charset="0"/>
                                  <a:cs typeface="DejaVu Math TeX Gyre" panose="02000503000000000000" charset="0"/>
                                </a:rPr>
                                <m:t>𝐬𝐛</m:t>
                              </m:r>
                            </m:sub>
                            <m:sup>
                              <m:r>
                                <a:rPr lang="en-US" altLang="zh-CN" sz="2000" b="1">
                                  <a:latin typeface="DejaVu Math TeX Gyre" panose="02000503000000000000" charset="0"/>
                                  <a:cs typeface="DejaVu Math TeX Gyre" panose="02000503000000000000" charset="0"/>
                                </a:rPr>
                                <m:t>−</m:t>
                              </m:r>
                              <m:r>
                                <a:rPr lang="en-US" altLang="zh-CN" sz="2000" b="1">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m:t>
                      </m:r>
                    </m:oMath>
                  </m:oMathPara>
                </a14:m>
                <a:endParaRPr lang="en-US" altLang="zh-CN" sz="2000" b="1">
                  <a:solidFill>
                    <a:schemeClr val="tx1"/>
                  </a:solidFill>
                  <a:latin typeface="DejaVu Math TeX Gyre" panose="02000503000000000000" charset="0"/>
                  <a:cs typeface="DejaVu Math TeX Gyre" panose="02000503000000000000" charset="0"/>
                </a:endParaRPr>
              </a:p>
              <a:p>
                <a:pPr>
                  <a:lnSpc>
                    <a:spcPct val="120000"/>
                  </a:lnSpc>
                  <a:spcBef>
                    <a:spcPts val="1000"/>
                  </a:spcBef>
                  <a:spcAft>
                    <a:spcPts val="0"/>
                  </a:spcAft>
                </a:pPr>
                <a:r>
                  <a:rPr lang="zh-CN" altLang="en-US" b="1">
                    <a:solidFill>
                      <a:schemeClr val="tx1"/>
                    </a:solidFill>
                    <a:sym typeface="+mn-ea"/>
                  </a:rPr>
                  <a:t>同样地我们有：</a:t>
                </a:r>
                <a:endParaRPr lang="zh-CN" altLang="en-US" b="1">
                  <a:solidFill>
                    <a:schemeClr val="tx1"/>
                  </a:solidFill>
                  <a:sym typeface="+mn-ea"/>
                </a:endParaRPr>
              </a:p>
              <a:p>
                <a:pPr marL="0" indent="0">
                  <a:lnSpc>
                    <a:spcPct val="120000"/>
                  </a:lnSpc>
                  <a:spcBef>
                    <a:spcPts val="1000"/>
                  </a:spcBef>
                  <a:spcAft>
                    <a:spcPts val="0"/>
                  </a:spcAft>
                  <a:buNone/>
                </a:pPr>
                <a14:m>
                  <m:oMathPara xmlns:m="http://schemas.openxmlformats.org/officeDocument/2006/math">
                    <m:oMathParaPr>
                      <m:jc m:val="center"/>
                    </m:oMathParaPr>
                    <m:oMath xmlns:m="http://schemas.openxmlformats.org/officeDocument/2006/math">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𝐛</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r>
                        <a:rPr lang="en-US" altLang="zh-CN" sz="2000" b="1">
                          <a:solidFill>
                            <a:schemeClr val="tx1"/>
                          </a:solidFill>
                          <a:latin typeface="DejaVu Math TeX Gyre" panose="02000503000000000000" charset="0"/>
                          <a:ea typeface="宋体"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e>
                          </m:d>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𝐛</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Sup>
                            <m:sSubSupPr>
                              <m:ctrlPr>
                                <a:rPr lang="zh-CN" altLang="en-US" sz="2000" b="1">
                                  <a:latin typeface="DejaVu Math TeX Gyre" panose="02000503000000000000" charset="0"/>
                                  <a:cs typeface="DejaVu Math TeX Gyre" panose="02000503000000000000" charset="0"/>
                                </a:rPr>
                              </m:ctrlPr>
                            </m:sSubSupPr>
                            <m:e>
                              <m:r>
                                <a:rPr lang="en-US" altLang="zh-CN" sz="2000" b="1">
                                  <a:latin typeface="DejaVu Math TeX Gyre" panose="02000503000000000000" charset="0"/>
                                  <a:cs typeface="DejaVu Math TeX Gyre" panose="02000503000000000000" charset="0"/>
                                </a:rPr>
                                <m:t>𝐕</m:t>
                              </m:r>
                            </m:e>
                            <m:sub>
                              <m:r>
                                <a:rPr lang="en-US" altLang="zh-CN" sz="2000" b="1">
                                  <a:latin typeface="DejaVu Math TeX Gyre" panose="02000503000000000000" charset="0"/>
                                  <a:cs typeface="DejaVu Math TeX Gyre" panose="02000503000000000000" charset="0"/>
                                </a:rPr>
                                <m:t>𝐬𝐛</m:t>
                              </m:r>
                            </m:sub>
                            <m:sup>
                              <m:r>
                                <a:rPr lang="en-US" altLang="zh-CN" sz="2000" b="1">
                                  <a:latin typeface="DejaVu Math TeX Gyre" panose="02000503000000000000" charset="0"/>
                                  <a:cs typeface="DejaVu Math TeX Gyre" panose="02000503000000000000" charset="0"/>
                                </a:rPr>
                                <m:t>−</m:t>
                              </m:r>
                              <m:r>
                                <a:rPr lang="en-US" altLang="zh-CN" sz="2000" b="1">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Sup>
                            <m:sSubSupPr>
                              <m:ctrlPr>
                                <a:rPr lang="zh-CN" altLang="en-US" sz="2000" b="1">
                                  <a:latin typeface="DejaVu Math TeX Gyre" panose="02000503000000000000" charset="0"/>
                                  <a:cs typeface="DejaVu Math TeX Gyre" panose="02000503000000000000" charset="0"/>
                                </a:rPr>
                              </m:ctrlPr>
                            </m:sSubSupPr>
                            <m:e>
                              <m:r>
                                <a:rPr lang="en-US" altLang="zh-CN" sz="2000" b="1">
                                  <a:latin typeface="DejaVu Math TeX Gyre" panose="02000503000000000000" charset="0"/>
                                  <a:cs typeface="DejaVu Math TeX Gyre" panose="02000503000000000000" charset="0"/>
                                </a:rPr>
                                <m:t>𝐕</m:t>
                              </m:r>
                            </m:e>
                            <m:sub>
                              <m:r>
                                <a:rPr lang="en-US" altLang="zh-CN" sz="2000" b="1">
                                  <a:latin typeface="DejaVu Math TeX Gyre" panose="02000503000000000000" charset="0"/>
                                  <a:cs typeface="DejaVu Math TeX Gyre" panose="02000503000000000000" charset="0"/>
                                </a:rPr>
                                <m:t>𝐛𝐛</m:t>
                              </m:r>
                            </m:sub>
                            <m:sup>
                              <m:r>
                                <a:rPr lang="en-US" altLang="zh-CN" sz="2000" b="1">
                                  <a:latin typeface="DejaVu Math TeX Gyre" panose="02000503000000000000" charset="0"/>
                                  <a:cs typeface="DejaVu Math TeX Gyre" panose="02000503000000000000" charset="0"/>
                                </a:rPr>
                                <m:t>−</m:t>
                              </m:r>
                              <m:r>
                                <a:rPr lang="en-US" altLang="zh-CN" sz="2000" b="1">
                                  <a:latin typeface="DejaVu Math TeX Gyre" panose="02000503000000000000" charset="0"/>
                                  <a:cs typeface="DejaVu Math TeX Gyre" panose="02000503000000000000" charset="0"/>
                                </a:rPr>
                                <m:t>𝟏</m:t>
                              </m:r>
                            </m:sup>
                          </m:sSubSup>
                        </m:e>
                      </m:d>
                      <m:r>
                        <a:rPr lang="en-US" altLang="zh-CN" sz="2000" b="1">
                          <a:solidFill>
                            <a:schemeClr val="tx1"/>
                          </a:solidFill>
                          <a:latin typeface="DejaVu Math TeX Gyre" panose="02000503000000000000" charset="0"/>
                          <a:cs typeface="DejaVu Math TeX Gyre" panose="02000503000000000000" charset="0"/>
                        </a:rPr>
                        <m:t>}</m:t>
                      </m:r>
                    </m:oMath>
                  </m:oMathPara>
                </a14:m>
                <a:endParaRPr lang="en-US" altLang="zh-CN" sz="2000" b="1">
                  <a:solidFill>
                    <a:schemeClr val="tx1"/>
                  </a:solidFill>
                  <a:latin typeface="DejaVu Math TeX Gyre" panose="02000503000000000000" charset="0"/>
                  <a:cs typeface="DejaVu Math TeX Gyre" panose="02000503000000000000" charset="0"/>
                </a:endParaRPr>
              </a:p>
              <a:p>
                <a:pPr>
                  <a:lnSpc>
                    <a:spcPct val="120000"/>
                  </a:lnSpc>
                  <a:spcBef>
                    <a:spcPts val="1000"/>
                  </a:spcBef>
                  <a:spcAft>
                    <a:spcPts val="0"/>
                  </a:spcAft>
                </a:pPr>
                <a:r>
                  <a:rPr lang="zh-CN" altLang="en-US" b="1">
                    <a:solidFill>
                      <a:schemeClr val="tx1"/>
                    </a:solidFill>
                    <a:sym typeface="+mn-ea"/>
                  </a:rPr>
                  <a:t>联立上述两个线性方程组可以简单求得：</a:t>
                </a:r>
                <a:endParaRPr lang="zh-CN" altLang="en-US" b="1">
                  <a:solidFill>
                    <a:schemeClr val="tx1"/>
                  </a:solidFill>
                  <a:sym typeface="+mn-ea"/>
                </a:endParaRPr>
              </a:p>
              <a:p>
                <a:pPr marL="0" indent="0">
                  <a:lnSpc>
                    <a:spcPct val="120000"/>
                  </a:lnSpc>
                  <a:spcBef>
                    <a:spcPts val="1000"/>
                  </a:spcBef>
                  <a:spcAft>
                    <a:spcPts val="0"/>
                  </a:spcAft>
                  <a:buNone/>
                </a:pPr>
                <a14:m>
                  <m:oMathPara xmlns:m="http://schemas.openxmlformats.org/officeDocument/2006/math">
                    <m:oMathParaPr>
                      <m:jc m:val="center"/>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sSub>
                        <m:sSubPr>
                          <m:ctrlPr>
                            <a:rPr lang="zh-CN" altLang="en-US"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𝐌</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acc>
                        <m:accPr>
                          <m:chr m:val="̅"/>
                          <m:ctrlPr>
                            <a:rPr lang="en-US" altLang="zh-CN" b="1">
                              <a:solidFill>
                                <a:schemeClr val="tx1"/>
                              </a:solidFill>
                              <a:latin typeface="DejaVu Math TeX Gyre" panose="02000503000000000000" charset="0"/>
                              <a:cs typeface="DejaVu Math TeX Gyre" panose="02000503000000000000" charset="0"/>
                            </a:rPr>
                          </m:ctrlPr>
                        </m:accPr>
                        <m:e>
                          <m:r>
                            <a:rPr lang="en-US" altLang="zh-CN" b="1">
                              <a:solidFill>
                                <a:schemeClr val="tx1"/>
                              </a:solidFill>
                              <a:latin typeface="DejaVu Math TeX Gyre" panose="02000503000000000000" charset="0"/>
                              <a:cs typeface="DejaVu Math TeX Gyre" panose="02000503000000000000" charset="0"/>
                            </a:rPr>
                            <m:t> </m:t>
                          </m:r>
                          <m:r>
                            <a:rPr lang="en-US" altLang="zh-CN" b="1">
                              <a:solidFill>
                                <a:schemeClr val="tx1"/>
                              </a:solidFill>
                              <a:latin typeface="DejaVu Math TeX Gyre" panose="02000503000000000000" charset="0"/>
                              <a:cs typeface="DejaVu Math TeX Gyre" panose="02000503000000000000" charset="0"/>
                            </a:rPr>
                            <m:t>𝐱</m:t>
                          </m:r>
                        </m:e>
                      </m:acc>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𝐬𝐬</m:t>
                              </m:r>
                            </m:sub>
                          </m:sSub>
                        </m:e>
                      </m:d>
                      <m:d>
                        <m:dPr>
                          <m:begChr m:val="〈"/>
                          <m:endChr m:val="〉"/>
                          <m:ctrlPr>
                            <a:rPr lang="en-US" altLang="zh-CN" b="1" i="1">
                              <a:latin typeface="DejaVu Math TeX Gyre" panose="02000503000000000000" charset="0"/>
                              <a:cs typeface="DejaVu Math TeX Gyre" panose="02000503000000000000" charset="0"/>
                            </a:rPr>
                          </m:ctrlPr>
                        </m:dPr>
                        <m:e>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e>
                      </m:d>
                      <m:r>
                        <a:rPr lang="en-US" altLang="zh-CN" b="1" i="1">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𝐬𝐛</m:t>
                              </m:r>
                            </m:sub>
                          </m:sSub>
                        </m:e>
                      </m:d>
                      <m:d>
                        <m:dPr>
                          <m:begChr m:val="〈"/>
                          <m:endChr m:val="〉"/>
                          <m:ctrlPr>
                            <a:rPr lang="en-US" altLang="zh-CN" b="1" i="1">
                              <a:latin typeface="DejaVu Math TeX Gyre" panose="02000503000000000000" charset="0"/>
                              <a:cs typeface="DejaVu Math TeX Gyre" panose="02000503000000000000" charset="0"/>
                            </a:rPr>
                          </m:ctrlPr>
                        </m:dPr>
                        <m:e>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𝐛</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e>
                      </m:d>
                    </m:oMath>
                  </m:oMathPara>
                </a14:m>
                <a:endParaRPr lang="en-US" altLang="zh-CN" b="1">
                  <a:solidFill>
                    <a:srgbClr val="0070C0"/>
                  </a:solidFill>
                  <a:latin typeface="DejaVu Math TeX Gyre" panose="02000503000000000000" charset="0"/>
                  <a:cs typeface="DejaVu Math TeX Gyre" panose="02000503000000000000" charset="0"/>
                </a:endParaRPr>
              </a:p>
              <a:p>
                <a:pPr marL="0" indent="0">
                  <a:lnSpc>
                    <a:spcPct val="120000"/>
                  </a:lnSpc>
                  <a:spcBef>
                    <a:spcPts val="1000"/>
                  </a:spcBef>
                  <a:spcAft>
                    <a:spcPts val="0"/>
                  </a:spcAft>
                  <a:buNone/>
                </a:pPr>
                <a14:m>
                  <m:oMathPara xmlns:m="http://schemas.openxmlformats.org/officeDocument/2006/math">
                    <m:oMathParaPr>
                      <m:jc m:val="center"/>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𝐛</m:t>
                          </m:r>
                        </m:sub>
                      </m:sSub>
                      <m:sSub>
                        <m:sSubPr>
                          <m:ctrlPr>
                            <a:rPr lang="zh-CN" altLang="en-US"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𝐌</m:t>
                          </m:r>
                        </m:e>
                        <m:sub>
                          <m:r>
                            <a:rPr lang="en-US" altLang="zh-CN" b="1">
                              <a:solidFill>
                                <a:schemeClr val="tx1"/>
                              </a:solidFill>
                              <a:latin typeface="DejaVu Math TeX Gyre" panose="02000503000000000000" charset="0"/>
                              <a:cs typeface="DejaVu Math TeX Gyre" panose="02000503000000000000" charset="0"/>
                            </a:rPr>
                            <m:t>𝐛</m:t>
                          </m:r>
                        </m:sub>
                      </m:sSub>
                      <m:r>
                        <a:rPr lang="en-US" altLang="zh-CN" b="1">
                          <a:solidFill>
                            <a:schemeClr val="tx1"/>
                          </a:solidFill>
                          <a:latin typeface="DejaVu Math TeX Gyre" panose="02000503000000000000" charset="0"/>
                          <a:cs typeface="DejaVu Math TeX Gyre" panose="02000503000000000000" charset="0"/>
                        </a:rPr>
                        <m:t>(</m:t>
                      </m:r>
                      <m:acc>
                        <m:accPr>
                          <m:chr m:val="̅"/>
                          <m:ctrlPr>
                            <a:rPr lang="en-US" altLang="zh-CN" b="1">
                              <a:solidFill>
                                <a:schemeClr val="tx1"/>
                              </a:solidFill>
                              <a:latin typeface="DejaVu Math TeX Gyre" panose="02000503000000000000" charset="0"/>
                              <a:cs typeface="DejaVu Math TeX Gyre" panose="02000503000000000000" charset="0"/>
                            </a:rPr>
                          </m:ctrlPr>
                        </m:accPr>
                        <m:e>
                          <m:r>
                            <a:rPr lang="en-US" altLang="zh-CN" b="1">
                              <a:solidFill>
                                <a:schemeClr val="tx1"/>
                              </a:solidFill>
                              <a:latin typeface="DejaVu Math TeX Gyre" panose="02000503000000000000" charset="0"/>
                              <a:cs typeface="DejaVu Math TeX Gyre" panose="02000503000000000000" charset="0"/>
                            </a:rPr>
                            <m:t> </m:t>
                          </m:r>
                          <m:r>
                            <a:rPr lang="en-US" altLang="zh-CN" b="1">
                              <a:solidFill>
                                <a:schemeClr val="tx1"/>
                              </a:solidFill>
                              <a:latin typeface="DejaVu Math TeX Gyre" panose="02000503000000000000" charset="0"/>
                              <a:cs typeface="DejaVu Math TeX Gyre" panose="02000503000000000000" charset="0"/>
                            </a:rPr>
                            <m:t>𝐱</m:t>
                          </m:r>
                        </m:e>
                      </m:acc>
                      <m:r>
                        <a:rPr lang="en-US" altLang="zh-CN" b="1">
                          <a:solidFill>
                            <a:schemeClr val="tx1"/>
                          </a:solidFill>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𝐬𝐛</m:t>
                              </m:r>
                            </m:sub>
                          </m:sSub>
                        </m:e>
                      </m:d>
                      <m:d>
                        <m:dPr>
                          <m:begChr m:val="〈"/>
                          <m:endChr m:val="〉"/>
                          <m:ctrlPr>
                            <a:rPr lang="en-US" altLang="zh-CN" b="1" i="1">
                              <a:latin typeface="DejaVu Math TeX Gyre" panose="02000503000000000000" charset="0"/>
                              <a:cs typeface="DejaVu Math TeX Gyre" panose="02000503000000000000" charset="0"/>
                            </a:rPr>
                          </m:ctrlPr>
                        </m:dPr>
                        <m:e>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e>
                      </m:d>
                      <m:r>
                        <a:rPr lang="en-US" altLang="zh-CN" b="1" i="1">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𝐛</m:t>
                              </m:r>
                              <m:r>
                                <a:rPr lang="en-US" altLang="zh-CN" b="1">
                                  <a:solidFill>
                                    <a:schemeClr val="tx1"/>
                                  </a:solidFill>
                                  <a:latin typeface="DejaVu Math TeX Gyre" panose="02000503000000000000" charset="0"/>
                                  <a:cs typeface="DejaVu Math TeX Gyre" panose="02000503000000000000" charset="0"/>
                                </a:rPr>
                                <m:t>𝐛</m:t>
                              </m:r>
                            </m:sub>
                          </m:sSub>
                        </m:e>
                      </m:d>
                      <m:d>
                        <m:dPr>
                          <m:begChr m:val="〈"/>
                          <m:endChr m:val="〉"/>
                          <m:ctrlPr>
                            <a:rPr lang="en-US" altLang="zh-CN" b="1" i="1">
                              <a:latin typeface="DejaVu Math TeX Gyre" panose="02000503000000000000" charset="0"/>
                              <a:cs typeface="DejaVu Math TeX Gyre" panose="02000503000000000000" charset="0"/>
                            </a:rPr>
                          </m:ctrlPr>
                        </m:dPr>
                        <m:e>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𝐛</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e>
                      </m:d>
                    </m:oMath>
                  </m:oMathPara>
                </a14:m>
                <a:endParaRPr lang="zh-CN" altLang="en-US" b="1">
                  <a:solidFill>
                    <a:schemeClr val="tx1"/>
                  </a:solidFill>
                  <a:sym typeface="+mn-ea"/>
                </a:endParaRPr>
              </a:p>
              <a:p>
                <a:pPr>
                  <a:lnSpc>
                    <a:spcPct val="120000"/>
                  </a:lnSpc>
                  <a:spcBef>
                    <a:spcPts val="1000"/>
                  </a:spcBef>
                  <a:spcAft>
                    <a:spcPts val="0"/>
                  </a:spcAft>
                </a:pPr>
                <a:r>
                  <a:rPr lang="zh-CN" altLang="en-US" b="1">
                    <a:solidFill>
                      <a:schemeClr val="tx1"/>
                    </a:solidFill>
                    <a:sym typeface="+mn-ea"/>
                  </a:rPr>
                  <a:t>至此我们成功用</a:t>
                </a:r>
                <a:r>
                  <a:rPr lang="en-US" altLang="zh-CN" b="1">
                    <a:solidFill>
                      <a:schemeClr val="tx1"/>
                    </a:solidFill>
                    <a:sym typeface="+mn-ea"/>
                  </a:rPr>
                  <a:t>sPlot</a:t>
                </a:r>
                <a:r>
                  <a:rPr lang="zh-CN" altLang="en-US" b="1">
                    <a:solidFill>
                      <a:schemeClr val="tx1"/>
                    </a:solidFill>
                    <a:sym typeface="+mn-ea"/>
                  </a:rPr>
                  <a:t>方法重建出信号和背景的</a:t>
                </a:r>
                <a:r>
                  <a:rPr lang="en-US" altLang="zh-CN" b="1">
                    <a:solidFill>
                      <a:schemeClr val="tx1"/>
                    </a:solidFill>
                    <a:sym typeface="+mn-ea"/>
                  </a:rPr>
                  <a:t>control variable x</a:t>
                </a:r>
                <a:r>
                  <a:rPr lang="zh-CN" altLang="en-US" b="1">
                    <a:solidFill>
                      <a:schemeClr val="tx1"/>
                    </a:solidFill>
                    <a:sym typeface="+mn-ea"/>
                  </a:rPr>
                  <a:t>的</a:t>
                </a:r>
                <a:r>
                  <a:rPr lang="zh-CN" altLang="en-US" b="1">
                    <a:solidFill>
                      <a:schemeClr val="tx1"/>
                    </a:solidFill>
                    <a:sym typeface="+mn-ea"/>
                  </a:rPr>
                  <a:t>分布。</a:t>
                </a:r>
                <a:endParaRPr lang="zh-CN" altLang="en-US" b="1">
                  <a:solidFill>
                    <a:schemeClr val="tx1"/>
                  </a:solidFill>
                  <a:sym typeface="+mn-ea"/>
                </a:endParaRPr>
              </a:p>
              <a:p>
                <a:pPr marL="0" indent="0">
                  <a:lnSpc>
                    <a:spcPct val="120000"/>
                  </a:lnSpc>
                  <a:spcBef>
                    <a:spcPts val="1000"/>
                  </a:spcBef>
                  <a:spcAft>
                    <a:spcPts val="0"/>
                  </a:spcAft>
                  <a:buNone/>
                </a:pPr>
                <a:endParaRPr lang="zh-CN" altLang="en-US" b="1">
                  <a:solidFill>
                    <a:schemeClr val="tx1"/>
                  </a:solidFill>
                  <a:latin typeface="DejaVu Math TeX Gyre" panose="02000503000000000000" charset="0"/>
                  <a:ea typeface="宋体" charset="0"/>
                  <a:cs typeface="DejaVu Math TeX Gyre" panose="02000503000000000000"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9128"/>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sPlot</a:t>
            </a:r>
            <a:r>
              <a:rPr lang="zh-CN" altLang="en-US" b="1"/>
              <a:t>方法</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0000"/>
              </a:bodyPr>
              <a:p>
                <a:pPr fontAlgn="auto">
                  <a:lnSpc>
                    <a:spcPct val="120000"/>
                  </a:lnSpc>
                  <a:spcBef>
                    <a:spcPts val="1000"/>
                  </a:spcBef>
                  <a:spcAft>
                    <a:spcPts val="1800"/>
                  </a:spcAft>
                </a:pPr>
                <a:r>
                  <a:rPr lang="zh-CN" altLang="en-US" b="1">
                    <a:solidFill>
                      <a:schemeClr val="tx1"/>
                    </a:solidFill>
                    <a:latin typeface="DejaVu Math TeX Gyre" panose="02000503000000000000" charset="0"/>
                    <a:ea typeface="宋体" charset="0"/>
                    <a:cs typeface="DejaVu Math TeX Gyre" panose="02000503000000000000" charset="0"/>
                    <a:sym typeface="+mn-ea"/>
                  </a:rPr>
                  <a:t>注意此时</a:t>
                </a:r>
                <a:r>
                  <a:rPr lang="en-US" altLang="zh-CN" b="1">
                    <a:solidFill>
                      <a:schemeClr val="tx1"/>
                    </a:solidFill>
                    <a:latin typeface="DejaVu Math TeX Gyre" panose="02000503000000000000" charset="0"/>
                    <a:ea typeface="宋体" charset="0"/>
                    <a:cs typeface="DejaVu Math TeX Gyre" panose="02000503000000000000" charset="0"/>
                    <a:sym typeface="+mn-ea"/>
                  </a:rPr>
                  <a:t>weight</a:t>
                </a:r>
                <a:r>
                  <a:rPr lang="zh-CN" altLang="en-US" b="1">
                    <a:solidFill>
                      <a:schemeClr val="tx1"/>
                    </a:solidFill>
                    <a:latin typeface="DejaVu Math TeX Gyre" panose="02000503000000000000" charset="0"/>
                    <a:ea typeface="宋体" charset="0"/>
                    <a:cs typeface="DejaVu Math TeX Gyre" panose="02000503000000000000" charset="0"/>
                    <a:sym typeface="+mn-ea"/>
                  </a:rPr>
                  <a:t>的写法应当修正</a:t>
                </a:r>
                <a:r>
                  <a:rPr lang="zh-CN" altLang="en-US" b="1">
                    <a:solidFill>
                      <a:schemeClr val="tx1"/>
                    </a:solidFill>
                    <a:latin typeface="DejaVu Math TeX Gyre" panose="02000503000000000000" charset="0"/>
                    <a:ea typeface="宋体" charset="0"/>
                    <a:cs typeface="DejaVu Math TeX Gyre" panose="02000503000000000000" charset="0"/>
                    <a:sym typeface="+mn-ea"/>
                  </a:rPr>
                  <a:t>为：</a:t>
                </a:r>
                <a:endParaRPr lang="zh-CN" altLang="en-US" b="1">
                  <a:solidFill>
                    <a:schemeClr val="tx1"/>
                  </a:solidFill>
                  <a:latin typeface="DejaVu Math TeX Gyre" panose="02000503000000000000" charset="0"/>
                  <a:ea typeface="宋体" charset="0"/>
                  <a:cs typeface="DejaVu Math TeX Gyre" panose="02000503000000000000" charset="0"/>
                  <a:sym typeface="+mn-ea"/>
                </a:endParaRPr>
              </a:p>
              <a:p>
                <a:pPr marL="0" indent="0" fontAlgn="auto">
                  <a:lnSpc>
                    <a:spcPct val="120000"/>
                  </a:lnSpc>
                  <a:spcBef>
                    <a:spcPts val="1000"/>
                  </a:spcBef>
                  <a:spcAft>
                    <a:spcPts val="1800"/>
                  </a:spcAft>
                  <a:buNone/>
                </a:pPr>
                <a14:m>
                  <m:oMathPara xmlns:m="http://schemas.openxmlformats.org/officeDocument/2006/math">
                    <m:oMathParaPr>
                      <m:jc m:val="centerGroup"/>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𝒫</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f>
                        <m:fPr>
                          <m:ctrlPr>
                            <a:rPr lang="en-US" altLang="zh-CN" b="1">
                              <a:solidFill>
                                <a:schemeClr val="tx1"/>
                              </a:solidFill>
                              <a:latin typeface="DejaVu Math TeX Gyre" panose="02000503000000000000" charset="0"/>
                              <a:cs typeface="DejaVu Math TeX Gyre" panose="02000503000000000000" charset="0"/>
                            </a:rPr>
                          </m:ctrlPr>
                        </m:fPr>
                        <m:num>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𝐬𝐬</m:t>
                                  </m:r>
                                </m:sub>
                              </m:sSub>
                            </m:e>
                          </m:d>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d>
                            <m:dPr>
                              <m:begChr m:val="〈"/>
                              <m:endChr m:val="〉"/>
                              <m:ctrlPr>
                                <a:rPr lang="en-US" altLang="zh-CN" b="1">
                                  <a:solidFill>
                                    <a:schemeClr val="tx1"/>
                                  </a:solidFill>
                                  <a:latin typeface="DejaVu Math TeX Gyre" panose="02000503000000000000" charset="0"/>
                                  <a:cs typeface="DejaVu Math TeX Gyre" panose="02000503000000000000" charset="0"/>
                                </a:rPr>
                              </m:ctrlPr>
                            </m:dPr>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𝐕</m:t>
                                  </m:r>
                                </m:e>
                                <m:sub>
                                  <m:r>
                                    <a:rPr lang="en-US" altLang="zh-CN" b="1">
                                      <a:solidFill>
                                        <a:schemeClr val="tx1"/>
                                      </a:solidFill>
                                      <a:latin typeface="DejaVu Math TeX Gyre" panose="02000503000000000000" charset="0"/>
                                      <a:cs typeface="DejaVu Math TeX Gyre" panose="02000503000000000000" charset="0"/>
                                    </a:rPr>
                                    <m:t>𝐬𝐛</m:t>
                                  </m:r>
                                </m:sub>
                              </m:sSub>
                            </m:e>
                          </m:d>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𝐛</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num>
                        <m:den>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𝐛</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𝐛</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den>
                      </m:f>
                    </m:oMath>
                  </m:oMathPara>
                </a14:m>
                <a:endParaRPr lang="zh-CN" altLang="en-US" i="1">
                  <a:solidFill>
                    <a:schemeClr val="tx1"/>
                  </a:solidFill>
                  <a:latin typeface="DejaVu Math TeX Gyre" panose="02000503000000000000" charset="0"/>
                  <a:cs typeface="DejaVu Math TeX Gyre" panose="02000503000000000000" charset="0"/>
                </a:endParaRPr>
              </a:p>
              <a:p>
                <a:pPr fontAlgn="auto">
                  <a:lnSpc>
                    <a:spcPct val="120000"/>
                  </a:lnSpc>
                  <a:spcBef>
                    <a:spcPts val="1000"/>
                  </a:spcBef>
                  <a:spcAft>
                    <a:spcPts val="1800"/>
                  </a:spcAft>
                </a:pPr>
                <a:r>
                  <a:rPr lang="zh-CN" altLang="en-US" i="1">
                    <a:solidFill>
                      <a:schemeClr val="tx1"/>
                    </a:solidFill>
                    <a:latin typeface="DejaVu Math TeX Gyre" panose="02000503000000000000" charset="0"/>
                    <a:cs typeface="DejaVu Math TeX Gyre" panose="02000503000000000000" charset="0"/>
                  </a:rPr>
                  <a:t>区别于之前</a:t>
                </a:r>
                <a:r>
                  <a:rPr lang="en-US" altLang="zh-CN" i="1">
                    <a:solidFill>
                      <a:schemeClr val="tx1"/>
                    </a:solidFill>
                    <a:latin typeface="DejaVu Math TeX Gyre" panose="02000503000000000000" charset="0"/>
                    <a:cs typeface="DejaVu Math TeX Gyre" panose="02000503000000000000" charset="0"/>
                  </a:rPr>
                  <a:t>inPlot</a:t>
                </a:r>
                <a:r>
                  <a:rPr lang="zh-CN" altLang="en-US" i="1">
                    <a:solidFill>
                      <a:schemeClr val="tx1"/>
                    </a:solidFill>
                    <a:latin typeface="DejaVu Math TeX Gyre" panose="02000503000000000000" charset="0"/>
                    <a:cs typeface="DejaVu Math TeX Gyre" panose="02000503000000000000" charset="0"/>
                  </a:rPr>
                  <a:t>方法的信号的</a:t>
                </a:r>
                <a:r>
                  <a:rPr lang="en-US" altLang="zh-CN" i="1">
                    <a:solidFill>
                      <a:schemeClr val="tx1"/>
                    </a:solidFill>
                    <a:latin typeface="DejaVu Math TeX Gyre" panose="02000503000000000000" charset="0"/>
                    <a:cs typeface="DejaVu Math TeX Gyre" panose="02000503000000000000" charset="0"/>
                  </a:rPr>
                  <a:t>weight</a:t>
                </a:r>
                <a:r>
                  <a:rPr lang="zh-CN" altLang="en-US" b="1" i="1">
                    <a:solidFill>
                      <a:schemeClr val="tx1"/>
                    </a:solidFill>
                    <a:latin typeface="DejaVu Math TeX Gyre" panose="02000503000000000000" charset="0"/>
                    <a:cs typeface="DejaVu Math TeX Gyre" panose="02000503000000000000" charset="0"/>
                  </a:rPr>
                  <a:t>：</a:t>
                </a:r>
                <a:endParaRPr lang="en-US" altLang="zh-CN" b="1" i="1">
                  <a:solidFill>
                    <a:schemeClr val="tx1"/>
                  </a:solidFill>
                  <a:latin typeface="DejaVu Math TeX Gyre" panose="02000503000000000000" charset="0"/>
                  <a:cs typeface="DejaVu Math TeX Gyre" panose="02000503000000000000" charset="0"/>
                </a:endParaRPr>
              </a:p>
              <a:p>
                <a:pPr marL="0" indent="0" fontAlgn="auto">
                  <a:lnSpc>
                    <a:spcPct val="120000"/>
                  </a:lnSpc>
                  <a:spcBef>
                    <a:spcPts val="1000"/>
                  </a:spcBef>
                  <a:spcAft>
                    <a:spcPts val="1800"/>
                  </a:spcAft>
                  <a:buNone/>
                </a:pPr>
                <a14:m>
                  <m:oMathPara xmlns:m="http://schemas.openxmlformats.org/officeDocument/2006/math">
                    <m:oMathParaPr>
                      <m:jc m:val="centerGroup"/>
                    </m:oMathParaPr>
                    <m:oMath xmlns:m="http://schemas.openxmlformats.org/officeDocument/2006/math">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P</m:t>
                          </m:r>
                        </m:e>
                        <m:sub>
                          <m:r>
                            <m:rPr>
                              <m:sty m:val="p"/>
                            </m:rPr>
                            <a:rPr lang="en-US" altLang="zh-CN">
                              <a:solidFill>
                                <a:schemeClr val="tx1"/>
                              </a:solidFill>
                              <a:latin typeface="DejaVu Math TeX Gyre" panose="02000503000000000000" charset="0"/>
                              <a:cs typeface="DejaVu Math TeX Gyre" panose="02000503000000000000" charset="0"/>
                            </a:rPr>
                            <m:t>s</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y</m:t>
                          </m:r>
                        </m:e>
                        <m:sub>
                          <m:r>
                            <m:rPr>
                              <m:sty m:val="p"/>
                            </m:rPr>
                            <a:rPr lang="en-US" altLang="zh-CN">
                              <a:solidFill>
                                <a:schemeClr val="tx1"/>
                              </a:solidFill>
                              <a:latin typeface="DejaVu Math TeX Gyre" panose="02000503000000000000" charset="0"/>
                              <a:cs typeface="DejaVu Math TeX Gyre" panose="02000503000000000000" charset="0"/>
                            </a:rPr>
                            <m:t>i</m:t>
                          </m:r>
                        </m:sub>
                      </m:sSub>
                      <m:r>
                        <a:rPr lang="en-US" altLang="zh-CN">
                          <a:solidFill>
                            <a:schemeClr val="tx1"/>
                          </a:solidFill>
                          <a:latin typeface="DejaVu Math TeX Gyre" panose="02000503000000000000" charset="0"/>
                          <a:cs typeface="DejaVu Math TeX Gyre" panose="02000503000000000000" charset="0"/>
                        </a:rPr>
                        <m:t>)=</m:t>
                      </m:r>
                      <m:f>
                        <m:fPr>
                          <m:ctrlPr>
                            <a:rPr lang="en-US" altLang="zh-CN">
                              <a:solidFill>
                                <a:schemeClr val="tx1"/>
                              </a:solidFill>
                              <a:latin typeface="DejaVu Math TeX Gyre" panose="02000503000000000000" charset="0"/>
                              <a:cs typeface="DejaVu Math TeX Gyre" panose="02000503000000000000" charset="0"/>
                            </a:rPr>
                          </m:ctrlPr>
                        </m:fPr>
                        <m:num>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N</m:t>
                              </m:r>
                            </m:e>
                            <m:sub>
                              <m:r>
                                <m:rPr>
                                  <m:sty m:val="p"/>
                                </m:rPr>
                                <a:rPr lang="en-US" altLang="zh-CN">
                                  <a:solidFill>
                                    <a:schemeClr val="tx1"/>
                                  </a:solidFill>
                                  <a:latin typeface="DejaVu Math TeX Gyre" panose="02000503000000000000" charset="0"/>
                                  <a:cs typeface="DejaVu Math TeX Gyre" panose="02000503000000000000" charset="0"/>
                                </a:rPr>
                                <m:t>s</m:t>
                              </m:r>
                            </m:sub>
                          </m:sSub>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f</m:t>
                              </m:r>
                            </m:e>
                            <m:sub>
                              <m:r>
                                <m:rPr>
                                  <m:sty m:val="p"/>
                                </m:rPr>
                                <a:rPr lang="en-US" altLang="zh-CN">
                                  <a:solidFill>
                                    <a:schemeClr val="tx1"/>
                                  </a:solidFill>
                                  <a:latin typeface="DejaVu Math TeX Gyre" panose="02000503000000000000" charset="0"/>
                                  <a:cs typeface="DejaVu Math TeX Gyre" panose="02000503000000000000" charset="0"/>
                                </a:rPr>
                                <m:t>s</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y</m:t>
                              </m:r>
                            </m:e>
                            <m:sub>
                              <m:r>
                                <m:rPr>
                                  <m:sty m:val="p"/>
                                </m:rPr>
                                <a:rPr lang="en-US" altLang="zh-CN">
                                  <a:solidFill>
                                    <a:schemeClr val="tx1"/>
                                  </a:solidFill>
                                  <a:latin typeface="DejaVu Math TeX Gyre" panose="02000503000000000000" charset="0"/>
                                  <a:cs typeface="DejaVu Math TeX Gyre" panose="02000503000000000000" charset="0"/>
                                </a:rPr>
                                <m:t>i</m:t>
                              </m:r>
                            </m:sub>
                          </m:sSub>
                          <m:r>
                            <a:rPr lang="en-US" altLang="zh-CN">
                              <a:solidFill>
                                <a:schemeClr val="tx1"/>
                              </a:solidFill>
                              <a:latin typeface="DejaVu Math TeX Gyre" panose="02000503000000000000" charset="0"/>
                              <a:cs typeface="DejaVu Math TeX Gyre" panose="02000503000000000000" charset="0"/>
                            </a:rPr>
                            <m:t>)</m:t>
                          </m:r>
                        </m:num>
                        <m:den>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N</m:t>
                              </m:r>
                            </m:e>
                            <m:sub>
                              <m:r>
                                <m:rPr>
                                  <m:sty m:val="p"/>
                                </m:rPr>
                                <a:rPr lang="en-US" altLang="zh-CN">
                                  <a:solidFill>
                                    <a:schemeClr val="tx1"/>
                                  </a:solidFill>
                                  <a:latin typeface="DejaVu Math TeX Gyre" panose="02000503000000000000" charset="0"/>
                                  <a:cs typeface="DejaVu Math TeX Gyre" panose="02000503000000000000" charset="0"/>
                                </a:rPr>
                                <m:t>s</m:t>
                              </m:r>
                            </m:sub>
                          </m:sSub>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f</m:t>
                              </m:r>
                            </m:e>
                            <m:sub>
                              <m:r>
                                <m:rPr>
                                  <m:sty m:val="p"/>
                                </m:rPr>
                                <a:rPr lang="en-US" altLang="zh-CN">
                                  <a:solidFill>
                                    <a:schemeClr val="tx1"/>
                                  </a:solidFill>
                                  <a:latin typeface="DejaVu Math TeX Gyre" panose="02000503000000000000" charset="0"/>
                                  <a:cs typeface="DejaVu Math TeX Gyre" panose="02000503000000000000" charset="0"/>
                                </a:rPr>
                                <m:t>s</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y</m:t>
                              </m:r>
                            </m:e>
                            <m:sub>
                              <m:r>
                                <m:rPr>
                                  <m:sty m:val="p"/>
                                </m:rPr>
                                <a:rPr lang="en-US" altLang="zh-CN">
                                  <a:solidFill>
                                    <a:schemeClr val="tx1"/>
                                  </a:solidFill>
                                  <a:latin typeface="DejaVu Math TeX Gyre" panose="02000503000000000000" charset="0"/>
                                  <a:cs typeface="DejaVu Math TeX Gyre" panose="02000503000000000000" charset="0"/>
                                </a:rPr>
                                <m:t>i</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N</m:t>
                              </m:r>
                            </m:e>
                            <m:sub>
                              <m:r>
                                <m:rPr>
                                  <m:sty m:val="p"/>
                                </m:rPr>
                                <a:rPr lang="en-US" altLang="zh-CN">
                                  <a:solidFill>
                                    <a:schemeClr val="tx1"/>
                                  </a:solidFill>
                                  <a:latin typeface="DejaVu Math TeX Gyre" panose="02000503000000000000" charset="0"/>
                                  <a:cs typeface="DejaVu Math TeX Gyre" panose="02000503000000000000" charset="0"/>
                                </a:rPr>
                                <m:t>b</m:t>
                              </m:r>
                            </m:sub>
                          </m:sSub>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f</m:t>
                              </m:r>
                            </m:e>
                            <m:sub>
                              <m:r>
                                <m:rPr>
                                  <m:sty m:val="p"/>
                                </m:rPr>
                                <a:rPr lang="en-US" altLang="zh-CN">
                                  <a:solidFill>
                                    <a:schemeClr val="tx1"/>
                                  </a:solidFill>
                                  <a:latin typeface="DejaVu Math TeX Gyre" panose="02000503000000000000" charset="0"/>
                                  <a:cs typeface="DejaVu Math TeX Gyre" panose="02000503000000000000" charset="0"/>
                                </a:rPr>
                                <m:t>b</m:t>
                              </m:r>
                            </m:sub>
                          </m:sSub>
                          <m:r>
                            <a:rPr lang="en-US" altLang="zh-CN">
                              <a:solidFill>
                                <a:schemeClr val="tx1"/>
                              </a:solidFill>
                              <a:latin typeface="DejaVu Math TeX Gyre" panose="02000503000000000000" charset="0"/>
                              <a:cs typeface="DejaVu Math TeX Gyre" panose="02000503000000000000" charset="0"/>
                            </a:rPr>
                            <m:t>(</m:t>
                          </m:r>
                          <m:sSub>
                            <m:sSubPr>
                              <m:ctrlPr>
                                <a:rPr lang="en-US" altLang="zh-CN">
                                  <a:solidFill>
                                    <a:schemeClr val="tx1"/>
                                  </a:solidFill>
                                  <a:latin typeface="DejaVu Math TeX Gyre" panose="02000503000000000000" charset="0"/>
                                  <a:cs typeface="DejaVu Math TeX Gyre" panose="02000503000000000000" charset="0"/>
                                </a:rPr>
                              </m:ctrlPr>
                            </m:sSubPr>
                            <m:e>
                              <m:r>
                                <m:rPr>
                                  <m:sty m:val="p"/>
                                </m:rPr>
                                <a:rPr lang="en-US" altLang="zh-CN">
                                  <a:solidFill>
                                    <a:schemeClr val="tx1"/>
                                  </a:solidFill>
                                  <a:latin typeface="DejaVu Math TeX Gyre" panose="02000503000000000000" charset="0"/>
                                  <a:cs typeface="DejaVu Math TeX Gyre" panose="02000503000000000000" charset="0"/>
                                </a:rPr>
                                <m:t>y</m:t>
                              </m:r>
                            </m:e>
                            <m:sub>
                              <m:r>
                                <m:rPr>
                                  <m:sty m:val="p"/>
                                </m:rPr>
                                <a:rPr lang="en-US" altLang="zh-CN">
                                  <a:solidFill>
                                    <a:schemeClr val="tx1"/>
                                  </a:solidFill>
                                  <a:latin typeface="DejaVu Math TeX Gyre" panose="02000503000000000000" charset="0"/>
                                  <a:cs typeface="DejaVu Math TeX Gyre" panose="02000503000000000000" charset="0"/>
                                </a:rPr>
                                <m:t>i</m:t>
                              </m:r>
                            </m:sub>
                          </m:sSub>
                          <m:r>
                            <a:rPr lang="en-US" altLang="zh-CN">
                              <a:solidFill>
                                <a:schemeClr val="tx1"/>
                              </a:solidFill>
                              <a:latin typeface="DejaVu Math TeX Gyre" panose="02000503000000000000" charset="0"/>
                              <a:cs typeface="DejaVu Math TeX Gyre" panose="02000503000000000000" charset="0"/>
                            </a:rPr>
                            <m:t>)</m:t>
                          </m:r>
                        </m:den>
                      </m:f>
                    </m:oMath>
                  </m:oMathPara>
                </a14:m>
                <a:endParaRPr lang="en-US" altLang="zh-CN">
                  <a:solidFill>
                    <a:schemeClr val="tx1"/>
                  </a:solidFill>
                  <a:latin typeface="DejaVu Math TeX Gyre" panose="02000503000000000000" charset="0"/>
                  <a:cs typeface="DejaVu Math TeX Gyre" panose="02000503000000000000" charset="0"/>
                </a:endParaRPr>
              </a:p>
              <a:p>
                <a:pPr marL="0" indent="0" algn="ctr" fontAlgn="auto">
                  <a:lnSpc>
                    <a:spcPct val="120000"/>
                  </a:lnSpc>
                  <a:spcBef>
                    <a:spcPts val="1000"/>
                  </a:spcBef>
                  <a:spcAft>
                    <a:spcPts val="1800"/>
                  </a:spcAft>
                  <a:buNone/>
                </a:pPr>
                <a:r>
                  <a:rPr lang="zh-CN" altLang="en-US" sz="2000" i="1">
                    <a:solidFill>
                      <a:schemeClr val="tx1"/>
                    </a:solidFill>
                    <a:latin typeface="DejaVu Math TeX Gyre" panose="02000503000000000000" charset="0"/>
                    <a:ea typeface="宋体" charset="0"/>
                    <a:cs typeface="DejaVu Math TeX Gyre" panose="02000503000000000000" charset="0"/>
                    <a:sym typeface="+mn-ea"/>
                  </a:rPr>
                  <a:t>The sPlot method has been implemented in the ROOT framework under the class TSPlot</a:t>
                </a:r>
                <a:endParaRPr lang="zh-CN" altLang="en-US" sz="2000" i="1">
                  <a:solidFill>
                    <a:schemeClr val="tx1"/>
                  </a:solidFill>
                  <a:latin typeface="DejaVu Math TeX Gyre" panose="02000503000000000000" charset="0"/>
                  <a:ea typeface="宋体" charset="0"/>
                  <a:cs typeface="DejaVu Math TeX Gyre" panose="02000503000000000000"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数据样本实操</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en-US" altLang="zh-CN" sz="2400" b="1"/>
                  <a:t>1. </a:t>
                </a:r>
                <a:r>
                  <a:rPr lang="zh-CN" altLang="en-US" sz="2400" b="1"/>
                  <a:t>我有一份</a:t>
                </a:r>
                <a:r>
                  <a:rPr lang="zh-CN" altLang="en-US" sz="2400" b="1">
                    <a:solidFill>
                      <a:srgbClr val="0070C0"/>
                    </a:solidFill>
                  </a:rPr>
                  <a:t>信号的质量分布为水晶球函数</a:t>
                </a:r>
                <a:r>
                  <a:rPr lang="zh-CN" altLang="en-US" sz="2400" b="1"/>
                  <a:t>和</a:t>
                </a:r>
                <a:r>
                  <a:rPr lang="zh-CN" altLang="en-US" sz="2400" b="1">
                    <a:solidFill>
                      <a:srgbClr val="0070C0"/>
                    </a:solidFill>
                  </a:rPr>
                  <a:t>质量背景分布为指数函数</a:t>
                </a:r>
                <a:r>
                  <a:rPr lang="zh-CN" altLang="en-US" sz="2400" b="1"/>
                  <a:t>混杂的</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𝛍𝛍</m:t>
                    </m:r>
                  </m:oMath>
                </a14:m>
                <a:r>
                  <a:rPr lang="zh-CN" altLang="en-US" sz="2400" b="1"/>
                  <a:t>样本，此时</a:t>
                </a:r>
                <a:r>
                  <a:rPr lang="en-US" altLang="zh-CN" sz="2400" b="1"/>
                  <a:t>mass</a:t>
                </a:r>
                <a:r>
                  <a:rPr lang="zh-CN" altLang="en-US" sz="2400" b="1"/>
                  <a:t>是</a:t>
                </a:r>
                <a:r>
                  <a:rPr lang="en-US" altLang="zh-CN" sz="2400" b="1"/>
                  <a:t>discriminating variable</a:t>
                </a:r>
                <a:r>
                  <a:rPr lang="zh-CN" altLang="en-US" sz="2400" b="1"/>
                  <a:t>，因为已知信号和背景的两个样本的分布。</a:t>
                </a:r>
                <a:endParaRPr lang="zh-CN" altLang="en-US" sz="2400" b="1"/>
              </a:p>
              <a:p>
                <a:r>
                  <a:rPr lang="en-US" altLang="zh-CN" sz="2400" b="1"/>
                  <a:t>2. </a:t>
                </a:r>
                <a:r>
                  <a:rPr lang="zh-CN" altLang="en-US" sz="2400" b="1"/>
                  <a:t>现在我想要知道信号的</a:t>
                </a:r>
                <a:r>
                  <a:rPr lang="en-US" altLang="zh-CN" sz="2400" b="1"/>
                  <a:t>nSPDHits</a:t>
                </a:r>
                <a:r>
                  <a:rPr lang="zh-CN" altLang="en-US" sz="2400" b="1"/>
                  <a:t>分布。注意，</a:t>
                </a:r>
                <a:r>
                  <a:rPr lang="en-US" altLang="zh-CN" sz="2400" b="1"/>
                  <a:t>nSPDHits</a:t>
                </a:r>
                <a:r>
                  <a:rPr lang="zh-CN" altLang="en-US" sz="2400" b="1"/>
                  <a:t>的信号分布和背景分布均为未知，是</a:t>
                </a:r>
                <a:r>
                  <a:rPr lang="en-US" altLang="zh-CN" sz="2400" b="1"/>
                  <a:t>control variable</a:t>
                </a:r>
                <a:r>
                  <a:rPr lang="zh-CN" altLang="en-US" sz="2400" b="1"/>
                  <a:t>。且通过计算我们得知了</a:t>
                </a:r>
                <a:r>
                  <a:rPr lang="en-US" altLang="zh-CN" sz="2400" b="1"/>
                  <a:t>nSPDHits</a:t>
                </a:r>
                <a:r>
                  <a:rPr lang="zh-CN" altLang="en-US" sz="2400" b="1"/>
                  <a:t>与</a:t>
                </a:r>
                <a:r>
                  <a:rPr lang="en-US" altLang="zh-CN" sz="2400" b="1"/>
                  <a:t>mass</a:t>
                </a:r>
                <a:r>
                  <a:rPr lang="zh-CN" altLang="en-US" sz="2400" b="1"/>
                  <a:t>无关。</a:t>
                </a:r>
                <a:endParaRPr lang="zh-CN" altLang="en-US" sz="2400" b="1"/>
              </a:p>
              <a:p>
                <a:r>
                  <a:rPr lang="en-US" altLang="zh-CN" sz="2400" b="1"/>
                  <a:t>3. </a:t>
                </a:r>
                <a:r>
                  <a:rPr lang="zh-CN" altLang="en-US" sz="2400" b="1"/>
                  <a:t>为了验证这个</a:t>
                </a:r>
                <a:r>
                  <a:rPr lang="en-US" altLang="zh-CN" sz="2400" b="1"/>
                  <a:t>sPlot</a:t>
                </a:r>
                <a:r>
                  <a:rPr lang="zh-CN" altLang="en-US" sz="2400" b="1"/>
                  <a:t>的正确性，我利用拟合抽出了</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oMath>
                </a14:m>
                <a:r>
                  <a:rPr lang="zh-CN" altLang="en-US" sz="2400" b="1">
                    <a:latin typeface="DejaVu Math TeX Gyre" panose="02000503000000000000" charset="0"/>
                    <a:cs typeface="DejaVu Math TeX Gyre" panose="02000503000000000000" charset="0"/>
                  </a:rPr>
                  <a:t>的信号的</a:t>
                </a:r>
                <a:r>
                  <a:rPr lang="en-US" altLang="zh-CN" sz="2400" b="1">
                    <a:sym typeface="+mn-ea"/>
                  </a:rPr>
                  <a:t>nSPDHits</a:t>
                </a:r>
                <a:r>
                  <a:rPr lang="zh-CN" altLang="en-US" sz="2400" b="1">
                    <a:latin typeface="DejaVu Math TeX Gyre" panose="02000503000000000000" charset="0"/>
                    <a:cs typeface="DejaVu Math TeX Gyre" panose="02000503000000000000" charset="0"/>
                  </a:rPr>
                  <a:t>分布</a:t>
                </a:r>
                <a:endParaRPr lang="zh-CN" altLang="en-US" sz="2400" b="1">
                  <a:latin typeface="DejaVu Math TeX Gyre" panose="02000503000000000000" charset="0"/>
                  <a:cs typeface="DejaVu Math TeX Gyre" panose="02000503000000000000" charset="0"/>
                </a:endParaRPr>
              </a:p>
              <a:p>
                <a:r>
                  <a:rPr lang="en-US" altLang="zh-CN" sz="2400" b="1">
                    <a:latin typeface="DejaVu Math TeX Gyre" panose="02000503000000000000" charset="0"/>
                    <a:cs typeface="DejaVu Math TeX Gyre" panose="02000503000000000000" charset="0"/>
                  </a:rPr>
                  <a:t>4. </a:t>
                </a:r>
                <a:r>
                  <a:rPr lang="zh-CN" altLang="en-US" sz="2400" b="1">
                    <a:latin typeface="DejaVu Math TeX Gyre" panose="02000503000000000000" charset="0"/>
                    <a:cs typeface="DejaVu Math TeX Gyre" panose="02000503000000000000" charset="0"/>
                  </a:rPr>
                  <a:t>作为比较，我利用</a:t>
                </a:r>
                <a:r>
                  <a:rPr lang="en-US" altLang="zh-CN" sz="2400" b="1">
                    <a:latin typeface="DejaVu Math TeX Gyre" panose="02000503000000000000" charset="0"/>
                    <a:cs typeface="DejaVu Math TeX Gyre" panose="02000503000000000000" charset="0"/>
                  </a:rPr>
                  <a:t>sPlot</a:t>
                </a:r>
                <a:r>
                  <a:rPr lang="zh-CN" altLang="en-US" sz="2400" b="1">
                    <a:latin typeface="DejaVu Math TeX Gyre" panose="02000503000000000000" charset="0"/>
                    <a:cs typeface="DejaVu Math TeX Gyre" panose="02000503000000000000" charset="0"/>
                  </a:rPr>
                  <a:t>方法抽出</a:t>
                </a:r>
                <a14:m>
                  <m:oMath xmlns:m="http://schemas.openxmlformats.org/officeDocument/2006/math">
                    <m:r>
                      <a:rPr lang="en-US" altLang="zh-CN" sz="2400" b="1">
                        <a:latin typeface="DejaVu Math TeX Gyre" panose="02000503000000000000" charset="0"/>
                        <a:cs typeface="DejaVu Math TeX Gyre" panose="02000503000000000000" charset="0"/>
                      </a:rPr>
                      <m:t>𝐉/</m:t>
                    </m:r>
                    <m:r>
                      <a:rPr lang="en-US" altLang="zh-CN" sz="2400" b="1">
                        <a:latin typeface="DejaVu Math TeX Gyre" panose="02000503000000000000" charset="0"/>
                        <a:cs typeface="DejaVu Math TeX Gyre" panose="02000503000000000000" charset="0"/>
                      </a:rPr>
                      <m:t>𝛙</m:t>
                    </m:r>
                  </m:oMath>
                </a14:m>
                <a:r>
                  <a:rPr lang="zh-CN" altLang="en-US" sz="2400" b="1">
                    <a:latin typeface="DejaVu Math TeX Gyre" panose="02000503000000000000" charset="0"/>
                    <a:cs typeface="DejaVu Math TeX Gyre" panose="02000503000000000000" charset="0"/>
                  </a:rPr>
                  <a:t>的信号的</a:t>
                </a:r>
                <a:r>
                  <a:rPr lang="en-US" altLang="zh-CN" sz="2400" b="1">
                    <a:sym typeface="+mn-ea"/>
                  </a:rPr>
                  <a:t>nSPDHits</a:t>
                </a:r>
                <a:r>
                  <a:rPr lang="zh-CN" altLang="en-US" sz="2400" b="1">
                    <a:sym typeface="+mn-ea"/>
                  </a:rPr>
                  <a:t>分布作为比较，因为对于</a:t>
                </a:r>
                <a14:m>
                  <m:oMath xmlns:m="http://schemas.openxmlformats.org/officeDocument/2006/math">
                    <m:r>
                      <a:rPr lang="en-US" altLang="zh-CN" sz="2400" b="1">
                        <a:latin typeface="DejaVu Math TeX Gyre" panose="02000503000000000000" charset="0"/>
                        <a:cs typeface="DejaVu Math TeX Gyre" panose="02000503000000000000" charset="0"/>
                      </a:rPr>
                      <m:t>𝐉</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𝛙</m:t>
                    </m:r>
                  </m:oMath>
                </a14:m>
                <a:r>
                  <a:rPr lang="zh-CN" altLang="en-US" sz="2400" b="1">
                    <a:latin typeface="DejaVu Math TeX Gyre" panose="02000503000000000000" charset="0"/>
                    <a:cs typeface="DejaVu Math TeX Gyre" panose="02000503000000000000" charset="0"/>
                  </a:rPr>
                  <a:t>和</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oMath>
                </a14:m>
                <a:r>
                  <a:rPr lang="zh-CN" altLang="en-US" sz="2400" b="1">
                    <a:latin typeface="DejaVu Math TeX Gyre" panose="02000503000000000000" charset="0"/>
                    <a:cs typeface="DejaVu Math TeX Gyre" panose="02000503000000000000" charset="0"/>
                  </a:rPr>
                  <a:t>，信号的多重数分布应一致</a:t>
                </a:r>
                <a:r>
                  <a:rPr lang="zh-CN" altLang="en-US" sz="2400" b="1">
                    <a:latin typeface="DejaVu Math TeX Gyre" panose="02000503000000000000" charset="0"/>
                    <a:cs typeface="DejaVu Math TeX Gyre" panose="02000503000000000000" charset="0"/>
                  </a:rPr>
                  <a:t>。</a:t>
                </a:r>
                <a:endParaRPr lang="zh-CN" altLang="en-US" sz="2400" b="1">
                  <a:latin typeface="DejaVu Math TeX Gyre" panose="02000503000000000000" charset="0"/>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r="-193" b="7"/>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424815" y="987425"/>
            <a:ext cx="5282526" cy="3600000"/>
          </a:xfrm>
          <a:prstGeom prst="rect">
            <a:avLst/>
          </a:prstGeom>
        </p:spPr>
      </p:pic>
      <p:pic>
        <p:nvPicPr>
          <p:cNvPr id="6" name="图片 5"/>
          <p:cNvPicPr>
            <a:picLocks noChangeAspect="1"/>
          </p:cNvPicPr>
          <p:nvPr/>
        </p:nvPicPr>
        <p:blipFill>
          <a:blip r:embed="rId2"/>
          <a:stretch>
            <a:fillRect/>
          </a:stretch>
        </p:blipFill>
        <p:spPr>
          <a:xfrm>
            <a:off x="6351270" y="987425"/>
            <a:ext cx="5271428" cy="360000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2197100" y="4889500"/>
                <a:ext cx="1776095" cy="368300"/>
              </a:xfrm>
              <a:prstGeom prst="rect">
                <a:avLst/>
              </a:prstGeom>
              <a:noFill/>
            </p:spPr>
            <p:txBody>
              <a:bodyPr wrap="none" rtlCol="0">
                <a:spAutoFit/>
              </a:bodyPr>
              <a:p>
                <a:pPr algn="l"/>
                <a14:m>
                  <m:oMath xmlns:m="http://schemas.openxmlformats.org/officeDocument/2006/math">
                    <m:r>
                      <a:rPr lang="en-US" altLang="zh-CN" b="1">
                        <a:latin typeface="DejaVu Math TeX Gyre" panose="02000503000000000000" charset="0"/>
                        <a:cs typeface="DejaVu Math TeX Gyre" panose="02000503000000000000" charset="0"/>
                      </a:rPr>
                      <m:t>𝐉</m:t>
                    </m:r>
                    <m:r>
                      <a:rPr lang="en-US" altLang="zh-CN" b="1">
                        <a:latin typeface="DejaVu Math TeX Gyre" panose="02000503000000000000" charset="0"/>
                        <a:cs typeface="DejaVu Math TeX Gyre" panose="02000503000000000000" charset="0"/>
                      </a:rPr>
                      <m:t>/</m:t>
                    </m:r>
                    <m:r>
                      <a:rPr lang="en-US" altLang="zh-CN" b="1">
                        <a:latin typeface="DejaVu Math TeX Gyre" panose="02000503000000000000" charset="0"/>
                        <a:cs typeface="DejaVu Math TeX Gyre" panose="02000503000000000000" charset="0"/>
                      </a:rPr>
                      <m:t>𝛙</m:t>
                    </m:r>
                  </m:oMath>
                </a14:m>
                <a:r>
                  <a:rPr lang="en-US" altLang="zh-CN" b="1"/>
                  <a:t> mass</a:t>
                </a:r>
                <a:r>
                  <a:rPr lang="zh-CN" altLang="en-US" b="1"/>
                  <a:t>分布</a:t>
                </a:r>
                <a:endParaRPr lang="zh-CN" altLang="en-US" b="1"/>
              </a:p>
            </p:txBody>
          </p:sp>
        </mc:Choice>
        <mc:Fallback>
          <p:sp>
            <p:nvSpPr>
              <p:cNvPr id="7" name="文本框 6"/>
              <p:cNvSpPr txBox="1">
                <a:spLocks noRot="1" noChangeAspect="1" noMove="1" noResize="1" noEditPoints="1" noAdjustHandles="1" noChangeArrowheads="1" noChangeShapeType="1" noTextEdit="1"/>
              </p:cNvSpPr>
              <p:nvPr/>
            </p:nvSpPr>
            <p:spPr>
              <a:xfrm>
                <a:off x="2197100" y="4889500"/>
                <a:ext cx="1776095" cy="3683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7982585" y="4889500"/>
                <a:ext cx="2047240" cy="368300"/>
              </a:xfrm>
              <a:prstGeom prst="rect">
                <a:avLst/>
              </a:prstGeom>
              <a:noFill/>
            </p:spPr>
            <p:txBody>
              <a:bodyPr wrap="none" rtlCol="0">
                <a:spAutoFit/>
              </a:bodyPr>
              <a:p>
                <a:pPr algn="l"/>
                <a14:m>
                  <m:oMath xmlns:m="http://schemas.openxmlformats.org/officeDocument/2006/math">
                    <m:r>
                      <a:rPr lang="en-US" altLang="zh-CN" b="1">
                        <a:latin typeface="DejaVu Math TeX Gyre" panose="02000503000000000000" charset="0"/>
                        <a:cs typeface="DejaVu Math TeX Gyre" panose="02000503000000000000" charset="0"/>
                      </a:rPr>
                      <m:t>𝛙</m:t>
                    </m:r>
                    <m:r>
                      <a:rPr lang="en-US" altLang="zh-CN" b="1">
                        <a:latin typeface="DejaVu Math TeX Gyre" panose="02000503000000000000" charset="0"/>
                        <a:cs typeface="DejaVu Math TeX Gyre" panose="02000503000000000000" charset="0"/>
                      </a:rPr>
                      <m:t>(</m:t>
                    </m:r>
                    <m:r>
                      <a:rPr lang="en-US" altLang="zh-CN" b="1">
                        <a:latin typeface="DejaVu Math TeX Gyre" panose="02000503000000000000" charset="0"/>
                        <a:cs typeface="DejaVu Math TeX Gyre" panose="02000503000000000000" charset="0"/>
                      </a:rPr>
                      <m:t>𝟐𝐒</m:t>
                    </m:r>
                    <m:r>
                      <a:rPr lang="en-US" altLang="zh-CN" b="1">
                        <a:latin typeface="DejaVu Math TeX Gyre" panose="02000503000000000000" charset="0"/>
                        <a:cs typeface="DejaVu Math TeX Gyre" panose="02000503000000000000" charset="0"/>
                      </a:rPr>
                      <m:t>)</m:t>
                    </m:r>
                  </m:oMath>
                </a14:m>
                <a:r>
                  <a:rPr lang="en-US" altLang="zh-CN" b="1">
                    <a:sym typeface="+mn-ea"/>
                  </a:rPr>
                  <a:t> mass</a:t>
                </a:r>
                <a:r>
                  <a:rPr lang="zh-CN" altLang="en-US" b="1">
                    <a:sym typeface="+mn-ea"/>
                  </a:rPr>
                  <a:t>分布</a:t>
                </a:r>
                <a:endParaRPr lang="zh-CN" altLang="en-US" b="1"/>
              </a:p>
            </p:txBody>
          </p:sp>
        </mc:Choice>
        <mc:Fallback>
          <p:sp>
            <p:nvSpPr>
              <p:cNvPr id="8" name="文本框 7"/>
              <p:cNvSpPr txBox="1">
                <a:spLocks noRot="1" noChangeAspect="1" noMove="1" noResize="1" noEditPoints="1" noAdjustHandles="1" noChangeArrowheads="1" noChangeShapeType="1" noTextEdit="1"/>
              </p:cNvSpPr>
              <p:nvPr/>
            </p:nvSpPr>
            <p:spPr>
              <a:xfrm>
                <a:off x="7982585" y="4889500"/>
                <a:ext cx="2047240" cy="368300"/>
              </a:xfrm>
              <a:prstGeom prst="rect">
                <a:avLst/>
              </a:prstGeom>
              <a:blipFill rotWithShape="1">
                <a:blip r:embed="rId4"/>
                <a:stretch>
                  <a:fillRect/>
                </a:stretch>
              </a:blipFill>
            </p:spPr>
            <p:txBody>
              <a:bodyPr/>
              <a:lstStyle/>
              <a:p>
                <a:r>
                  <a:rPr lang="zh-CN" altLang="en-US">
                    <a:noFill/>
                  </a:rPr>
                  <a:t> </a:t>
                </a:r>
              </a:p>
            </p:txBody>
          </p:sp>
        </mc:Fallback>
      </mc:AlternateContent>
      <p:sp>
        <p:nvSpPr>
          <p:cNvPr id="9" name="文本框 8"/>
          <p:cNvSpPr txBox="1"/>
          <p:nvPr/>
        </p:nvSpPr>
        <p:spPr>
          <a:xfrm>
            <a:off x="636270" y="5560060"/>
            <a:ext cx="10918825" cy="645160"/>
          </a:xfrm>
          <a:prstGeom prst="rect">
            <a:avLst/>
          </a:prstGeom>
          <a:noFill/>
        </p:spPr>
        <p:txBody>
          <a:bodyPr wrap="none" rtlCol="0">
            <a:spAutoFit/>
          </a:bodyPr>
          <a:p>
            <a:pPr algn="l"/>
            <a:r>
              <a:rPr lang="en-US" altLang="zh-CN" b="1">
                <a:latin typeface="DejaVu Math TeX Gyre" panose="02000503000000000000" charset="0"/>
                <a:cs typeface="DejaVu Math TeX Gyre" panose="02000503000000000000" charset="0"/>
              </a:rPr>
              <a:t> </a:t>
            </a:r>
            <a:r>
              <a:rPr lang="zh-CN" altLang="en-US" b="1">
                <a:latin typeface="DejaVu Math TeX Gyre" panose="02000503000000000000" charset="0"/>
                <a:cs typeface="DejaVu Math TeX Gyre" panose="02000503000000000000" charset="0"/>
              </a:rPr>
              <a:t>我们用</a:t>
            </a:r>
            <a:r>
              <a:rPr lang="en-US" altLang="zh-CN" b="1">
                <a:latin typeface="DejaVu Math TeX Gyre" panose="02000503000000000000" charset="0"/>
                <a:cs typeface="DejaVu Math TeX Gyre" panose="02000503000000000000" charset="0"/>
              </a:rPr>
              <a:t>sPlot</a:t>
            </a:r>
            <a:r>
              <a:rPr lang="zh-CN" altLang="en-US" b="1">
                <a:latin typeface="DejaVu Math TeX Gyre" panose="02000503000000000000" charset="0"/>
                <a:cs typeface="DejaVu Math TeX Gyre" panose="02000503000000000000" charset="0"/>
              </a:rPr>
              <a:t>方法抽出两者的信号多重数分布进行比较。信号的多重数分布相同，背景的多重数对两者来说</a:t>
            </a:r>
            <a:endParaRPr lang="zh-CN" altLang="en-US" b="1">
              <a:latin typeface="DejaVu Math TeX Gyre" panose="02000503000000000000" charset="0"/>
              <a:cs typeface="DejaVu Math TeX Gyre" panose="02000503000000000000" charset="0"/>
            </a:endParaRPr>
          </a:p>
          <a:p>
            <a:pPr algn="l"/>
            <a:r>
              <a:rPr lang="zh-CN" altLang="en-US" b="1">
                <a:latin typeface="DejaVu Math TeX Gyre" panose="02000503000000000000" charset="0"/>
                <a:cs typeface="DejaVu Math TeX Gyre" panose="02000503000000000000" charset="0"/>
              </a:rPr>
              <a:t>不同，由于背景占比不一样，所以两份样本总体的多重数分布</a:t>
            </a:r>
            <a:r>
              <a:rPr lang="zh-CN" altLang="en-US" b="1">
                <a:latin typeface="DejaVu Math TeX Gyre" panose="02000503000000000000" charset="0"/>
                <a:cs typeface="DejaVu Math TeX Gyre" panose="02000503000000000000" charset="0"/>
              </a:rPr>
              <a:t>不一样。</a:t>
            </a:r>
            <a:endParaRPr lang="zh-CN" altLang="en-US" b="1">
              <a:latin typeface="DejaVu Math TeX Gyre" panose="02000503000000000000" charset="0"/>
              <a:cs typeface="DejaVu Math TeX Gyre" panose="0200050300000000000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sPlot</a:t>
            </a:r>
            <a:r>
              <a:rPr lang="zh-CN" altLang="en-US"/>
              <a:t>效果</a:t>
            </a:r>
            <a:endParaRPr lang="zh-CN" altLang="en-US"/>
          </a:p>
        </p:txBody>
      </p:sp>
      <p:pic>
        <p:nvPicPr>
          <p:cNvPr id="4" name="内容占位符 3"/>
          <p:cNvPicPr>
            <a:picLocks noChangeAspect="1"/>
          </p:cNvPicPr>
          <p:nvPr>
            <p:ph idx="1"/>
          </p:nvPr>
        </p:nvPicPr>
        <p:blipFill>
          <a:blip r:embed="rId1"/>
          <a:stretch>
            <a:fillRect/>
          </a:stretch>
        </p:blipFill>
        <p:spPr>
          <a:xfrm>
            <a:off x="5786120" y="1710055"/>
            <a:ext cx="6083935" cy="4351655"/>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02235" y="1901190"/>
                <a:ext cx="5683885" cy="3928110"/>
              </a:xfrm>
              <a:prstGeom prst="rect">
                <a:avLst/>
              </a:prstGeom>
              <a:noFill/>
            </p:spPr>
            <p:txBody>
              <a:bodyPr wrap="square" rtlCol="0">
                <a:spAutoFit/>
              </a:bodyPr>
              <a:p>
                <a:pPr marL="285750" indent="-285750" algn="l">
                  <a:lnSpc>
                    <a:spcPct val="100000"/>
                  </a:lnSpc>
                  <a:spcBef>
                    <a:spcPts val="0"/>
                  </a:spcBef>
                  <a:spcAft>
                    <a:spcPts val="1000"/>
                  </a:spcAft>
                  <a:buFont typeface="Arial" panose="020B0604020202020204" pitchFamily="34" charset="0"/>
                  <a:buChar char="•"/>
                </a:pPr>
                <a:r>
                  <a:rPr lang="zh-CN" altLang="en-US" sz="2400" b="1">
                    <a:solidFill>
                      <a:srgbClr val="FF0000"/>
                    </a:solidFill>
                  </a:rPr>
                  <a:t>红色</a:t>
                </a:r>
                <a:r>
                  <a:rPr lang="zh-CN" altLang="en-US" sz="2400" b="1"/>
                  <a:t>为</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oMath>
                </a14:m>
                <a:r>
                  <a:rPr lang="zh-CN" altLang="en-US" sz="2400" b="1"/>
                  <a:t>信号背景混杂</a:t>
                </a:r>
                <a:r>
                  <a:rPr lang="en-US" altLang="zh-CN" sz="2400" b="1"/>
                  <a:t>sample</a:t>
                </a:r>
                <a:r>
                  <a:rPr lang="zh-CN" altLang="en-US" sz="2400" b="1"/>
                  <a:t>的</a:t>
                </a:r>
                <a:r>
                  <a:rPr lang="en-US" altLang="zh-CN" sz="2400" b="1"/>
                  <a:t>nSPDHits</a:t>
                </a:r>
                <a:r>
                  <a:rPr lang="zh-CN" altLang="en-US" sz="2400" b="1"/>
                  <a:t>分布</a:t>
                </a:r>
                <a:endParaRPr lang="zh-CN" altLang="en-US" sz="2400" b="1"/>
              </a:p>
              <a:p>
                <a:pPr marL="285750" indent="-285750" algn="l">
                  <a:lnSpc>
                    <a:spcPct val="100000"/>
                  </a:lnSpc>
                  <a:spcBef>
                    <a:spcPts val="0"/>
                  </a:spcBef>
                  <a:spcAft>
                    <a:spcPts val="1000"/>
                  </a:spcAft>
                  <a:buFont typeface="Arial" panose="020B0604020202020204" pitchFamily="34" charset="0"/>
                  <a:buChar char="•"/>
                </a:pPr>
                <a:r>
                  <a:rPr lang="zh-CN" altLang="en-US" sz="2400" b="1">
                    <a:solidFill>
                      <a:srgbClr val="0070C0"/>
                    </a:solidFill>
                  </a:rPr>
                  <a:t>蓝色</a:t>
                </a:r>
                <a:r>
                  <a:rPr lang="zh-CN" altLang="en-US" sz="2400" b="1"/>
                  <a:t>为</a:t>
                </a:r>
                <a:r>
                  <a:rPr lang="zh-CN" altLang="en-US" sz="2400" b="1">
                    <a:sym typeface="+mn-ea"/>
                  </a:rPr>
                  <a:t>信号背景混杂</a:t>
                </a:r>
                <a:r>
                  <a:rPr lang="en-US" altLang="zh-CN" sz="2400" b="1">
                    <a:sym typeface="+mn-ea"/>
                  </a:rPr>
                  <a:t>sample</a:t>
                </a:r>
                <a:r>
                  <a:rPr lang="zh-CN" altLang="en-US" sz="2400" b="1">
                    <a:sym typeface="+mn-ea"/>
                  </a:rPr>
                  <a:t>的</a:t>
                </a:r>
                <a:r>
                  <a:rPr lang="en-US" altLang="zh-CN" sz="2400" b="1">
                    <a:sym typeface="+mn-ea"/>
                  </a:rPr>
                  <a:t>nSPDHits</a:t>
                </a:r>
                <a:r>
                  <a:rPr lang="zh-CN" altLang="en-US" sz="2400" b="1">
                    <a:sym typeface="+mn-ea"/>
                  </a:rPr>
                  <a:t>分布</a:t>
                </a:r>
                <a:endParaRPr lang="zh-CN" altLang="en-US" sz="2400" b="1">
                  <a:sym typeface="+mn-ea"/>
                </a:endParaRPr>
              </a:p>
              <a:p>
                <a:pPr marL="285750" indent="-285750" algn="l">
                  <a:lnSpc>
                    <a:spcPct val="100000"/>
                  </a:lnSpc>
                  <a:spcBef>
                    <a:spcPts val="0"/>
                  </a:spcBef>
                  <a:spcAft>
                    <a:spcPts val="1000"/>
                  </a:spcAft>
                  <a:buFont typeface="Arial" panose="020B0604020202020204" pitchFamily="34" charset="0"/>
                  <a:buChar char="•"/>
                </a:pPr>
                <a:r>
                  <a:rPr lang="zh-CN" altLang="en-US" sz="2400" b="1">
                    <a:solidFill>
                      <a:srgbClr val="00B050"/>
                    </a:solidFill>
                  </a:rPr>
                  <a:t>绿色</a:t>
                </a:r>
                <a:r>
                  <a:rPr lang="zh-CN" altLang="en-US" sz="2400" b="1"/>
                  <a:t>为</a:t>
                </a:r>
                <a:r>
                  <a:rPr lang="en-US" altLang="zh-CN" sz="2400" b="1"/>
                  <a:t>sPlot</a:t>
                </a:r>
                <a:r>
                  <a:rPr lang="zh-CN" altLang="en-US" sz="2400" b="1"/>
                  <a:t>方法提取出来</a:t>
                </a:r>
                <a14:m>
                  <m:oMath xmlns:m="http://schemas.openxmlformats.org/officeDocument/2006/math">
                    <m:r>
                      <a:rPr lang="en-US" altLang="zh-CN" sz="2400" b="1">
                        <a:latin typeface="DejaVu Math TeX Gyre" panose="02000503000000000000" charset="0"/>
                        <a:cs typeface="DejaVu Math TeX Gyre" panose="02000503000000000000" charset="0"/>
                      </a:rPr>
                      <m:t>𝛙</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𝟐𝐒</m:t>
                    </m:r>
                    <m:r>
                      <a:rPr lang="en-US" altLang="zh-CN" sz="2400" b="1">
                        <a:latin typeface="DejaVu Math TeX Gyre" panose="02000503000000000000" charset="0"/>
                        <a:cs typeface="DejaVu Math TeX Gyre" panose="02000503000000000000" charset="0"/>
                      </a:rPr>
                      <m:t>)</m:t>
                    </m:r>
                  </m:oMath>
                </a14:m>
                <a:r>
                  <a:rPr lang="zh-CN" altLang="en-US" sz="2400" b="1">
                    <a:sym typeface="+mn-ea"/>
                  </a:rPr>
                  <a:t>信号</a:t>
                </a:r>
                <a:r>
                  <a:rPr lang="en-US" altLang="zh-CN" sz="2400" b="1">
                    <a:sym typeface="+mn-ea"/>
                  </a:rPr>
                  <a:t>nSPDHits</a:t>
                </a:r>
                <a:r>
                  <a:rPr lang="zh-CN" altLang="en-US" sz="2400" b="1">
                    <a:sym typeface="+mn-ea"/>
                  </a:rPr>
                  <a:t>分布</a:t>
                </a:r>
                <a:endParaRPr lang="zh-CN" altLang="en-US" sz="2400" b="1">
                  <a:sym typeface="+mn-ea"/>
                </a:endParaRPr>
              </a:p>
              <a:p>
                <a:pPr marL="285750" indent="-285750" algn="l">
                  <a:lnSpc>
                    <a:spcPct val="100000"/>
                  </a:lnSpc>
                  <a:spcBef>
                    <a:spcPts val="0"/>
                  </a:spcBef>
                  <a:spcAft>
                    <a:spcPts val="1000"/>
                  </a:spcAft>
                  <a:buFont typeface="Arial" panose="020B0604020202020204" pitchFamily="34" charset="0"/>
                  <a:buChar char="•"/>
                </a:pPr>
                <a:r>
                  <a:rPr lang="zh-CN" altLang="en-US" sz="2400" b="1">
                    <a:solidFill>
                      <a:srgbClr val="7030A0"/>
                    </a:solidFill>
                    <a:sym typeface="+mn-ea"/>
                  </a:rPr>
                  <a:t>紫色</a:t>
                </a:r>
                <a:r>
                  <a:rPr lang="zh-CN" altLang="en-US" sz="2400" b="1">
                    <a:sym typeface="+mn-ea"/>
                  </a:rPr>
                  <a:t>为</a:t>
                </a:r>
                <a:r>
                  <a:rPr lang="en-US" altLang="zh-CN" sz="2400" b="1">
                    <a:sym typeface="+mn-ea"/>
                  </a:rPr>
                  <a:t>sPlot</a:t>
                </a:r>
                <a:r>
                  <a:rPr lang="zh-CN" altLang="en-US" sz="2400" b="1">
                    <a:sym typeface="+mn-ea"/>
                  </a:rPr>
                  <a:t>方法提取出来的</a:t>
                </a:r>
                <a14:m>
                  <m:oMath xmlns:m="http://schemas.openxmlformats.org/officeDocument/2006/math">
                    <m:r>
                      <a:rPr lang="en-US" altLang="zh-CN" sz="2400" b="1">
                        <a:latin typeface="DejaVu Math TeX Gyre" panose="02000503000000000000" charset="0"/>
                        <a:cs typeface="DejaVu Math TeX Gyre" panose="02000503000000000000" charset="0"/>
                      </a:rPr>
                      <m:t>𝐉</m:t>
                    </m:r>
                    <m:r>
                      <a:rPr lang="en-US" altLang="zh-CN" sz="2400" b="1">
                        <a:latin typeface="DejaVu Math TeX Gyre" panose="02000503000000000000" charset="0"/>
                        <a:cs typeface="DejaVu Math TeX Gyre" panose="02000503000000000000" charset="0"/>
                      </a:rPr>
                      <m:t>/</m:t>
                    </m:r>
                    <m:r>
                      <a:rPr lang="en-US" altLang="zh-CN" sz="2400" b="1">
                        <a:latin typeface="DejaVu Math TeX Gyre" panose="02000503000000000000" charset="0"/>
                        <a:cs typeface="DejaVu Math TeX Gyre" panose="02000503000000000000" charset="0"/>
                      </a:rPr>
                      <m:t>𝛙</m:t>
                    </m:r>
                  </m:oMath>
                </a14:m>
                <a:r>
                  <a:rPr lang="en-US" altLang="zh-CN" sz="2400" b="1">
                    <a:sym typeface="+mn-ea"/>
                  </a:rPr>
                  <a:t> </a:t>
                </a:r>
                <a:r>
                  <a:rPr lang="zh-CN" altLang="en-US" sz="2400" b="1">
                    <a:sym typeface="+mn-ea"/>
                  </a:rPr>
                  <a:t>信号</a:t>
                </a:r>
                <a:r>
                  <a:rPr lang="en-US" altLang="zh-CN" sz="2400" b="1">
                    <a:sym typeface="+mn-ea"/>
                  </a:rPr>
                  <a:t>nSPDHits</a:t>
                </a:r>
                <a:r>
                  <a:rPr lang="zh-CN" altLang="en-US" sz="2400" b="1">
                    <a:sym typeface="+mn-ea"/>
                  </a:rPr>
                  <a:t>分布</a:t>
                </a:r>
                <a:endParaRPr lang="zh-CN" altLang="en-US" sz="2400" b="1">
                  <a:sym typeface="+mn-ea"/>
                </a:endParaRPr>
              </a:p>
              <a:p>
                <a:pPr marL="285750" indent="-285750" algn="l">
                  <a:lnSpc>
                    <a:spcPct val="100000"/>
                  </a:lnSpc>
                  <a:spcBef>
                    <a:spcPts val="0"/>
                  </a:spcBef>
                  <a:spcAft>
                    <a:spcPts val="1000"/>
                  </a:spcAft>
                  <a:buFont typeface="Arial" panose="020B0604020202020204" pitchFamily="34" charset="0"/>
                  <a:buChar char="•"/>
                </a:pPr>
                <a:endParaRPr lang="zh-CN" altLang="en-US" sz="2400" b="1">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102235" y="1901190"/>
                <a:ext cx="5683885" cy="392811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sPlot</a:t>
            </a:r>
            <a:r>
              <a:rPr lang="zh-CN" altLang="en-US"/>
              <a:t>效果</a:t>
            </a:r>
            <a:endParaRPr lang="zh-CN" altLang="en-US"/>
          </a:p>
        </p:txBody>
      </p:sp>
      <p:pic>
        <p:nvPicPr>
          <p:cNvPr id="4" name="内容占位符 3"/>
          <p:cNvPicPr>
            <a:picLocks noChangeAspect="1"/>
          </p:cNvPicPr>
          <p:nvPr>
            <p:ph idx="1"/>
          </p:nvPr>
        </p:nvPicPr>
        <p:blipFill>
          <a:blip r:embed="rId1"/>
          <a:stretch>
            <a:fillRect/>
          </a:stretch>
        </p:blipFill>
        <p:spPr>
          <a:xfrm>
            <a:off x="5786120" y="1710055"/>
            <a:ext cx="6083935" cy="4351655"/>
          </a:xfrm>
          <a:prstGeom prst="rect">
            <a:avLst/>
          </a:prstGeom>
        </p:spPr>
      </p:pic>
      <p:sp>
        <p:nvSpPr>
          <p:cNvPr id="5" name="文本框 4"/>
          <p:cNvSpPr txBox="1"/>
          <p:nvPr/>
        </p:nvSpPr>
        <p:spPr>
          <a:xfrm>
            <a:off x="102235" y="1710055"/>
            <a:ext cx="5683885" cy="4907915"/>
          </a:xfrm>
          <a:prstGeom prst="rect">
            <a:avLst/>
          </a:prstGeom>
          <a:noFill/>
        </p:spPr>
        <p:txBody>
          <a:bodyPr wrap="square" rtlCol="0">
            <a:spAutoFit/>
          </a:bodyPr>
          <a:p>
            <a:pPr marL="285750" indent="-285750" algn="l">
              <a:lnSpc>
                <a:spcPct val="100000"/>
              </a:lnSpc>
              <a:spcBef>
                <a:spcPts val="0"/>
              </a:spcBef>
              <a:spcAft>
                <a:spcPts val="1000"/>
              </a:spcAft>
              <a:buFont typeface="Arial" panose="020B0604020202020204" pitchFamily="34" charset="0"/>
              <a:buChar char="•"/>
            </a:pPr>
            <a:r>
              <a:rPr lang="zh-CN" altLang="en-US" sz="2400" b="1">
                <a:sym typeface="+mn-ea"/>
              </a:rPr>
              <a:t>结论：</a:t>
            </a:r>
            <a:endParaRPr lang="zh-CN" altLang="en-US" sz="2400" b="1">
              <a:sym typeface="+mn-ea"/>
            </a:endParaRPr>
          </a:p>
          <a:p>
            <a:pPr indent="0" algn="l">
              <a:lnSpc>
                <a:spcPct val="100000"/>
              </a:lnSpc>
              <a:spcBef>
                <a:spcPts val="0"/>
              </a:spcBef>
              <a:spcAft>
                <a:spcPts val="1000"/>
              </a:spcAft>
              <a:buFont typeface="Arial" panose="020B0604020202020204" pitchFamily="34" charset="0"/>
              <a:buNone/>
            </a:pPr>
            <a:r>
              <a:rPr lang="en-US" altLang="zh-CN" sz="2400" b="1">
                <a:sym typeface="+mn-ea"/>
              </a:rPr>
              <a:t>	sPlot</a:t>
            </a:r>
            <a:r>
              <a:rPr lang="zh-CN" altLang="en-US" sz="2400" b="1">
                <a:sym typeface="+mn-ea"/>
              </a:rPr>
              <a:t>方法提取出来的信号的</a:t>
            </a:r>
            <a:r>
              <a:rPr lang="en-US" altLang="zh-CN" sz="2400" b="1">
                <a:sym typeface="+mn-ea"/>
              </a:rPr>
              <a:t>control variable nSPDHits</a:t>
            </a:r>
            <a:r>
              <a:rPr lang="zh-CN" altLang="en-US" sz="2400" b="1">
                <a:sym typeface="+mn-ea"/>
              </a:rPr>
              <a:t>的分布（绿色和紫色）是非常接近的。可以看出这个方法成功在红色的混合分布中提取出了较为正确的信号分布。这里没有完全一致的原因有可能有</a:t>
            </a:r>
            <a:r>
              <a:rPr lang="zh-CN" altLang="en-US" sz="2400" b="1">
                <a:sym typeface="+mn-ea"/>
              </a:rPr>
              <a:t>两点：</a:t>
            </a:r>
            <a:endParaRPr lang="zh-CN" altLang="en-US" sz="2400" b="1">
              <a:sym typeface="+mn-ea"/>
            </a:endParaRPr>
          </a:p>
          <a:p>
            <a:pPr indent="0" algn="l">
              <a:lnSpc>
                <a:spcPct val="100000"/>
              </a:lnSpc>
              <a:spcBef>
                <a:spcPts val="0"/>
              </a:spcBef>
              <a:spcAft>
                <a:spcPts val="1000"/>
              </a:spcAft>
              <a:buFont typeface="Arial" panose="020B0604020202020204" pitchFamily="34" charset="0"/>
              <a:buNone/>
            </a:pPr>
            <a:r>
              <a:rPr lang="en-US" altLang="zh-CN" sz="2400" b="1">
                <a:sym typeface="+mn-ea"/>
              </a:rPr>
              <a:t>	1. </a:t>
            </a:r>
            <a:r>
              <a:rPr lang="zh-CN" altLang="en-US" sz="2400" b="1">
                <a:sym typeface="+mn-ea"/>
              </a:rPr>
              <a:t>两个粲偶素信号的</a:t>
            </a:r>
            <a:r>
              <a:rPr lang="en-US" altLang="zh-CN" sz="2400" b="1">
                <a:sym typeface="+mn-ea"/>
              </a:rPr>
              <a:t>nSPDHits</a:t>
            </a:r>
            <a:r>
              <a:rPr lang="zh-CN" altLang="en-US" sz="2400" b="1">
                <a:sym typeface="+mn-ea"/>
              </a:rPr>
              <a:t>分布不能认为完全</a:t>
            </a:r>
            <a:r>
              <a:rPr lang="zh-CN" altLang="en-US" sz="2400" b="1">
                <a:sym typeface="+mn-ea"/>
              </a:rPr>
              <a:t>一致。</a:t>
            </a:r>
            <a:endParaRPr lang="zh-CN" altLang="en-US" sz="2400" b="1">
              <a:sym typeface="+mn-ea"/>
            </a:endParaRPr>
          </a:p>
          <a:p>
            <a:pPr indent="0" algn="l">
              <a:lnSpc>
                <a:spcPct val="100000"/>
              </a:lnSpc>
              <a:spcBef>
                <a:spcPts val="0"/>
              </a:spcBef>
              <a:spcAft>
                <a:spcPts val="1000"/>
              </a:spcAft>
              <a:buFont typeface="Arial" panose="020B0604020202020204" pitchFamily="34" charset="0"/>
              <a:buNone/>
            </a:pPr>
            <a:r>
              <a:rPr lang="en-US" altLang="zh-CN" sz="2400" b="1">
                <a:sym typeface="+mn-ea"/>
              </a:rPr>
              <a:t>	2. sPlot</a:t>
            </a:r>
            <a:r>
              <a:rPr lang="zh-CN" altLang="en-US" sz="2400" b="1">
                <a:sym typeface="+mn-ea"/>
              </a:rPr>
              <a:t>的的提取好坏和</a:t>
            </a:r>
            <a:r>
              <a:rPr lang="en-US" altLang="zh-CN" sz="2400" b="1">
                <a:sym typeface="+mn-ea"/>
              </a:rPr>
              <a:t>fit</a:t>
            </a:r>
            <a:r>
              <a:rPr lang="zh-CN" altLang="en-US" sz="2400" b="1">
                <a:sym typeface="+mn-ea"/>
              </a:rPr>
              <a:t>的不确定度以及</a:t>
            </a:r>
            <a:r>
              <a:rPr lang="en-US" altLang="zh-CN" sz="2400" b="1">
                <a:sym typeface="+mn-ea"/>
              </a:rPr>
              <a:t>fit</a:t>
            </a:r>
            <a:r>
              <a:rPr lang="zh-CN" altLang="en-US" sz="2400" b="1">
                <a:sym typeface="+mn-ea"/>
              </a:rPr>
              <a:t>的</a:t>
            </a:r>
            <a:r>
              <a:rPr lang="en-US" altLang="zh-CN" sz="2400" b="1">
                <a:sym typeface="+mn-ea"/>
              </a:rPr>
              <a:t>quality</a:t>
            </a:r>
            <a:r>
              <a:rPr lang="zh-CN" altLang="en-US" sz="2400" b="1">
                <a:sym typeface="+mn-ea"/>
              </a:rPr>
              <a:t>有关。总的来说，我们验证了这个方法的成功</a:t>
            </a:r>
            <a:r>
              <a:rPr lang="zh-CN" altLang="en-US" sz="2400" b="1">
                <a:sym typeface="+mn-ea"/>
              </a:rPr>
              <a:t>性。</a:t>
            </a:r>
            <a:endParaRPr lang="zh-CN" altLang="en-US" sz="2400" b="1">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sPlot</a:t>
            </a:r>
            <a:r>
              <a:rPr lang="zh-CN" altLang="en-US" b="1"/>
              <a:t>方法</a:t>
            </a:r>
            <a:endParaRPr lang="zh-CN" altLang="en-US" b="1"/>
          </a:p>
        </p:txBody>
      </p:sp>
      <p:sp>
        <p:nvSpPr>
          <p:cNvPr id="3" name="内容占位符 2"/>
          <p:cNvSpPr>
            <a:spLocks noGrp="1"/>
          </p:cNvSpPr>
          <p:nvPr>
            <p:ph idx="1"/>
          </p:nvPr>
        </p:nvSpPr>
        <p:spPr>
          <a:xfrm>
            <a:off x="647700" y="1825625"/>
            <a:ext cx="10515600" cy="4351338"/>
          </a:xfrm>
        </p:spPr>
        <p:txBody>
          <a:bodyPr>
            <a:normAutofit fontScale="80000"/>
          </a:bodyPr>
          <a:p>
            <a:pPr>
              <a:lnSpc>
                <a:spcPct val="120000"/>
              </a:lnSpc>
              <a:spcAft>
                <a:spcPts val="0"/>
              </a:spcAft>
            </a:pPr>
            <a:r>
              <a:rPr lang="en-US" altLang="zh-CN" b="1">
                <a:solidFill>
                  <a:schemeClr val="tx1"/>
                </a:solidFill>
              </a:rPr>
              <a:t>sPlot</a:t>
            </a:r>
            <a:r>
              <a:rPr lang="zh-CN" altLang="en-US" b="1">
                <a:solidFill>
                  <a:schemeClr val="tx1"/>
                </a:solidFill>
              </a:rPr>
              <a:t>方法：通过对混杂样本中，已知每种成分分布的变量</a:t>
            </a:r>
            <a:r>
              <a:rPr lang="en-US" altLang="zh-CN" b="1">
                <a:solidFill>
                  <a:schemeClr val="tx1"/>
                </a:solidFill>
              </a:rPr>
              <a:t>y</a:t>
            </a:r>
            <a:r>
              <a:rPr lang="zh-CN" altLang="en-US" b="1"/>
              <a:t>（</a:t>
            </a:r>
            <a:r>
              <a:rPr lang="en-US" altLang="zh-CN" b="1">
                <a:solidFill>
                  <a:srgbClr val="00B050"/>
                </a:solidFill>
              </a:rPr>
              <a:t>discriminating variables</a:t>
            </a:r>
            <a:r>
              <a:rPr lang="zh-CN" altLang="en-US" b="1"/>
              <a:t>）</a:t>
            </a:r>
            <a:r>
              <a:rPr lang="zh-CN" altLang="en-US" b="1">
                <a:solidFill>
                  <a:schemeClr val="tx1"/>
                </a:solidFill>
              </a:rPr>
              <a:t>拟合，去提取某一成分中的，未知分布的变量</a:t>
            </a:r>
            <a:r>
              <a:rPr lang="en-US" altLang="zh-CN" b="1">
                <a:solidFill>
                  <a:schemeClr val="tx1"/>
                </a:solidFill>
              </a:rPr>
              <a:t>x</a:t>
            </a:r>
            <a:r>
              <a:rPr lang="zh-CN" altLang="en-US" b="1"/>
              <a:t>（</a:t>
            </a:r>
            <a:r>
              <a:rPr lang="en-US" altLang="zh-CN" b="1">
                <a:solidFill>
                  <a:srgbClr val="FF0000"/>
                </a:solidFill>
              </a:rPr>
              <a:t>control variables</a:t>
            </a:r>
            <a:r>
              <a:rPr lang="zh-CN" altLang="en-US" b="1"/>
              <a:t>）</a:t>
            </a:r>
            <a:r>
              <a:rPr lang="zh-CN" altLang="en-US" b="1">
                <a:solidFill>
                  <a:schemeClr val="tx1"/>
                </a:solidFill>
              </a:rPr>
              <a:t>的分布</a:t>
            </a:r>
            <a:r>
              <a:rPr lang="zh-CN" altLang="en-US" b="1"/>
              <a:t>。</a:t>
            </a:r>
            <a:endParaRPr lang="en-US" altLang="zh-CN" b="1">
              <a:solidFill>
                <a:srgbClr val="7030A0"/>
              </a:solidFill>
            </a:endParaRPr>
          </a:p>
          <a:p>
            <a:pPr>
              <a:lnSpc>
                <a:spcPct val="120000"/>
              </a:lnSpc>
              <a:spcAft>
                <a:spcPts val="0"/>
              </a:spcAft>
            </a:pPr>
            <a:r>
              <a:rPr lang="en-US" altLang="zh-CN" b="1">
                <a:solidFill>
                  <a:srgbClr val="7030A0"/>
                </a:solidFill>
              </a:rPr>
              <a:t>e. g. </a:t>
            </a:r>
            <a:r>
              <a:rPr lang="zh-CN" altLang="en-US" b="1">
                <a:solidFill>
                  <a:srgbClr val="7030A0"/>
                </a:solidFill>
              </a:rPr>
              <a:t>：</a:t>
            </a:r>
            <a:endParaRPr lang="zh-CN" altLang="en-US" b="1">
              <a:solidFill>
                <a:srgbClr val="7030A0"/>
              </a:solidFill>
            </a:endParaRPr>
          </a:p>
          <a:p>
            <a:pPr lvl="1">
              <a:lnSpc>
                <a:spcPct val="120000"/>
              </a:lnSpc>
              <a:spcAft>
                <a:spcPts val="0"/>
              </a:spcAft>
            </a:pPr>
            <a:r>
              <a:rPr lang="zh-CN" altLang="en-US" b="1">
                <a:solidFill>
                  <a:srgbClr val="7030A0"/>
                </a:solidFill>
              </a:rPr>
              <a:t>已知我有一份信号和背景混杂的样本。</a:t>
            </a:r>
            <a:endParaRPr lang="zh-CN" altLang="en-US" b="1">
              <a:solidFill>
                <a:srgbClr val="7030A0"/>
              </a:solidFill>
            </a:endParaRPr>
          </a:p>
          <a:p>
            <a:pPr lvl="1">
              <a:lnSpc>
                <a:spcPct val="120000"/>
              </a:lnSpc>
              <a:spcAft>
                <a:spcPts val="0"/>
              </a:spcAft>
            </a:pPr>
            <a:r>
              <a:rPr lang="zh-CN" altLang="en-US" b="1">
                <a:solidFill>
                  <a:srgbClr val="7030A0"/>
                </a:solidFill>
              </a:rPr>
              <a:t>选取</a:t>
            </a:r>
            <a:r>
              <a:rPr lang="en-US" altLang="zh-CN" b="1">
                <a:solidFill>
                  <a:srgbClr val="7030A0"/>
                </a:solidFill>
              </a:rPr>
              <a:t>Mass</a:t>
            </a:r>
            <a:r>
              <a:rPr lang="zh-CN" altLang="en-US" b="1">
                <a:solidFill>
                  <a:srgbClr val="7030A0"/>
                </a:solidFill>
              </a:rPr>
              <a:t>是</a:t>
            </a:r>
            <a:r>
              <a:rPr lang="en-US" altLang="zh-CN" b="1">
                <a:solidFill>
                  <a:srgbClr val="7030A0"/>
                </a:solidFill>
              </a:rPr>
              <a:t>discriminating variable</a:t>
            </a:r>
            <a:r>
              <a:rPr lang="zh-CN" altLang="en-US" b="1">
                <a:solidFill>
                  <a:srgbClr val="7030A0"/>
                </a:solidFill>
              </a:rPr>
              <a:t>，已知</a:t>
            </a:r>
            <a:r>
              <a:rPr lang="en-US" altLang="zh-CN" b="1">
                <a:solidFill>
                  <a:srgbClr val="7030A0"/>
                </a:solidFill>
              </a:rPr>
              <a:t>mass</a:t>
            </a:r>
            <a:r>
              <a:rPr lang="zh-CN" altLang="en-US" b="1">
                <a:solidFill>
                  <a:srgbClr val="7030A0"/>
                </a:solidFill>
              </a:rPr>
              <a:t>信号的分布为高斯分布，已知</a:t>
            </a:r>
            <a:r>
              <a:rPr lang="en-US" altLang="zh-CN" b="1">
                <a:solidFill>
                  <a:srgbClr val="7030A0"/>
                </a:solidFill>
              </a:rPr>
              <a:t>mass</a:t>
            </a:r>
            <a:r>
              <a:rPr lang="zh-CN" altLang="en-US" b="1">
                <a:solidFill>
                  <a:srgbClr val="7030A0"/>
                </a:solidFill>
              </a:rPr>
              <a:t>背景的分布为指数衰减。</a:t>
            </a:r>
            <a:endParaRPr lang="zh-CN" altLang="en-US" b="1">
              <a:solidFill>
                <a:srgbClr val="7030A0"/>
              </a:solidFill>
            </a:endParaRPr>
          </a:p>
          <a:p>
            <a:pPr lvl="1">
              <a:lnSpc>
                <a:spcPct val="120000"/>
              </a:lnSpc>
              <a:spcAft>
                <a:spcPts val="0"/>
              </a:spcAft>
            </a:pPr>
            <a:r>
              <a:rPr lang="zh-CN" altLang="en-US" b="1">
                <a:solidFill>
                  <a:srgbClr val="7030A0"/>
                </a:solidFill>
              </a:rPr>
              <a:t>想要提取的分布为信号的</a:t>
            </a:r>
            <a:r>
              <a:rPr lang="en-US" altLang="zh-CN" b="1">
                <a:solidFill>
                  <a:srgbClr val="7030A0"/>
                </a:solidFill>
              </a:rPr>
              <a:t>Multiplicity</a:t>
            </a:r>
            <a:r>
              <a:rPr lang="zh-CN" altLang="en-US" b="1">
                <a:solidFill>
                  <a:srgbClr val="7030A0"/>
                </a:solidFill>
              </a:rPr>
              <a:t>分布（未知），和背景的</a:t>
            </a:r>
            <a:r>
              <a:rPr lang="en-US" altLang="zh-CN" b="1">
                <a:solidFill>
                  <a:srgbClr val="7030A0"/>
                </a:solidFill>
              </a:rPr>
              <a:t>multiplicity</a:t>
            </a:r>
            <a:r>
              <a:rPr lang="zh-CN" altLang="en-US" b="1">
                <a:solidFill>
                  <a:srgbClr val="7030A0"/>
                </a:solidFill>
              </a:rPr>
              <a:t>分布（未知）</a:t>
            </a:r>
            <a:endParaRPr lang="zh-CN" altLang="en-US" b="1">
              <a:solidFill>
                <a:srgbClr val="7030A0"/>
              </a:solidFill>
            </a:endParaRPr>
          </a:p>
          <a:p>
            <a:pPr lvl="1">
              <a:lnSpc>
                <a:spcPct val="120000"/>
              </a:lnSpc>
              <a:spcAft>
                <a:spcPts val="0"/>
              </a:spcAft>
            </a:pPr>
            <a:r>
              <a:rPr lang="en-US" altLang="zh-CN" b="1">
                <a:solidFill>
                  <a:srgbClr val="7030A0"/>
                </a:solidFill>
              </a:rPr>
              <a:t>( sPlot</a:t>
            </a:r>
            <a:r>
              <a:rPr lang="zh-CN" altLang="en-US" b="1">
                <a:solidFill>
                  <a:srgbClr val="7030A0"/>
                </a:solidFill>
              </a:rPr>
              <a:t>可以用于多种成分参杂的情形，比方说</a:t>
            </a:r>
            <a:r>
              <a:rPr lang="en-US" altLang="zh-CN" b="1">
                <a:solidFill>
                  <a:srgbClr val="7030A0"/>
                </a:solidFill>
              </a:rPr>
              <a:t>total_sample=sig_1+sig_2+...+bkg_1+bkg_2+... )</a:t>
            </a:r>
            <a:endParaRPr lang="en-US" altLang="zh-CN" b="1">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写在前面</a:t>
            </a:r>
            <a:endParaRPr lang="zh-CN" altLang="en-US" b="1"/>
          </a:p>
        </p:txBody>
      </p:sp>
      <p:sp>
        <p:nvSpPr>
          <p:cNvPr id="3" name="内容占位符 2"/>
          <p:cNvSpPr>
            <a:spLocks noGrp="1"/>
          </p:cNvSpPr>
          <p:nvPr>
            <p:ph idx="1"/>
          </p:nvPr>
        </p:nvSpPr>
        <p:spPr>
          <a:xfrm>
            <a:off x="647700" y="1825625"/>
            <a:ext cx="10515600" cy="4351338"/>
          </a:xfrm>
        </p:spPr>
        <p:txBody>
          <a:bodyPr/>
          <a:p>
            <a:pPr>
              <a:lnSpc>
                <a:spcPct val="120000"/>
              </a:lnSpc>
              <a:spcBef>
                <a:spcPts val="1000"/>
              </a:spcBef>
              <a:spcAft>
                <a:spcPts val="0"/>
              </a:spcAft>
            </a:pPr>
            <a:r>
              <a:rPr lang="zh-CN" altLang="en-US" b="1">
                <a:solidFill>
                  <a:schemeClr val="tx1"/>
                </a:solidFill>
              </a:rPr>
              <a:t>为了使本次报告中的推导过程更加易懂，我们考虑只有两个分布样本混杂的情形（信号</a:t>
            </a:r>
            <a:r>
              <a:rPr lang="en-US" altLang="zh-CN" b="1">
                <a:solidFill>
                  <a:schemeClr val="tx1"/>
                </a:solidFill>
              </a:rPr>
              <a:t>+</a:t>
            </a:r>
            <a:r>
              <a:rPr lang="zh-CN" altLang="en-US" b="1">
                <a:solidFill>
                  <a:schemeClr val="tx1"/>
                </a:solidFill>
              </a:rPr>
              <a:t>背景），这同时也是我们最常见和常用的一类。这个报告里涉及的推导能看懂，很容易可以上升到多种成分的情况。多种分布的样本混杂的情形推导可以看这篇论文：</a:t>
            </a:r>
            <a:endParaRPr lang="zh-CN" altLang="en-US" b="1">
              <a:solidFill>
                <a:schemeClr val="tx1"/>
              </a:solidFill>
            </a:endParaRPr>
          </a:p>
          <a:p>
            <a:pPr marL="0" indent="0" algn="ctr">
              <a:lnSpc>
                <a:spcPct val="120000"/>
              </a:lnSpc>
              <a:spcBef>
                <a:spcPts val="1000"/>
              </a:spcBef>
              <a:spcAft>
                <a:spcPts val="0"/>
              </a:spcAft>
              <a:buNone/>
            </a:pPr>
            <a:endParaRPr lang="zh-CN" altLang="en-US" sz="2400" b="1">
              <a:solidFill>
                <a:srgbClr val="0070C0"/>
              </a:solidFill>
            </a:endParaRPr>
          </a:p>
          <a:p>
            <a:pPr marL="0" indent="0" algn="ctr">
              <a:lnSpc>
                <a:spcPct val="120000"/>
              </a:lnSpc>
              <a:spcBef>
                <a:spcPts val="1000"/>
              </a:spcBef>
              <a:spcAft>
                <a:spcPts val="0"/>
              </a:spcAft>
              <a:buNone/>
            </a:pPr>
            <a:endParaRPr lang="zh-CN" altLang="en-US" sz="2400" b="1">
              <a:solidFill>
                <a:srgbClr val="0070C0"/>
              </a:solidFill>
            </a:endParaRPr>
          </a:p>
          <a:p>
            <a:pPr marL="0" indent="0" algn="ctr">
              <a:lnSpc>
                <a:spcPct val="120000"/>
              </a:lnSpc>
              <a:spcBef>
                <a:spcPts val="1000"/>
              </a:spcBef>
              <a:spcAft>
                <a:spcPts val="0"/>
              </a:spcAft>
              <a:buNone/>
            </a:pPr>
            <a:r>
              <a:rPr lang="zh-CN" altLang="en-US" sz="2400" b="1">
                <a:solidFill>
                  <a:srgbClr val="0070C0"/>
                </a:solidFill>
              </a:rPr>
              <a:t>arXiv:physics/0402083v3 [physics.data-an] 2 Sep 2005</a:t>
            </a:r>
            <a:endParaRPr lang="zh-CN" altLang="en-US" sz="2400" b="1">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混杂样本的扩展似然函数</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7700" y="1456055"/>
                <a:ext cx="10515600" cy="4857115"/>
              </a:xfrm>
            </p:spPr>
            <p:txBody>
              <a:bodyPr>
                <a:normAutofit/>
              </a:bodyPr>
              <a:p>
                <a:pPr fontAlgn="auto">
                  <a:spcAft>
                    <a:spcPts val="1800"/>
                  </a:spcAft>
                </a:pPr>
                <a:r>
                  <a:rPr lang="en-US" altLang="zh-CN" b="1">
                    <a:solidFill>
                      <a:schemeClr val="tx1"/>
                    </a:solidFill>
                    <a:latin typeface="DejaVu Math TeX Gyre" panose="02000503000000000000" charset="0"/>
                    <a:cs typeface="DejaVu Math TeX Gyre" panose="02000503000000000000" charset="0"/>
                  </a:rPr>
                  <a:t>Extended-Likelihood:</a:t>
                </a:r>
                <a:endParaRPr lang="en-US" altLang="zh-CN" b="1">
                  <a:solidFill>
                    <a:schemeClr val="tx1"/>
                  </a:solidFill>
                  <a:latin typeface="DejaVu Math TeX Gyre" panose="02000503000000000000" charset="0"/>
                  <a:cs typeface="DejaVu Math TeX Gyre" panose="02000503000000000000" charset="0"/>
                </a:endParaRPr>
              </a:p>
              <a:p>
                <a:pPr marL="0" indent="0">
                  <a:buNone/>
                </a:pPr>
                <a14:m>
                  <m:oMathPara xmlns:m="http://schemas.openxmlformats.org/officeDocument/2006/math">
                    <m:oMathParaPr>
                      <m:jc m:val="centerGroup"/>
                    </m:oMathParaPr>
                    <m:oMath xmlns:m="http://schemas.openxmlformats.org/officeDocument/2006/math">
                      <m:r>
                        <a:rPr lang="en-US" altLang="zh-CN" b="1">
                          <a:solidFill>
                            <a:schemeClr val="tx1"/>
                          </a:solidFill>
                          <a:latin typeface="DejaVu Math TeX Gyre" panose="02000503000000000000" charset="0"/>
                          <a:cs typeface="DejaVu Math TeX Gyre" panose="02000503000000000000" charset="0"/>
                        </a:rPr>
                        <m:t>𝐋</m:t>
                      </m:r>
                      <m:r>
                        <a:rPr lang="en-US" altLang="zh-CN" b="1">
                          <a:solidFill>
                            <a:schemeClr val="tx1"/>
                          </a:solidFill>
                          <a:latin typeface="DejaVu Math TeX Gyre" panose="02000503000000000000" charset="0"/>
                          <a:cs typeface="DejaVu Math TeX Gyre" panose="02000503000000000000" charset="0"/>
                        </a:rPr>
                        <m:t>=</m:t>
                      </m:r>
                      <m:f>
                        <m:fPr>
                          <m:ctrlPr>
                            <a:rPr lang="en-US" altLang="zh-CN" b="1">
                              <a:solidFill>
                                <a:schemeClr val="tx1"/>
                              </a:solidFill>
                              <a:latin typeface="DejaVu Math TeX Gyre" panose="02000503000000000000" charset="0"/>
                              <a:cs typeface="DejaVu Math TeX Gyre" panose="02000503000000000000" charset="0"/>
                            </a:rPr>
                          </m:ctrlPr>
                        </m:fPr>
                        <m:num>
                          <m:sSup>
                            <m:sSupPr>
                              <m:ctrlPr>
                                <a:rPr lang="en-US" altLang="zh-CN" b="1">
                                  <a:solidFill>
                                    <a:schemeClr val="tx1"/>
                                  </a:solidFill>
                                  <a:latin typeface="DejaVu Math TeX Gyre" panose="02000503000000000000" charset="0"/>
                                  <a:cs typeface="DejaVu Math TeX Gyre" panose="02000503000000000000" charset="0"/>
                                </a:rPr>
                              </m:ctrlPr>
                            </m:sSupPr>
                            <m:e>
                              <m:r>
                                <a:rPr lang="en-US" altLang="zh-CN" b="1">
                                  <a:solidFill>
                                    <a:schemeClr val="tx1"/>
                                  </a:solidFill>
                                  <a:latin typeface="DejaVu Math TeX Gyre" panose="02000503000000000000" charset="0"/>
                                  <a:cs typeface="DejaVu Math TeX Gyre" panose="02000503000000000000" charset="0"/>
                                </a:rPr>
                                <m:t>𝐞</m:t>
                              </m:r>
                            </m:e>
                            <m:sup>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𝐍</m:t>
                              </m:r>
                            </m:sup>
                          </m:sSup>
                          <m:sSup>
                            <m:sSupPr>
                              <m:ctrlPr>
                                <a:rPr lang="en-US" altLang="zh-CN" b="1">
                                  <a:solidFill>
                                    <a:schemeClr val="tx1"/>
                                  </a:solidFill>
                                  <a:latin typeface="DejaVu Math TeX Gyre" panose="02000503000000000000" charset="0"/>
                                  <a:cs typeface="DejaVu Math TeX Gyre" panose="02000503000000000000" charset="0"/>
                                </a:rPr>
                              </m:ctrlPr>
                            </m:sSupPr>
                            <m:e>
                              <m:r>
                                <a:rPr lang="en-US" altLang="zh-CN" b="1">
                                  <a:solidFill>
                                    <a:schemeClr val="tx1"/>
                                  </a:solidFill>
                                  <a:latin typeface="DejaVu Math TeX Gyre" panose="02000503000000000000" charset="0"/>
                                  <a:cs typeface="DejaVu Math TeX Gyre" panose="02000503000000000000" charset="0"/>
                                </a:rPr>
                                <m:t>𝐍</m:t>
                              </m:r>
                            </m:e>
                            <m:sup>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𝟎</m:t>
                                  </m:r>
                                </m:sub>
                              </m:sSub>
                            </m:sup>
                          </m:sSup>
                        </m:num>
                        <m:den>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𝟎</m:t>
                              </m:r>
                            </m:sub>
                          </m:sSub>
                          <m:r>
                            <a:rPr lang="en-US" altLang="zh-CN" b="1">
                              <a:solidFill>
                                <a:schemeClr val="tx1"/>
                              </a:solidFill>
                              <a:latin typeface="DejaVu Math TeX Gyre" panose="02000503000000000000" charset="0"/>
                              <a:cs typeface="DejaVu Math TeX Gyre" panose="02000503000000000000" charset="0"/>
                            </a:rPr>
                            <m:t>!</m:t>
                          </m:r>
                        </m:den>
                      </m:f>
                      <m:nary>
                        <m:naryPr>
                          <m:chr m:val="∏"/>
                          <m:limLoc m:val="undOvr"/>
                          <m:ctrlPr>
                            <a:rPr lang="en-US" altLang="zh-CN" b="1">
                              <a:solidFill>
                                <a:schemeClr val="tx1"/>
                              </a:solidFill>
                              <a:latin typeface="DejaVu Math TeX Gyre" panose="02000503000000000000" charset="0"/>
                              <a:cs typeface="DejaVu Math TeX Gyre" panose="02000503000000000000" charset="0"/>
                            </a:rPr>
                          </m:ctrlPr>
                        </m:naryPr>
                        <m:sub>
                          <m:r>
                            <a:rPr lang="en-US" altLang="zh-CN" b="1">
                              <a:solidFill>
                                <a:schemeClr val="tx1"/>
                              </a:solidFill>
                              <a:latin typeface="DejaVu Math TeX Gyre" panose="02000503000000000000" charset="0"/>
                              <a:cs typeface="DejaVu Math TeX Gyre" panose="02000503000000000000" charset="0"/>
                            </a:rPr>
                            <m:t>𝐢</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𝟏</m:t>
                          </m:r>
                        </m:sub>
                        <m:sup>
                          <m:r>
                            <a:rPr lang="en-US" altLang="zh-CN" b="1">
                              <a:solidFill>
                                <a:schemeClr val="tx1"/>
                              </a:solidFill>
                              <a:latin typeface="DejaVu Math TeX Gyre" panose="02000503000000000000" charset="0"/>
                              <a:cs typeface="DejaVu Math TeX Gyre" panose="02000503000000000000" charset="0"/>
                            </a:rPr>
                            <m:t>𝐍</m:t>
                          </m:r>
                        </m:sup>
                        <m:e>
                          <m:r>
                            <a:rPr lang="en-US" altLang="zh-CN" b="1">
                              <a:solidFill>
                                <a:schemeClr val="tx1"/>
                              </a:solidFill>
                              <a:latin typeface="DejaVu Math TeX Gyre" panose="02000503000000000000" charset="0"/>
                              <a:cs typeface="DejaVu Math TeX Gyre" panose="02000503000000000000" charset="0"/>
                            </a:rPr>
                            <m:t>(</m:t>
                          </m:r>
                          <m:f>
                            <m:fPr>
                              <m:ctrlPr>
                                <a:rPr lang="en-US" altLang="zh-CN" b="1">
                                  <a:solidFill>
                                    <a:schemeClr val="tx1"/>
                                  </a:solidFill>
                                  <a:latin typeface="DejaVu Math TeX Gyre" panose="02000503000000000000" charset="0"/>
                                  <a:cs typeface="DejaVu Math TeX Gyre" panose="02000503000000000000" charset="0"/>
                                </a:rPr>
                              </m:ctrlPr>
                            </m:fPr>
                            <m:num>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𝐛</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𝐛</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num>
                            <m:den>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𝐛</m:t>
                                  </m:r>
                                </m:sub>
                              </m:sSub>
                            </m:den>
                          </m:f>
                          <m:r>
                            <a:rPr lang="en-US" altLang="zh-CN" b="1">
                              <a:solidFill>
                                <a:schemeClr val="tx1"/>
                              </a:solidFill>
                              <a:latin typeface="DejaVu Math TeX Gyre" panose="02000503000000000000" charset="0"/>
                              <a:cs typeface="DejaVu Math TeX Gyre" panose="02000503000000000000" charset="0"/>
                            </a:rPr>
                            <m:t>)</m:t>
                          </m:r>
                        </m:e>
                      </m:nary>
                    </m:oMath>
                  </m:oMathPara>
                </a14:m>
                <a:endParaRPr lang="en-US" altLang="zh-CN" b="1">
                  <a:solidFill>
                    <a:schemeClr val="tx1"/>
                  </a:solidFill>
                  <a:latin typeface="DejaVu Math TeX Gyre" panose="02000503000000000000" charset="0"/>
                  <a:ea typeface="宋体" charset="0"/>
                  <a:cs typeface="DejaVu Math TeX Gyre" panose="02000503000000000000" charset="0"/>
                </a:endParaRPr>
              </a:p>
              <a:p>
                <a:pPr lvl="1" fontAlgn="auto">
                  <a:spcBef>
                    <a:spcPts val="2200"/>
                  </a:spcBef>
                </a:pPr>
                <a14:m>
                  <m:oMath xmlns:m="http://schemas.openxmlformats.org/officeDocument/2006/math">
                    <m:sSub>
                      <m:sSubPr>
                        <m:ctrlPr>
                          <a:rPr lang="en-US" altLang="zh-CN" sz="2055" b="1">
                            <a:solidFill>
                              <a:schemeClr val="tx1"/>
                            </a:solidFill>
                            <a:latin typeface="DejaVu Math TeX Gyre" panose="02000503000000000000" charset="0"/>
                            <a:cs typeface="DejaVu Math TeX Gyre" panose="02000503000000000000" charset="0"/>
                          </a:rPr>
                        </m:ctrlPr>
                      </m:sSubPr>
                      <m:e>
                        <m:r>
                          <a:rPr lang="en-US" altLang="zh-CN" sz="2055" b="1">
                            <a:solidFill>
                              <a:schemeClr val="tx1"/>
                            </a:solidFill>
                            <a:latin typeface="DejaVu Math TeX Gyre" panose="02000503000000000000" charset="0"/>
                            <a:cs typeface="DejaVu Math TeX Gyre" panose="02000503000000000000" charset="0"/>
                          </a:rPr>
                          <m:t>𝐍</m:t>
                        </m:r>
                      </m:e>
                      <m:sub>
                        <m:r>
                          <a:rPr lang="en-US" altLang="zh-CN" sz="2055" b="1">
                            <a:solidFill>
                              <a:schemeClr val="tx1"/>
                            </a:solidFill>
                            <a:latin typeface="DejaVu Math TeX Gyre" panose="02000503000000000000" charset="0"/>
                            <a:cs typeface="DejaVu Math TeX Gyre" panose="02000503000000000000" charset="0"/>
                          </a:rPr>
                          <m:t>𝟎</m:t>
                        </m:r>
                      </m:sub>
                    </m:sSub>
                  </m:oMath>
                </a14:m>
                <a:r>
                  <a:rPr lang="en-US" altLang="zh-CN" sz="2055" b="1">
                    <a:solidFill>
                      <a:schemeClr val="tx1"/>
                    </a:solidFill>
                    <a:latin typeface="DejaVu Math TeX Gyre" panose="02000503000000000000" charset="0"/>
                    <a:cs typeface="DejaVu Math TeX Gyre" panose="02000503000000000000" charset="0"/>
                  </a:rPr>
                  <a:t>: </a:t>
                </a:r>
                <a:r>
                  <a:rPr lang="zh-CN" altLang="en-US" sz="2055" b="1">
                    <a:solidFill>
                      <a:schemeClr val="tx1"/>
                    </a:solidFill>
                    <a:latin typeface="DejaVu Math TeX Gyre" panose="02000503000000000000" charset="0"/>
                    <a:cs typeface="DejaVu Math TeX Gyre" panose="02000503000000000000" charset="0"/>
                  </a:rPr>
                  <a:t>总事例数的期望值</a:t>
                </a:r>
                <a:endParaRPr lang="zh-CN" altLang="en-US" sz="2055" b="1">
                  <a:solidFill>
                    <a:schemeClr val="tx1"/>
                  </a:solidFill>
                  <a:latin typeface="DejaVu Math TeX Gyre" panose="02000503000000000000" charset="0"/>
                  <a:cs typeface="DejaVu Math TeX Gyre" panose="02000503000000000000" charset="0"/>
                </a:endParaRPr>
              </a:p>
              <a:p>
                <a:pPr lvl="1"/>
                <a14:m>
                  <m:oMath xmlns:m="http://schemas.openxmlformats.org/officeDocument/2006/math">
                    <m:sSub>
                      <m:sSubPr>
                        <m:ctrlPr>
                          <a:rPr lang="en-US" altLang="zh-CN" sz="2055" b="1">
                            <a:solidFill>
                              <a:schemeClr val="tx1"/>
                            </a:solidFill>
                            <a:latin typeface="DejaVu Math TeX Gyre" panose="02000503000000000000" charset="0"/>
                            <a:ea typeface="宋体" charset="0"/>
                            <a:cs typeface="DejaVu Math TeX Gyre" panose="02000503000000000000" charset="0"/>
                          </a:rPr>
                        </m:ctrlPr>
                      </m:sSubPr>
                      <m:e>
                        <m:r>
                          <a:rPr lang="en-US" altLang="zh-CN" sz="2055" b="1">
                            <a:solidFill>
                              <a:schemeClr val="tx1"/>
                            </a:solidFill>
                            <a:latin typeface="DejaVu Math TeX Gyre" panose="02000503000000000000" charset="0"/>
                            <a:ea typeface="宋体" charset="0"/>
                            <a:cs typeface="DejaVu Math TeX Gyre" panose="02000503000000000000" charset="0"/>
                          </a:rPr>
                          <m:t>𝐍</m:t>
                        </m:r>
                        <m:r>
                          <a:rPr lang="en-US" altLang="zh-CN" sz="2055" b="1">
                            <a:solidFill>
                              <a:schemeClr val="tx1"/>
                            </a:solidFill>
                            <a:latin typeface="DejaVu Math TeX Gyre" panose="02000503000000000000" charset="0"/>
                            <a:ea typeface="宋体" charset="0"/>
                            <a:cs typeface="DejaVu Math TeX Gyre" panose="02000503000000000000" charset="0"/>
                          </a:rPr>
                          <m:t>=</m:t>
                        </m:r>
                        <m:r>
                          <a:rPr lang="en-US" altLang="zh-CN" sz="2055" b="1">
                            <a:solidFill>
                              <a:schemeClr val="tx1"/>
                            </a:solidFill>
                            <a:latin typeface="DejaVu Math TeX Gyre" panose="02000503000000000000" charset="0"/>
                            <a:ea typeface="宋体" charset="0"/>
                            <a:cs typeface="DejaVu Math TeX Gyre" panose="02000503000000000000" charset="0"/>
                          </a:rPr>
                          <m:t>𝐍</m:t>
                        </m:r>
                      </m:e>
                      <m:sub>
                        <m:r>
                          <a:rPr lang="en-US" altLang="zh-CN" sz="2055" b="1">
                            <a:solidFill>
                              <a:schemeClr val="tx1"/>
                            </a:solidFill>
                            <a:latin typeface="DejaVu Math TeX Gyre" panose="02000503000000000000" charset="0"/>
                            <a:ea typeface="宋体" charset="0"/>
                            <a:cs typeface="DejaVu Math TeX Gyre" panose="02000503000000000000" charset="0"/>
                          </a:rPr>
                          <m:t>𝐬</m:t>
                        </m:r>
                      </m:sub>
                    </m:sSub>
                    <m:r>
                      <a:rPr lang="en-US" altLang="zh-CN" sz="2055" b="1">
                        <a:solidFill>
                          <a:schemeClr val="tx1"/>
                        </a:solidFill>
                        <a:latin typeface="DejaVu Math TeX Gyre" panose="02000503000000000000" charset="0"/>
                        <a:ea typeface="宋体" charset="0"/>
                        <a:cs typeface="DejaVu Math TeX Gyre" panose="02000503000000000000" charset="0"/>
                      </a:rPr>
                      <m:t>+</m:t>
                    </m:r>
                    <m:sSub>
                      <m:sSubPr>
                        <m:ctrlPr>
                          <a:rPr lang="en-US" altLang="zh-CN" sz="2055" b="1">
                            <a:solidFill>
                              <a:schemeClr val="tx1"/>
                            </a:solidFill>
                            <a:latin typeface="DejaVu Math TeX Gyre" panose="02000503000000000000" charset="0"/>
                            <a:ea typeface="宋体" charset="0"/>
                            <a:cs typeface="DejaVu Math TeX Gyre" panose="02000503000000000000" charset="0"/>
                          </a:rPr>
                        </m:ctrlPr>
                      </m:sSubPr>
                      <m:e>
                        <m:r>
                          <a:rPr lang="en-US" altLang="zh-CN" sz="2055" b="1">
                            <a:solidFill>
                              <a:schemeClr val="tx1"/>
                            </a:solidFill>
                            <a:latin typeface="DejaVu Math TeX Gyre" panose="02000503000000000000" charset="0"/>
                            <a:ea typeface="宋体" charset="0"/>
                            <a:cs typeface="DejaVu Math TeX Gyre" panose="02000503000000000000" charset="0"/>
                          </a:rPr>
                          <m:t>𝐍</m:t>
                        </m:r>
                      </m:e>
                      <m:sub>
                        <m:r>
                          <a:rPr lang="en-US" altLang="zh-CN" sz="2055" b="1">
                            <a:solidFill>
                              <a:schemeClr val="tx1"/>
                            </a:solidFill>
                            <a:latin typeface="DejaVu Math TeX Gyre" panose="02000503000000000000" charset="0"/>
                            <a:ea typeface="宋体" charset="0"/>
                            <a:cs typeface="DejaVu Math TeX Gyre" panose="02000503000000000000" charset="0"/>
                          </a:rPr>
                          <m:t>𝐛</m:t>
                        </m:r>
                      </m:sub>
                    </m:sSub>
                  </m:oMath>
                </a14:m>
                <a:r>
                  <a:rPr lang="en-US" altLang="zh-CN" sz="2055" b="1">
                    <a:solidFill>
                      <a:schemeClr val="tx1"/>
                    </a:solidFill>
                    <a:latin typeface="DejaVu Math TeX Gyre" panose="02000503000000000000" charset="0"/>
                    <a:ea typeface="宋体" charset="0"/>
                    <a:cs typeface="DejaVu Math TeX Gyre" panose="02000503000000000000" charset="0"/>
                  </a:rPr>
                  <a:t>: </a:t>
                </a:r>
                <a:r>
                  <a:rPr lang="zh-CN" altLang="en-US" sz="2055" b="1">
                    <a:solidFill>
                      <a:schemeClr val="tx1"/>
                    </a:solidFill>
                    <a:latin typeface="DejaVu Math TeX Gyre" panose="02000503000000000000" charset="0"/>
                    <a:ea typeface="宋体" charset="0"/>
                    <a:cs typeface="DejaVu Math TeX Gyre" panose="02000503000000000000" charset="0"/>
                  </a:rPr>
                  <a:t>信号事例数</a:t>
                </a:r>
                <a:r>
                  <a:rPr lang="en-US" altLang="zh-CN" sz="2055" b="1">
                    <a:solidFill>
                      <a:schemeClr val="tx1"/>
                    </a:solidFill>
                    <a:latin typeface="DejaVu Math TeX Gyre" panose="02000503000000000000" charset="0"/>
                    <a:ea typeface="宋体" charset="0"/>
                    <a:cs typeface="DejaVu Math TeX Gyre" panose="02000503000000000000" charset="0"/>
                  </a:rPr>
                  <a:t>+</a:t>
                </a:r>
                <a:r>
                  <a:rPr lang="zh-CN" altLang="en-US" sz="2055" b="1">
                    <a:solidFill>
                      <a:schemeClr val="tx1"/>
                    </a:solidFill>
                    <a:latin typeface="DejaVu Math TeX Gyre" panose="02000503000000000000" charset="0"/>
                    <a:ea typeface="宋体" charset="0"/>
                    <a:cs typeface="DejaVu Math TeX Gyre" panose="02000503000000000000" charset="0"/>
                  </a:rPr>
                  <a:t>背景事例数（均值为</a:t>
                </a:r>
                <a14:m>
                  <m:oMath xmlns:m="http://schemas.openxmlformats.org/officeDocument/2006/math">
                    <m:sSub>
                      <m:sSubPr>
                        <m:ctrlPr>
                          <a:rPr lang="en-US" altLang="zh-CN" sz="2055" b="1">
                            <a:solidFill>
                              <a:schemeClr val="tx1"/>
                            </a:solidFill>
                            <a:latin typeface="DejaVu Math TeX Gyre" panose="02000503000000000000" charset="0"/>
                            <a:cs typeface="DejaVu Math TeX Gyre" panose="02000503000000000000" charset="0"/>
                          </a:rPr>
                        </m:ctrlPr>
                      </m:sSubPr>
                      <m:e>
                        <m:r>
                          <a:rPr lang="en-US" altLang="zh-CN" sz="2055" b="1">
                            <a:solidFill>
                              <a:schemeClr val="tx1"/>
                            </a:solidFill>
                            <a:latin typeface="DejaVu Math TeX Gyre" panose="02000503000000000000" charset="0"/>
                            <a:cs typeface="DejaVu Math TeX Gyre" panose="02000503000000000000" charset="0"/>
                          </a:rPr>
                          <m:t>𝐍</m:t>
                        </m:r>
                      </m:e>
                      <m:sub>
                        <m:r>
                          <a:rPr lang="en-US" altLang="zh-CN" sz="2055" b="1">
                            <a:solidFill>
                              <a:schemeClr val="tx1"/>
                            </a:solidFill>
                            <a:latin typeface="DejaVu Math TeX Gyre" panose="02000503000000000000" charset="0"/>
                            <a:cs typeface="DejaVu Math TeX Gyre" panose="02000503000000000000" charset="0"/>
                          </a:rPr>
                          <m:t>𝟎</m:t>
                        </m:r>
                      </m:sub>
                    </m:sSub>
                  </m:oMath>
                </a14:m>
                <a:r>
                  <a:rPr lang="zh-CN" altLang="en-US" sz="2055" b="1">
                    <a:solidFill>
                      <a:schemeClr val="tx1"/>
                    </a:solidFill>
                    <a:latin typeface="DejaVu Math TeX Gyre" panose="02000503000000000000" charset="0"/>
                    <a:cs typeface="DejaVu Math TeX Gyre" panose="02000503000000000000" charset="0"/>
                  </a:rPr>
                  <a:t>的</a:t>
                </a:r>
                <a:r>
                  <a:rPr lang="en-US" altLang="zh-CN" sz="2055" b="1">
                    <a:solidFill>
                      <a:schemeClr val="tx1"/>
                    </a:solidFill>
                    <a:latin typeface="DejaVu Math TeX Gyre" panose="02000503000000000000" charset="0"/>
                    <a:cs typeface="DejaVu Math TeX Gyre" panose="02000503000000000000" charset="0"/>
                  </a:rPr>
                  <a:t>Poisson</a:t>
                </a:r>
                <a:r>
                  <a:rPr lang="zh-CN" altLang="en-US" sz="2055" b="1">
                    <a:solidFill>
                      <a:schemeClr val="tx1"/>
                    </a:solidFill>
                    <a:latin typeface="DejaVu Math TeX Gyre" panose="02000503000000000000" charset="0"/>
                    <a:cs typeface="DejaVu Math TeX Gyre" panose="02000503000000000000" charset="0"/>
                  </a:rPr>
                  <a:t>分布</a:t>
                </a:r>
                <a:r>
                  <a:rPr lang="zh-CN" altLang="en-US" sz="2055" b="1">
                    <a:solidFill>
                      <a:schemeClr val="tx1"/>
                    </a:solidFill>
                    <a:latin typeface="DejaVu Math TeX Gyre" panose="02000503000000000000" charset="0"/>
                    <a:ea typeface="宋体" charset="0"/>
                    <a:cs typeface="DejaVu Math TeX Gyre" panose="02000503000000000000" charset="0"/>
                  </a:rPr>
                  <a:t>）</a:t>
                </a:r>
                <a:endParaRPr lang="en-US" altLang="zh-CN" sz="2055" b="1">
                  <a:solidFill>
                    <a:schemeClr val="tx1"/>
                  </a:solidFill>
                  <a:latin typeface="DejaVu Math TeX Gyre" panose="02000503000000000000" charset="0"/>
                  <a:ea typeface="宋体" charset="0"/>
                  <a:cs typeface="DejaVu Math TeX Gyre" panose="02000503000000000000" charset="0"/>
                </a:endParaRPr>
              </a:p>
              <a:p>
                <a:pPr lvl="1"/>
                <a14:m>
                  <m:oMath xmlns:m="http://schemas.openxmlformats.org/officeDocument/2006/math">
                    <m:r>
                      <a:rPr lang="en-US" altLang="zh-CN" sz="2055" b="1">
                        <a:solidFill>
                          <a:schemeClr val="tx1"/>
                        </a:solidFill>
                        <a:latin typeface="DejaVu Math TeX Gyre" panose="02000503000000000000" charset="0"/>
                        <a:cs typeface="DejaVu Math TeX Gyre" panose="02000503000000000000" charset="0"/>
                      </a:rPr>
                      <m:t>𝐲</m:t>
                    </m:r>
                  </m:oMath>
                </a14:m>
                <a:r>
                  <a:rPr lang="en-US" altLang="zh-CN" sz="2055" b="1">
                    <a:solidFill>
                      <a:schemeClr val="tx1"/>
                    </a:solidFill>
                    <a:latin typeface="DejaVu Math TeX Gyre" panose="02000503000000000000" charset="0"/>
                    <a:cs typeface="DejaVu Math TeX Gyre" panose="02000503000000000000" charset="0"/>
                  </a:rPr>
                  <a:t>: </a:t>
                </a:r>
                <a:r>
                  <a:rPr lang="zh-CN" altLang="en-US" sz="2055" b="1">
                    <a:solidFill>
                      <a:schemeClr val="tx1"/>
                    </a:solidFill>
                    <a:latin typeface="DejaVu Math TeX Gyre" panose="02000503000000000000" charset="0"/>
                    <a:cs typeface="DejaVu Math TeX Gyre" panose="02000503000000000000" charset="0"/>
                  </a:rPr>
                  <a:t>信号、背景分布已知的</a:t>
                </a:r>
                <a:r>
                  <a:rPr lang="en-US" altLang="zh-CN" sz="2055" b="1">
                    <a:solidFill>
                      <a:schemeClr val="tx1"/>
                    </a:solidFill>
                    <a:latin typeface="DejaVu Math TeX Gyre" panose="02000503000000000000" charset="0"/>
                    <a:cs typeface="DejaVu Math TeX Gyre" panose="02000503000000000000" charset="0"/>
                  </a:rPr>
                  <a:t>discriminating variable</a:t>
                </a:r>
                <a:endParaRPr lang="en-US" altLang="zh-CN" sz="2055" b="1">
                  <a:solidFill>
                    <a:schemeClr val="tx1"/>
                  </a:solidFill>
                  <a:latin typeface="DejaVu Math TeX Gyre" panose="02000503000000000000" charset="0"/>
                  <a:cs typeface="DejaVu Math TeX Gyre" panose="02000503000000000000" charset="0"/>
                </a:endParaRPr>
              </a:p>
              <a:p>
                <a:pPr lvl="1"/>
                <a14:m>
                  <m:oMath xmlns:m="http://schemas.openxmlformats.org/officeDocument/2006/math">
                    <m:sSub>
                      <m:sSubPr>
                        <m:ctrlPr>
                          <a:rPr lang="en-US" altLang="zh-CN" sz="2055" b="1">
                            <a:solidFill>
                              <a:schemeClr val="tx1"/>
                            </a:solidFill>
                            <a:latin typeface="DejaVu Math TeX Gyre" panose="02000503000000000000" charset="0"/>
                            <a:cs typeface="DejaVu Math TeX Gyre" panose="02000503000000000000" charset="0"/>
                          </a:rPr>
                        </m:ctrlPr>
                      </m:sSubPr>
                      <m:e>
                        <m:r>
                          <a:rPr lang="en-US" altLang="zh-CN" sz="2055" b="1">
                            <a:solidFill>
                              <a:schemeClr val="tx1"/>
                            </a:solidFill>
                            <a:latin typeface="DejaVu Math TeX Gyre" panose="02000503000000000000" charset="0"/>
                            <a:cs typeface="DejaVu Math TeX Gyre" panose="02000503000000000000" charset="0"/>
                          </a:rPr>
                          <m:t>𝐟</m:t>
                        </m:r>
                      </m:e>
                      <m:sub>
                        <m:r>
                          <a:rPr lang="en-US" altLang="zh-CN" sz="2055" b="1">
                            <a:solidFill>
                              <a:schemeClr val="tx1"/>
                            </a:solidFill>
                            <a:latin typeface="DejaVu Math TeX Gyre" panose="02000503000000000000" charset="0"/>
                            <a:cs typeface="DejaVu Math TeX Gyre" panose="02000503000000000000" charset="0"/>
                          </a:rPr>
                          <m:t>𝐬</m:t>
                        </m:r>
                      </m:sub>
                    </m:sSub>
                    <m:r>
                      <a:rPr lang="en-US" altLang="zh-CN" sz="2055" b="1">
                        <a:solidFill>
                          <a:schemeClr val="tx1"/>
                        </a:solidFill>
                        <a:latin typeface="DejaVu Math TeX Gyre" panose="02000503000000000000" charset="0"/>
                        <a:cs typeface="DejaVu Math TeX Gyre" panose="02000503000000000000" charset="0"/>
                      </a:rPr>
                      <m:t>、</m:t>
                    </m:r>
                    <m:sSub>
                      <m:sSubPr>
                        <m:ctrlPr>
                          <a:rPr lang="en-US" altLang="zh-CN" sz="2055" b="1">
                            <a:solidFill>
                              <a:schemeClr val="tx1"/>
                            </a:solidFill>
                            <a:latin typeface="DejaVu Math TeX Gyre" panose="02000503000000000000" charset="0"/>
                            <a:cs typeface="DejaVu Math TeX Gyre" panose="02000503000000000000" charset="0"/>
                          </a:rPr>
                        </m:ctrlPr>
                      </m:sSubPr>
                      <m:e>
                        <m:r>
                          <a:rPr lang="en-US" altLang="zh-CN" sz="2055" b="1">
                            <a:solidFill>
                              <a:schemeClr val="tx1"/>
                            </a:solidFill>
                            <a:latin typeface="DejaVu Math TeX Gyre" panose="02000503000000000000" charset="0"/>
                            <a:cs typeface="DejaVu Math TeX Gyre" panose="02000503000000000000" charset="0"/>
                          </a:rPr>
                          <m:t>𝐟</m:t>
                        </m:r>
                      </m:e>
                      <m:sub>
                        <m:r>
                          <a:rPr lang="en-US" altLang="zh-CN" sz="2055" b="1">
                            <a:solidFill>
                              <a:schemeClr val="tx1"/>
                            </a:solidFill>
                            <a:latin typeface="DejaVu Math TeX Gyre" panose="02000503000000000000" charset="0"/>
                            <a:cs typeface="DejaVu Math TeX Gyre" panose="02000503000000000000" charset="0"/>
                          </a:rPr>
                          <m:t>𝐛</m:t>
                        </m:r>
                      </m:sub>
                    </m:sSub>
                  </m:oMath>
                </a14:m>
                <a:r>
                  <a:rPr lang="en-US" altLang="zh-CN" sz="2055" b="1">
                    <a:solidFill>
                      <a:schemeClr val="tx1"/>
                    </a:solidFill>
                    <a:latin typeface="DejaVu Math TeX Gyre" panose="02000503000000000000" charset="0"/>
                    <a:ea typeface="宋体" charset="0"/>
                    <a:cs typeface="DejaVu Math TeX Gyre" panose="02000503000000000000" charset="0"/>
                  </a:rPr>
                  <a:t>: </a:t>
                </a:r>
                <a:r>
                  <a:rPr lang="zh-CN" altLang="en-US" sz="2055" b="1">
                    <a:solidFill>
                      <a:schemeClr val="tx1"/>
                    </a:solidFill>
                    <a:latin typeface="DejaVu Math TeX Gyre" panose="02000503000000000000" charset="0"/>
                    <a:ea typeface="宋体" charset="0"/>
                    <a:cs typeface="DejaVu Math TeX Gyre" panose="02000503000000000000" charset="0"/>
                  </a:rPr>
                  <a:t>信号，背景分布的</a:t>
                </a:r>
                <a:r>
                  <a:rPr lang="en-US" altLang="zh-CN" sz="2055" b="1">
                    <a:solidFill>
                      <a:schemeClr val="tx1"/>
                    </a:solidFill>
                    <a:latin typeface="DejaVu Math TeX Gyre" panose="02000503000000000000" charset="0"/>
                    <a:ea typeface="宋体" charset="0"/>
                    <a:cs typeface="DejaVu Math TeX Gyre" panose="02000503000000000000" charset="0"/>
                  </a:rPr>
                  <a:t>p.d.f.</a:t>
                </a:r>
                <a:endParaRPr lang="en-US" altLang="zh-CN" sz="2055" b="1">
                  <a:solidFill>
                    <a:schemeClr val="tx1"/>
                  </a:solidFill>
                  <a:latin typeface="DejaVu Math TeX Gyre" panose="02000503000000000000" charset="0"/>
                  <a:ea typeface="宋体" charset="0"/>
                  <a:cs typeface="DejaVu Math TeX Gyre" panose="02000503000000000000" charset="0"/>
                </a:endParaRPr>
              </a:p>
              <a:p>
                <a:pPr fontAlgn="auto">
                  <a:spcBef>
                    <a:spcPts val="2200"/>
                  </a:spcBef>
                </a:pPr>
                <a:r>
                  <a:rPr lang="en-US" altLang="zh-CN" b="1">
                    <a:solidFill>
                      <a:schemeClr val="tx1"/>
                    </a:solidFill>
                    <a:latin typeface="DejaVu Math TeX Gyre" panose="02000503000000000000" charset="0"/>
                    <a:ea typeface="宋体" charset="0"/>
                    <a:cs typeface="DejaVu Math TeX Gyre" panose="02000503000000000000" charset="0"/>
                  </a:rPr>
                  <a:t>log-Likelihood:</a:t>
                </a:r>
                <a:endParaRPr lang="en-US" altLang="zh-CN" b="1">
                  <a:solidFill>
                    <a:schemeClr val="tx1"/>
                  </a:solidFill>
                  <a:latin typeface="DejaVu Math TeX Gyre" panose="02000503000000000000" charset="0"/>
                  <a:ea typeface="宋体" charset="0"/>
                  <a:cs typeface="DejaVu Math TeX Gyre" panose="02000503000000000000" charset="0"/>
                </a:endParaRPr>
              </a:p>
              <a:p>
                <a:pPr marL="0" indent="0">
                  <a:buNone/>
                </a:pPr>
                <a14:m>
                  <m:oMathPara xmlns:m="http://schemas.openxmlformats.org/officeDocument/2006/math">
                    <m:oMathParaPr>
                      <m:jc m:val="centerGroup"/>
                    </m:oMathParaPr>
                    <m:oMath xmlns:m="http://schemas.openxmlformats.org/officeDocument/2006/math">
                      <m:r>
                        <a:rPr lang="en-US" altLang="zh-CN" b="1">
                          <a:solidFill>
                            <a:srgbClr val="0070C0"/>
                          </a:solidFill>
                          <a:latin typeface="DejaVu Math TeX Gyre" panose="02000503000000000000" charset="0"/>
                          <a:cs typeface="DejaVu Math TeX Gyre" panose="02000503000000000000" charset="0"/>
                        </a:rPr>
                        <m:t>𝐥𝐨𝐠</m:t>
                      </m:r>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𝐋</m:t>
                      </m:r>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𝐲</m:t>
                      </m:r>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𝐍</m:t>
                          </m:r>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𝐍</m:t>
                          </m:r>
                        </m:e>
                        <m:sub>
                          <m:r>
                            <a:rPr lang="en-US" altLang="zh-CN" b="1">
                              <a:solidFill>
                                <a:srgbClr val="0070C0"/>
                              </a:solidFill>
                              <a:latin typeface="DejaVu Math TeX Gyre" panose="02000503000000000000" charset="0"/>
                              <a:cs typeface="DejaVu Math TeX Gyre" panose="02000503000000000000" charset="0"/>
                            </a:rPr>
                            <m:t>𝐛</m:t>
                          </m:r>
                        </m:sub>
                      </m:sSub>
                      <m:r>
                        <a:rPr lang="en-US" altLang="zh-CN" b="1">
                          <a:solidFill>
                            <a:srgbClr val="0070C0"/>
                          </a:solidFill>
                          <a:latin typeface="DejaVu Math TeX Gyre" panose="02000503000000000000" charset="0"/>
                          <a:cs typeface="DejaVu Math TeX Gyre" panose="02000503000000000000" charset="0"/>
                        </a:rPr>
                        <m:t>+</m:t>
                      </m:r>
                      <m:nary>
                        <m:naryPr>
                          <m:chr m:val="∑"/>
                          <m:limLoc m:val="undOvr"/>
                          <m:ctrlPr>
                            <a:rPr lang="en-US" altLang="zh-CN" b="1">
                              <a:solidFill>
                                <a:srgbClr val="0070C0"/>
                              </a:solidFill>
                              <a:latin typeface="DejaVu Math TeX Gyre" panose="02000503000000000000" charset="0"/>
                              <a:cs typeface="DejaVu Math TeX Gyre" panose="02000503000000000000" charset="0"/>
                            </a:rPr>
                          </m:ctrlPr>
                        </m:naryPr>
                        <m:sub>
                          <m:r>
                            <a:rPr lang="en-US" altLang="zh-CN" b="1">
                              <a:solidFill>
                                <a:srgbClr val="0070C0"/>
                              </a:solidFill>
                              <a:latin typeface="DejaVu Math TeX Gyre" panose="02000503000000000000" charset="0"/>
                              <a:cs typeface="DejaVu Math TeX Gyre" panose="02000503000000000000" charset="0"/>
                            </a:rPr>
                            <m:t>𝐢</m:t>
                          </m:r>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𝟏</m:t>
                          </m:r>
                        </m:sub>
                        <m:sup>
                          <m:r>
                            <a:rPr lang="en-US" altLang="zh-CN" b="1">
                              <a:solidFill>
                                <a:srgbClr val="0070C0"/>
                              </a:solidFill>
                              <a:latin typeface="DejaVu Math TeX Gyre" panose="02000503000000000000" charset="0"/>
                              <a:cs typeface="DejaVu Math TeX Gyre" panose="02000503000000000000" charset="0"/>
                            </a:rPr>
                            <m:t>𝐍</m:t>
                          </m:r>
                        </m:sup>
                        <m:e>
                          <m:r>
                            <a:rPr lang="en-US" altLang="zh-CN" b="1">
                              <a:solidFill>
                                <a:srgbClr val="0070C0"/>
                              </a:solidFill>
                              <a:latin typeface="DejaVu Math TeX Gyre" panose="02000503000000000000" charset="0"/>
                              <a:cs typeface="DejaVu Math TeX Gyre" panose="02000503000000000000" charset="0"/>
                            </a:rPr>
                            <m:t>𝐥𝐨𝐠</m:t>
                          </m:r>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𝐍</m:t>
                              </m:r>
                            </m:e>
                            <m:sub>
                              <m:r>
                                <a:rPr lang="en-US" altLang="zh-CN" b="1">
                                  <a:solidFill>
                                    <a:srgbClr val="0070C0"/>
                                  </a:solidFill>
                                  <a:latin typeface="DejaVu Math TeX Gyre" panose="02000503000000000000" charset="0"/>
                                  <a:cs typeface="DejaVu Math TeX Gyre" panose="02000503000000000000" charset="0"/>
                                </a:rPr>
                                <m:t>𝐬</m:t>
                              </m:r>
                            </m:sub>
                          </m:sSub>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𝐟</m:t>
                              </m:r>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𝐲</m:t>
                              </m:r>
                            </m:e>
                            <m:sub>
                              <m:r>
                                <a:rPr lang="en-US" altLang="zh-CN" b="1">
                                  <a:solidFill>
                                    <a:srgbClr val="0070C0"/>
                                  </a:solidFill>
                                  <a:latin typeface="DejaVu Math TeX Gyre" panose="02000503000000000000" charset="0"/>
                                  <a:cs typeface="DejaVu Math TeX Gyre" panose="02000503000000000000" charset="0"/>
                                </a:rPr>
                                <m:t>𝐢</m:t>
                              </m:r>
                            </m:sub>
                          </m:sSub>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𝐍</m:t>
                              </m:r>
                            </m:e>
                            <m:sub>
                              <m:r>
                                <a:rPr lang="en-US" altLang="zh-CN" b="1">
                                  <a:solidFill>
                                    <a:srgbClr val="0070C0"/>
                                  </a:solidFill>
                                  <a:latin typeface="DejaVu Math TeX Gyre" panose="02000503000000000000" charset="0"/>
                                  <a:cs typeface="DejaVu Math TeX Gyre" panose="02000503000000000000" charset="0"/>
                                </a:rPr>
                                <m:t>𝐛</m:t>
                              </m:r>
                            </m:sub>
                          </m:sSub>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𝐟</m:t>
                              </m:r>
                            </m:e>
                            <m:sub>
                              <m:r>
                                <a:rPr lang="en-US" altLang="zh-CN" b="1">
                                  <a:solidFill>
                                    <a:srgbClr val="0070C0"/>
                                  </a:solidFill>
                                  <a:latin typeface="DejaVu Math TeX Gyre" panose="02000503000000000000" charset="0"/>
                                  <a:cs typeface="DejaVu Math TeX Gyre" panose="02000503000000000000" charset="0"/>
                                </a:rPr>
                                <m:t>𝐛</m:t>
                              </m:r>
                            </m:sub>
                          </m:sSub>
                          <m:r>
                            <a:rPr lang="en-US" altLang="zh-CN" b="1">
                              <a:solidFill>
                                <a:srgbClr val="0070C0"/>
                              </a:solidFill>
                              <a:latin typeface="DejaVu Math TeX Gyre" panose="02000503000000000000" charset="0"/>
                              <a:cs typeface="DejaVu Math TeX Gyre" panose="02000503000000000000" charset="0"/>
                            </a:rPr>
                            <m:t>(</m:t>
                          </m:r>
                          <m:sSub>
                            <m:sSubPr>
                              <m:ctrlPr>
                                <a:rPr lang="en-US" altLang="zh-CN" b="1">
                                  <a:solidFill>
                                    <a:srgbClr val="0070C0"/>
                                  </a:solidFill>
                                  <a:latin typeface="DejaVu Math TeX Gyre" panose="02000503000000000000" charset="0"/>
                                  <a:cs typeface="DejaVu Math TeX Gyre" panose="02000503000000000000" charset="0"/>
                                </a:rPr>
                              </m:ctrlPr>
                            </m:sSubPr>
                            <m:e>
                              <m:r>
                                <a:rPr lang="en-US" altLang="zh-CN" b="1">
                                  <a:solidFill>
                                    <a:srgbClr val="0070C0"/>
                                  </a:solidFill>
                                  <a:latin typeface="DejaVu Math TeX Gyre" panose="02000503000000000000" charset="0"/>
                                  <a:cs typeface="DejaVu Math TeX Gyre" panose="02000503000000000000" charset="0"/>
                                </a:rPr>
                                <m:t>𝐲</m:t>
                              </m:r>
                            </m:e>
                            <m:sub>
                              <m:r>
                                <a:rPr lang="en-US" altLang="zh-CN" b="1">
                                  <a:solidFill>
                                    <a:srgbClr val="0070C0"/>
                                  </a:solidFill>
                                  <a:latin typeface="DejaVu Math TeX Gyre" panose="02000503000000000000" charset="0"/>
                                  <a:cs typeface="DejaVu Math TeX Gyre" panose="02000503000000000000" charset="0"/>
                                </a:rPr>
                                <m:t>𝐢</m:t>
                              </m:r>
                            </m:sub>
                          </m:sSub>
                          <m:r>
                            <a:rPr lang="en-US" altLang="zh-CN" b="1">
                              <a:solidFill>
                                <a:srgbClr val="0070C0"/>
                              </a:solidFill>
                              <a:latin typeface="DejaVu Math TeX Gyre" panose="02000503000000000000" charset="0"/>
                              <a:cs typeface="DejaVu Math TeX Gyre" panose="02000503000000000000" charset="0"/>
                            </a:rPr>
                            <m:t>)</m:t>
                          </m:r>
                          <m:r>
                            <a:rPr lang="en-US" altLang="zh-CN" b="1">
                              <a:solidFill>
                                <a:srgbClr val="0070C0"/>
                              </a:solidFill>
                              <a:latin typeface="DejaVu Math TeX Gyre" panose="02000503000000000000" charset="0"/>
                              <a:cs typeface="DejaVu Math TeX Gyre" panose="02000503000000000000" charset="0"/>
                            </a:rPr>
                            <m:t>)</m:t>
                          </m:r>
                        </m:e>
                      </m:nary>
                    </m:oMath>
                  </m:oMathPara>
                </a14:m>
                <a:endParaRPr lang="en-US" altLang="zh-CN" b="1">
                  <a:latin typeface="DejaVu Math TeX Gyre" panose="02000503000000000000" charset="0"/>
                  <a:ea typeface="宋体" charset="0"/>
                  <a:cs typeface="DejaVu Math TeX Gyre" panose="02000503000000000000" charset="0"/>
                </a:endParaRPr>
              </a:p>
              <a:p>
                <a:endParaRPr lang="en-US" altLang="zh-CN" b="1">
                  <a:latin typeface="DejaVu Math TeX Gyre" panose="02000503000000000000" charset="0"/>
                  <a:ea typeface="宋体" charset="0"/>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7700" y="1456055"/>
                <a:ext cx="10515600" cy="4857115"/>
              </a:xfrm>
              <a:blipFill rotWithShape="1">
                <a:blip r:embed="rId1"/>
                <a:stretch>
                  <a:fillRect b="-5948"/>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t>inPlot</a:t>
            </a:r>
            <a:r>
              <a:rPr lang="zh-CN" altLang="en-US" b="1"/>
              <a:t>方法</a:t>
            </a:r>
            <a:r>
              <a:rPr lang="en-US" altLang="zh-CN" b="1"/>
              <a:t> -&gt; first step to sPlot Method</a:t>
            </a:r>
            <a:endParaRPr lang="zh-CN" altLang="en-US"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7700" y="1825625"/>
                <a:ext cx="10924540" cy="4351655"/>
              </a:xfrm>
            </p:spPr>
            <p:txBody>
              <a:bodyPr>
                <a:normAutofit lnSpcReduction="10000"/>
              </a:bodyPr>
              <a:p>
                <a:pPr>
                  <a:lnSpc>
                    <a:spcPct val="120000"/>
                  </a:lnSpc>
                  <a:spcAft>
                    <a:spcPts val="0"/>
                  </a:spcAft>
                </a:pPr>
                <a:r>
                  <a:rPr lang="zh-CN" altLang="en-US" b="1">
                    <a:solidFill>
                      <a:schemeClr val="tx1"/>
                    </a:solidFill>
                  </a:rPr>
                  <a:t>首先我们考虑一种特殊情形，</a:t>
                </a:r>
                <a:r>
                  <a:rPr lang="en-US" altLang="zh-CN" b="1">
                    <a:solidFill>
                      <a:schemeClr val="tx1"/>
                    </a:solidFill>
                  </a:rPr>
                  <a:t>control variable x</a:t>
                </a:r>
                <a:r>
                  <a:rPr lang="zh-CN" altLang="en-US" b="1">
                    <a:solidFill>
                      <a:schemeClr val="tx1"/>
                    </a:solidFill>
                  </a:rPr>
                  <a:t>与</a:t>
                </a:r>
                <a:r>
                  <a:rPr lang="en-US" altLang="zh-CN" b="1">
                    <a:solidFill>
                      <a:schemeClr val="tx1"/>
                    </a:solidFill>
                  </a:rPr>
                  <a:t>discriminating variable y</a:t>
                </a:r>
                <a:r>
                  <a:rPr lang="zh-CN" altLang="en-US" b="1">
                    <a:solidFill>
                      <a:schemeClr val="tx1"/>
                    </a:solidFill>
                  </a:rPr>
                  <a:t>是</a:t>
                </a:r>
                <a:r>
                  <a:rPr lang="en-US" altLang="zh-CN" b="1">
                    <a:solidFill>
                      <a:srgbClr val="0070C0"/>
                    </a:solidFill>
                  </a:rPr>
                  <a:t>totally correlated</a:t>
                </a:r>
                <a:r>
                  <a:rPr lang="zh-CN" altLang="en-US" b="1">
                    <a:solidFill>
                      <a:srgbClr val="0070C0"/>
                    </a:solidFill>
                  </a:rPr>
                  <a:t>的，即有</a:t>
                </a:r>
                <a:r>
                  <a:rPr lang="en-US" altLang="zh-CN" b="1">
                    <a:solidFill>
                      <a:srgbClr val="0070C0"/>
                    </a:solidFill>
                  </a:rPr>
                  <a:t>x=X(y)</a:t>
                </a:r>
                <a:r>
                  <a:rPr lang="zh-CN" altLang="en-US" b="1">
                    <a:solidFill>
                      <a:schemeClr val="tx1"/>
                    </a:solidFill>
                  </a:rPr>
                  <a:t>。</a:t>
                </a:r>
                <a:endParaRPr lang="zh-CN" altLang="en-US" b="1">
                  <a:solidFill>
                    <a:schemeClr val="tx1"/>
                  </a:solidFill>
                </a:endParaRPr>
              </a:p>
              <a:p>
                <a:pPr lvl="1">
                  <a:lnSpc>
                    <a:spcPct val="120000"/>
                  </a:lnSpc>
                  <a:spcAft>
                    <a:spcPts val="0"/>
                  </a:spcAft>
                </a:pPr>
                <a:r>
                  <a:rPr lang="zh-CN" altLang="en-US" sz="2000" b="1" i="1">
                    <a:solidFill>
                      <a:schemeClr val="tx1"/>
                    </a:solidFill>
                  </a:rPr>
                  <a:t>这种情况下实际上</a:t>
                </a:r>
                <a:r>
                  <a:rPr lang="en-US" altLang="zh-CN" sz="2000" b="1" i="1">
                    <a:solidFill>
                      <a:schemeClr val="tx1"/>
                    </a:solidFill>
                  </a:rPr>
                  <a:t>x</a:t>
                </a:r>
                <a:r>
                  <a:rPr lang="zh-CN" altLang="en-US" sz="2000" b="1" i="1">
                    <a:solidFill>
                      <a:schemeClr val="tx1"/>
                    </a:solidFill>
                  </a:rPr>
                  <a:t>都不能称之为‘</a:t>
                </a:r>
                <a:r>
                  <a:rPr lang="en-US" altLang="zh-CN" sz="2000" b="1" i="1">
                    <a:solidFill>
                      <a:schemeClr val="tx1"/>
                    </a:solidFill>
                  </a:rPr>
                  <a:t>control variable</a:t>
                </a:r>
                <a:r>
                  <a:rPr lang="zh-CN" altLang="en-US" sz="2000" b="1" i="1">
                    <a:solidFill>
                      <a:schemeClr val="tx1"/>
                    </a:solidFill>
                  </a:rPr>
                  <a:t>’，但是为了自然地引到</a:t>
                </a:r>
                <a:r>
                  <a:rPr lang="en-US" altLang="zh-CN" sz="2000" b="1" i="1">
                    <a:solidFill>
                      <a:schemeClr val="tx1"/>
                    </a:solidFill>
                  </a:rPr>
                  <a:t>sPlot</a:t>
                </a:r>
                <a:r>
                  <a:rPr lang="zh-CN" altLang="en-US" sz="2000" b="1" i="1">
                    <a:solidFill>
                      <a:schemeClr val="tx1"/>
                    </a:solidFill>
                  </a:rPr>
                  <a:t>的结果，我们先利用这种假设做一下推导。这种情况下的推导我们称之为</a:t>
                </a:r>
                <a:r>
                  <a:rPr lang="en-US" altLang="zh-CN" sz="2000" b="1" i="1">
                    <a:solidFill>
                      <a:schemeClr val="tx1"/>
                    </a:solidFill>
                  </a:rPr>
                  <a:t>inPlot Method</a:t>
                </a:r>
                <a:r>
                  <a:rPr lang="zh-CN" altLang="en-US" sz="2000" b="1" i="1">
                    <a:solidFill>
                      <a:schemeClr val="tx1"/>
                    </a:solidFill>
                  </a:rPr>
                  <a:t>。</a:t>
                </a:r>
                <a:endParaRPr lang="zh-CN" altLang="en-US" sz="2000" b="1">
                  <a:solidFill>
                    <a:schemeClr val="tx1"/>
                  </a:solidFill>
                </a:endParaRPr>
              </a:p>
              <a:p>
                <a:pPr>
                  <a:lnSpc>
                    <a:spcPct val="120000"/>
                  </a:lnSpc>
                  <a:spcAft>
                    <a:spcPts val="0"/>
                  </a:spcAft>
                </a:pPr>
                <a:r>
                  <a:rPr lang="zh-CN" altLang="en-US" b="1">
                    <a:solidFill>
                      <a:schemeClr val="tx1"/>
                    </a:solidFill>
                  </a:rPr>
                  <a:t>在这样的假设下我们有如下性质：</a:t>
                </a:r>
                <a:endParaRPr lang="zh-CN" altLang="en-US" b="1">
                  <a:solidFill>
                    <a:schemeClr val="tx1"/>
                  </a:solidFill>
                </a:endParaRPr>
              </a:p>
              <a:p>
                <a:pPr marL="0" indent="0">
                  <a:lnSpc>
                    <a:spcPct val="120000"/>
                  </a:lnSpc>
                  <a:spcAft>
                    <a:spcPts val="0"/>
                  </a:spcAft>
                  <a:buNone/>
                </a:pPr>
                <a14:m>
                  <m:oMathPara xmlns:m="http://schemas.openxmlformats.org/officeDocument/2006/math">
                    <m:oMathParaPr>
                      <m:jc m:val="centerGroup"/>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𝐗</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𝐱</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𝐲</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𝛅</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𝐱</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𝐗</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𝐲</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oMath>
                  </m:oMathPara>
                </a14:m>
                <a:endParaRPr lang="en-US" altLang="zh-CN" b="1">
                  <a:solidFill>
                    <a:schemeClr val="tx1"/>
                  </a:solidFill>
                  <a:latin typeface="DejaVu Math TeX Gyre" panose="02000503000000000000" charset="0"/>
                  <a:cs typeface="DejaVu Math TeX Gyre" panose="02000503000000000000" charset="0"/>
                </a:endParaRPr>
              </a:p>
              <a:p>
                <a:pPr>
                  <a:lnSpc>
                    <a:spcPct val="120000"/>
                  </a:lnSpc>
                  <a:spcAft>
                    <a:spcPts val="0"/>
                  </a:spcAft>
                </a:pPr>
                <a:r>
                  <a:rPr lang="zh-CN" altLang="en-US" b="1">
                    <a:solidFill>
                      <a:schemeClr val="tx1"/>
                    </a:solidFill>
                    <a:latin typeface="DejaVu Math TeX Gyre" panose="02000503000000000000" charset="0"/>
                    <a:cs typeface="DejaVu Math TeX Gyre" panose="02000503000000000000" charset="0"/>
                  </a:rPr>
                  <a:t>进而：</a:t>
                </a:r>
                <a:endParaRPr lang="en-US" altLang="zh-CN" b="1">
                  <a:solidFill>
                    <a:schemeClr val="tx1"/>
                  </a:solidFill>
                  <a:latin typeface="DejaVu Math TeX Gyre" panose="02000503000000000000" charset="0"/>
                  <a:cs typeface="DejaVu Math TeX Gyre" panose="02000503000000000000" charset="0"/>
                </a:endParaRPr>
              </a:p>
              <a:p>
                <a:pPr marL="0" indent="0" algn="ctr">
                  <a:lnSpc>
                    <a:spcPct val="120000"/>
                  </a:lnSpc>
                  <a:spcAft>
                    <a:spcPts val="0"/>
                  </a:spcAft>
                  <a:buNone/>
                </a:pPr>
                <a14:m>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𝐗</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𝐱</m:t>
                    </m:r>
                    <m:r>
                      <a:rPr lang="en-US" altLang="zh-CN"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b="1" i="1">
                            <a:solidFill>
                              <a:schemeClr val="tx1"/>
                            </a:solidFill>
                            <a:latin typeface="DejaVu Math TeX Gyre" panose="02000503000000000000" charset="0"/>
                            <a:cs typeface="DejaVu Math TeX Gyre" panose="02000503000000000000" charset="0"/>
                          </a:rPr>
                        </m:ctrlPr>
                      </m:naryPr>
                      <m:sub/>
                      <m:sup/>
                      <m:e>
                        <m:r>
                          <a:rPr lang="en-US" altLang="zh-CN" b="1">
                            <a:solidFill>
                              <a:schemeClr val="tx1"/>
                            </a:solidFill>
                            <a:latin typeface="DejaVu Math TeX Gyre" panose="02000503000000000000" charset="0"/>
                            <a:cs typeface="DejaVu Math TeX Gyre" panose="02000503000000000000" charset="0"/>
                          </a:rPr>
                          <m:t>𝐝𝐲</m:t>
                        </m:r>
                        <m:r>
                          <a:rPr lang="en-US" altLang="zh-CN" b="1">
                            <a:solidFill>
                              <a:srgbClr val="FF0000"/>
                            </a:solidFill>
                            <a:latin typeface="DejaVu Math TeX Gyre" panose="02000503000000000000" charset="0"/>
                            <a:cs typeface="DejaVu Math TeX Gyre" panose="02000503000000000000" charset="0"/>
                          </a:rPr>
                          <m:t>𝛅</m:t>
                        </m:r>
                        <m:r>
                          <a:rPr lang="en-US" altLang="zh-CN" b="1">
                            <a:solidFill>
                              <a:srgbClr val="FF0000"/>
                            </a:solidFill>
                            <a:latin typeface="DejaVu Math TeX Gyre" panose="02000503000000000000" charset="0"/>
                            <a:cs typeface="DejaVu Math TeX Gyre" panose="02000503000000000000" charset="0"/>
                          </a:rPr>
                          <m:t>(</m:t>
                        </m:r>
                        <m:r>
                          <a:rPr lang="en-US" altLang="zh-CN" b="1">
                            <a:solidFill>
                              <a:srgbClr val="FF0000"/>
                            </a:solidFill>
                            <a:latin typeface="DejaVu Math TeX Gyre" panose="02000503000000000000" charset="0"/>
                            <a:cs typeface="DejaVu Math TeX Gyre" panose="02000503000000000000" charset="0"/>
                          </a:rPr>
                          <m:t>𝐱</m:t>
                        </m:r>
                        <m:r>
                          <a:rPr lang="en-US" altLang="zh-CN" b="1">
                            <a:solidFill>
                              <a:srgbClr val="FF0000"/>
                            </a:solidFill>
                            <a:latin typeface="DejaVu Math TeX Gyre" panose="02000503000000000000" charset="0"/>
                            <a:cs typeface="DejaVu Math TeX Gyre" panose="02000503000000000000" charset="0"/>
                          </a:rPr>
                          <m:t>−</m:t>
                        </m:r>
                        <m:r>
                          <a:rPr lang="en-US" altLang="zh-CN" b="1">
                            <a:solidFill>
                              <a:srgbClr val="FF0000"/>
                            </a:solidFill>
                            <a:latin typeface="DejaVu Math TeX Gyre" panose="02000503000000000000" charset="0"/>
                            <a:cs typeface="DejaVu Math TeX Gyre" panose="02000503000000000000" charset="0"/>
                          </a:rPr>
                          <m:t>𝐗</m:t>
                        </m:r>
                        <m:r>
                          <a:rPr lang="en-US" altLang="zh-CN" b="1">
                            <a:solidFill>
                              <a:srgbClr val="FF0000"/>
                            </a:solidFill>
                            <a:latin typeface="DejaVu Math TeX Gyre" panose="02000503000000000000" charset="0"/>
                            <a:cs typeface="DejaVu Math TeX Gyre" panose="02000503000000000000" charset="0"/>
                          </a:rPr>
                          <m:t>(</m:t>
                        </m:r>
                        <m:r>
                          <a:rPr lang="en-US" altLang="zh-CN" b="1">
                            <a:solidFill>
                              <a:srgbClr val="FF0000"/>
                            </a:solidFill>
                            <a:latin typeface="DejaVu Math TeX Gyre" panose="02000503000000000000" charset="0"/>
                            <a:cs typeface="DejaVu Math TeX Gyre" panose="02000503000000000000" charset="0"/>
                          </a:rPr>
                          <m:t>𝐲</m:t>
                        </m:r>
                        <m:r>
                          <a:rPr lang="en-US" altLang="zh-CN" b="1">
                            <a:solidFill>
                              <a:srgbClr val="FF0000"/>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𝐘</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𝐱</m:t>
                        </m:r>
                        <m:r>
                          <a:rPr lang="en-US" altLang="zh-CN" b="1">
                            <a:solidFill>
                              <a:schemeClr val="tx1"/>
                            </a:solidFill>
                            <a:latin typeface="DejaVu Math TeX Gyre" panose="02000503000000000000" charset="0"/>
                            <a:cs typeface="DejaVu Math TeX Gyre" panose="02000503000000000000" charset="0"/>
                          </a:rPr>
                          <m:t>)</m:t>
                        </m:r>
                      </m:e>
                    </m:nary>
                  </m:oMath>
                </a14:m>
                <a:r>
                  <a:rPr lang="en-US" altLang="zh-CN" b="1">
                    <a:solidFill>
                      <a:schemeClr val="tx1"/>
                    </a:solidFill>
                    <a:latin typeface="DejaVu Math TeX Gyre" panose="02000503000000000000" charset="0"/>
                    <a:cs typeface="DejaVu Math TeX Gyre" panose="02000503000000000000" charset="0"/>
                  </a:rPr>
                  <a:t> (</a:t>
                </a:r>
                <a:r>
                  <a:rPr lang="zh-CN" altLang="en-US" b="1">
                    <a:solidFill>
                      <a:schemeClr val="tx1"/>
                    </a:solidFill>
                    <a:latin typeface="DejaVu Math TeX Gyre" panose="02000503000000000000" charset="0"/>
                    <a:cs typeface="DejaVu Math TeX Gyre" panose="02000503000000000000" charset="0"/>
                  </a:rPr>
                  <a:t>性质一</a:t>
                </a:r>
                <a:r>
                  <a:rPr lang="en-US" altLang="zh-CN" b="1">
                    <a:solidFill>
                      <a:schemeClr val="tx1"/>
                    </a:solidFill>
                    <a:latin typeface="DejaVu Math TeX Gyre" panose="02000503000000000000" charset="0"/>
                    <a:cs typeface="DejaVu Math TeX Gyre" panose="02000503000000000000" charset="0"/>
                  </a:rPr>
                  <a:t>)</a:t>
                </a:r>
                <a:endParaRPr lang="en-US" altLang="zh-CN" b="1">
                  <a:solidFill>
                    <a:schemeClr val="tx1"/>
                  </a:solidFill>
                  <a:latin typeface="DejaVu Math TeX Gyre" panose="02000503000000000000" charset="0"/>
                  <a:cs typeface="DejaVu Math TeX Gyre" panose="02000503000000000000" charset="0"/>
                </a:endParaRPr>
              </a:p>
              <a:p>
                <a:pPr marL="0" indent="0">
                  <a:lnSpc>
                    <a:spcPct val="120000"/>
                  </a:lnSpc>
                  <a:spcAft>
                    <a:spcPts val="0"/>
                  </a:spcAft>
                  <a:buNone/>
                </a:pPr>
                <a:endParaRPr lang="en-US" altLang="zh-CN" b="1">
                  <a:solidFill>
                    <a:schemeClr val="tx1"/>
                  </a:solidFill>
                  <a:latin typeface="DejaVu Math TeX Gyre" panose="02000503000000000000" charset="0"/>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47700" y="1825625"/>
                <a:ext cx="10924540" cy="4351655"/>
              </a:xfrm>
              <a:blipFill rotWithShape="1">
                <a:blip r:embed="rId1"/>
                <a:stretch>
                  <a:fillRect r="-1087" b="-6304"/>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p>
                <a:r>
                  <a:rPr lang="zh-CN" altLang="en-US" b="1"/>
                  <a:t>抽出信号的</a:t>
                </a:r>
                <a:r>
                  <a:rPr lang="en-US" altLang="zh-CN" b="1"/>
                  <a:t>x</a:t>
                </a:r>
                <a:r>
                  <a:rPr lang="zh-CN" altLang="en-US" b="1"/>
                  <a:t>分布</a:t>
                </a:r>
                <a14:m>
                  <m:oMath xmlns:m="http://schemas.openxmlformats.org/officeDocument/2006/math">
                    <m:sSub>
                      <m:sSubPr>
                        <m:ctrlPr>
                          <a:rPr lang="en-US" altLang="zh-CN" b="1">
                            <a:latin typeface="DejaVu Math TeX Gyre" panose="02000503000000000000" charset="0"/>
                            <a:cs typeface="DejaVu Math TeX Gyre" panose="02000503000000000000" charset="0"/>
                          </a:rPr>
                        </m:ctrlPr>
                      </m:sSubPr>
                      <m:e>
                        <m:r>
                          <a:rPr lang="en-US" altLang="zh-CN" b="1">
                            <a:latin typeface="DejaVu Math TeX Gyre" panose="02000503000000000000" charset="0"/>
                            <a:cs typeface="DejaVu Math TeX Gyre" panose="02000503000000000000" charset="0"/>
                          </a:rPr>
                          <m:t>𝐌</m:t>
                        </m:r>
                      </m:e>
                      <m:sub>
                        <m:r>
                          <a:rPr lang="en-US" altLang="zh-CN" b="1">
                            <a:latin typeface="DejaVu Math TeX Gyre" panose="02000503000000000000" charset="0"/>
                            <a:cs typeface="DejaVu Math TeX Gyre" panose="02000503000000000000" charset="0"/>
                          </a:rPr>
                          <m:t>𝐬</m:t>
                        </m:r>
                      </m:sub>
                    </m:sSub>
                    <m:r>
                      <a:rPr lang="en-US" altLang="zh-CN" b="1">
                        <a:latin typeface="DejaVu Math TeX Gyre" panose="02000503000000000000" charset="0"/>
                        <a:cs typeface="DejaVu Math TeX Gyre" panose="02000503000000000000" charset="0"/>
                      </a:rPr>
                      <m:t>(</m:t>
                    </m:r>
                    <m:r>
                      <a:rPr lang="en-US" altLang="zh-CN" b="1">
                        <a:latin typeface="DejaVu Math TeX Gyre" panose="02000503000000000000" charset="0"/>
                        <a:cs typeface="DejaVu Math TeX Gyre" panose="02000503000000000000" charset="0"/>
                      </a:rPr>
                      <m:t>𝐱</m:t>
                    </m:r>
                    <m:r>
                      <a:rPr lang="en-US" altLang="zh-CN" b="1">
                        <a:latin typeface="DejaVu Math TeX Gyre" panose="02000503000000000000" charset="0"/>
                        <a:cs typeface="DejaVu Math TeX Gyre" panose="02000503000000000000" charset="0"/>
                      </a:rPr>
                      <m:t>)</m:t>
                    </m:r>
                  </m:oMath>
                </a14:m>
                <a:r>
                  <a:rPr lang="zh-CN" altLang="en-US" b="1"/>
                  <a:t>（背景</a:t>
                </a:r>
                <a:r>
                  <a:rPr lang="zh-CN" altLang="en-US" b="1"/>
                  <a:t>也可以）</a:t>
                </a:r>
                <a:endParaRPr lang="zh-CN" altLang="en-US" b="1"/>
              </a:p>
            </p:txBody>
          </p:sp>
        </mc:Choice>
        <mc:Fallback>
          <p:sp>
            <p:nvSpPr>
              <p:cNvPr id="2" name="标题 1"/>
              <p:cNvSpPr>
                <a:spLocks noRot="1" noChangeAspect="1" noMove="1" noResize="1" noEditPoints="1" noAdjustHandles="1" noChangeArrowheads="1" noChangeShapeType="1" noTextEdit="1"/>
              </p:cNvSpPr>
              <p:nvPr>
                <p:ph type="title"/>
              </p:nvPr>
            </p:nvSpPr>
            <p:spPr>
              <a:blipFill rotWithShape="1">
                <a:blip r:embed="rId1"/>
                <a:stretch>
                  <a:fillRect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fontAlgn="auto">
                  <a:spcBef>
                    <a:spcPts val="0"/>
                  </a:spcBef>
                  <a:spcAft>
                    <a:spcPts val="1800"/>
                  </a:spcAft>
                </a:pPr>
                <a:r>
                  <a:rPr lang="zh-CN" altLang="en-US" b="1">
                    <a:solidFill>
                      <a:schemeClr val="tx1"/>
                    </a:solidFill>
                  </a:rPr>
                  <a:t>对</a:t>
                </a:r>
                <a:r>
                  <a:rPr lang="en-US" altLang="zh-CN" b="1">
                    <a:solidFill>
                      <a:schemeClr val="tx1"/>
                    </a:solidFill>
                  </a:rPr>
                  <a:t>event i</a:t>
                </a:r>
                <a:r>
                  <a:rPr lang="zh-CN" altLang="en-US" b="1">
                    <a:solidFill>
                      <a:schemeClr val="tx1"/>
                    </a:solidFill>
                  </a:rPr>
                  <a:t>，我们定义如下</a:t>
                </a:r>
                <a:r>
                  <a:rPr lang="en-US" altLang="zh-CN" b="1">
                    <a:solidFill>
                      <a:schemeClr val="tx1"/>
                    </a:solidFill>
                  </a:rPr>
                  <a:t>weight</a:t>
                </a:r>
                <a:r>
                  <a:rPr lang="zh-CN" altLang="en-US" b="1">
                    <a:solidFill>
                      <a:schemeClr val="tx1"/>
                    </a:solidFill>
                  </a:rPr>
                  <a:t>：</a:t>
                </a:r>
                <a:endParaRPr lang="zh-CN" altLang="en-US" b="1">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𝐏</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f>
                        <m:fPr>
                          <m:ctrlPr>
                            <a:rPr lang="en-US" altLang="zh-CN" b="1">
                              <a:solidFill>
                                <a:schemeClr val="tx1"/>
                              </a:solidFill>
                              <a:latin typeface="DejaVu Math TeX Gyre" panose="02000503000000000000" charset="0"/>
                              <a:cs typeface="DejaVu Math TeX Gyre" panose="02000503000000000000" charset="0"/>
                            </a:rPr>
                          </m:ctrlPr>
                        </m:fPr>
                        <m:num>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num>
                        <m:den>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𝐛</m:t>
                              </m:r>
                            </m:sub>
                          </m:sSub>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𝐟</m:t>
                              </m:r>
                            </m:e>
                            <m:sub>
                              <m:r>
                                <a:rPr lang="en-US" altLang="zh-CN" b="1">
                                  <a:solidFill>
                                    <a:schemeClr val="tx1"/>
                                  </a:solidFill>
                                  <a:latin typeface="DejaVu Math TeX Gyre" panose="02000503000000000000" charset="0"/>
                                  <a:cs typeface="DejaVu Math TeX Gyre" panose="02000503000000000000" charset="0"/>
                                </a:rPr>
                                <m:t>𝐛</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den>
                      </m:f>
                    </m:oMath>
                  </m:oMathPara>
                </a14:m>
                <a:endParaRPr lang="zh-CN" altLang="en-US" b="1">
                  <a:solidFill>
                    <a:schemeClr val="tx1"/>
                  </a:solidFill>
                </a:endParaRPr>
              </a:p>
              <a:p>
                <a:pPr fontAlgn="auto">
                  <a:spcBef>
                    <a:spcPts val="1200"/>
                  </a:spcBef>
                  <a:spcAft>
                    <a:spcPts val="1800"/>
                  </a:spcAft>
                </a:pPr>
                <a:r>
                  <a:rPr lang="zh-CN" altLang="en-US" b="1">
                    <a:solidFill>
                      <a:schemeClr val="tx1"/>
                    </a:solidFill>
                  </a:rPr>
                  <a:t>利用如上的</a:t>
                </a:r>
                <a:r>
                  <a:rPr lang="en-US" altLang="zh-CN" b="1">
                    <a:solidFill>
                      <a:schemeClr val="tx1"/>
                    </a:solidFill>
                  </a:rPr>
                  <a:t>weight</a:t>
                </a:r>
                <a:r>
                  <a:rPr lang="zh-CN" altLang="en-US" b="1">
                    <a:solidFill>
                      <a:schemeClr val="tx1"/>
                    </a:solidFill>
                  </a:rPr>
                  <a:t>，进一步我们定义</a:t>
                </a:r>
                <a:r>
                  <a:rPr lang="en-US" altLang="zh-CN" b="1">
                    <a:solidFill>
                      <a:schemeClr val="tx1"/>
                    </a:solidFill>
                  </a:rPr>
                  <a:t>x</a:t>
                </a:r>
                <a:r>
                  <a:rPr lang="zh-CN" altLang="en-US" b="1">
                    <a:solidFill>
                      <a:schemeClr val="tx1"/>
                    </a:solidFill>
                  </a:rPr>
                  <a:t>的分布</a:t>
                </a:r>
                <a14:m>
                  <m:oMath xmlns:m="http://schemas.openxmlformats.org/officeDocument/2006/math">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𝐬</m:t>
                        </m:r>
                      </m:sub>
                    </m:sSub>
                  </m:oMath>
                </a14:m>
                <a:r>
                  <a:rPr lang="zh-CN" altLang="en-US" b="1">
                    <a:solidFill>
                      <a:schemeClr val="tx1"/>
                    </a:solidFill>
                    <a:latin typeface="DejaVu Math TeX Gyre" panose="02000503000000000000" charset="0"/>
                    <a:cs typeface="DejaVu Math TeX Gyre" panose="02000503000000000000" charset="0"/>
                  </a:rPr>
                  <a:t>满足</a:t>
                </a:r>
                <a:r>
                  <a:rPr lang="en-US" altLang="zh-CN" b="1">
                    <a:solidFill>
                      <a:schemeClr val="tx1"/>
                    </a:solidFill>
                  </a:rPr>
                  <a:t>:</a:t>
                </a:r>
                <a:endParaRPr lang="en-US" altLang="zh-CN" b="1">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𝐍</m:t>
                          </m:r>
                        </m:e>
                        <m:sub>
                          <m:r>
                            <a:rPr lang="en-US" altLang="zh-CN" b="1">
                              <a:solidFill>
                                <a:schemeClr val="tx1"/>
                              </a:solidFill>
                              <a:latin typeface="DejaVu Math TeX Gyre" panose="02000503000000000000" charset="0"/>
                              <a:cs typeface="DejaVu Math TeX Gyre" panose="02000503000000000000" charset="0"/>
                            </a:rPr>
                            <m:t>𝐬</m:t>
                          </m:r>
                        </m:sub>
                      </m:sSub>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𝐬</m:t>
                          </m:r>
                        </m:sub>
                      </m:sSub>
                      <m:r>
                        <a:rPr lang="en-US" altLang="zh-CN" b="1">
                          <a:solidFill>
                            <a:srgbClr val="0070C0"/>
                          </a:solidFill>
                          <a:latin typeface="DejaVu Math TeX Gyre" panose="02000503000000000000" charset="0"/>
                          <a:cs typeface="DejaVu Math TeX Gyre" panose="02000503000000000000" charset="0"/>
                        </a:rPr>
                        <m:t>(</m:t>
                      </m:r>
                      <m:acc>
                        <m:accPr>
                          <m:chr m:val="̅"/>
                          <m:ctrlPr>
                            <a:rPr lang="en-US" altLang="zh-CN"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𝐱</m:t>
                          </m:r>
                        </m:e>
                      </m:acc>
                      <m:r>
                        <a:rPr lang="en-US" altLang="zh-CN" b="1">
                          <a:solidFill>
                            <a:srgbClr val="0070C0"/>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ea typeface="宋体" charset="0"/>
                          <a:cs typeface="DejaVu Math TeX Gyre" panose="02000503000000000000" charset="0"/>
                        </a:rPr>
                        <m:t>𝐱</m:t>
                      </m:r>
                      <m:r>
                        <a:rPr lang="en-US" altLang="zh-CN" b="1">
                          <a:solidFill>
                            <a:schemeClr val="tx1"/>
                          </a:solidFill>
                          <a:latin typeface="DejaVu Math TeX Gyre" panose="02000503000000000000" charset="0"/>
                          <a:ea typeface="宋体" charset="0"/>
                          <a:cs typeface="DejaVu Math TeX Gyre" panose="02000503000000000000" charset="0"/>
                        </a:rPr>
                        <m:t>=</m:t>
                      </m:r>
                      <m:nary>
                        <m:naryPr>
                          <m:chr m:val="∑"/>
                          <m:limLoc m:val="undOvr"/>
                          <m:supHide m:val="on"/>
                          <m:ctrlPr>
                            <a:rPr lang="en-US" altLang="zh-CN" b="1">
                              <a:solidFill>
                                <a:schemeClr val="tx1"/>
                              </a:solidFill>
                              <a:latin typeface="DejaVu Math TeX Gyre" panose="02000503000000000000" charset="0"/>
                              <a:ea typeface="宋体" charset="0"/>
                              <a:cs typeface="DejaVu Math TeX Gyre" panose="02000503000000000000" charset="0"/>
                            </a:rPr>
                          </m:ctrlPr>
                        </m:naryPr>
                        <m:sub>
                          <m:r>
                            <a:rPr lang="en-US" altLang="zh-CN" b="1">
                              <a:solidFill>
                                <a:schemeClr val="tx1"/>
                              </a:solidFill>
                              <a:latin typeface="DejaVu Math TeX Gyre" panose="02000503000000000000" charset="0"/>
                              <a:ea typeface="宋体" charset="0"/>
                              <a:cs typeface="DejaVu Math TeX Gyre" panose="02000503000000000000" charset="0"/>
                            </a:rPr>
                            <m:t>𝐢</m:t>
                          </m:r>
                          <m:r>
                            <a:rPr lang="en-US" altLang="zh-CN" b="1">
                              <a:solidFill>
                                <a:schemeClr val="tx1"/>
                              </a:solidFill>
                              <a:latin typeface="DejaVu Math TeX Gyre" panose="02000503000000000000" charset="0"/>
                              <a:ea typeface="宋体" charset="0"/>
                              <a:cs typeface="DejaVu Math TeX Gyre" panose="02000503000000000000" charset="0"/>
                            </a:rPr>
                            <m:t>∈</m:t>
                          </m:r>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ea typeface="宋体" charset="0"/>
                              <a:cs typeface="DejaVu Math TeX Gyre" panose="02000503000000000000" charset="0"/>
                            </a:rPr>
                            <m:t>𝐱</m:t>
                          </m:r>
                        </m:sub>
                        <m:sup/>
                        <m:e>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𝐏</m:t>
                              </m:r>
                            </m:e>
                            <m:sub>
                              <m:r>
                                <a:rPr lang="en-US" altLang="zh-CN" b="1">
                                  <a:solidFill>
                                    <a:schemeClr val="tx1"/>
                                  </a:solidFill>
                                  <a:latin typeface="DejaVu Math TeX Gyre" panose="02000503000000000000" charset="0"/>
                                  <a:cs typeface="DejaVu Math TeX Gyre" panose="02000503000000000000" charset="0"/>
                                </a:rPr>
                                <m:t>𝐬</m:t>
                              </m:r>
                            </m:sub>
                          </m:sSub>
                          <m:r>
                            <a:rPr lang="en-US" altLang="zh-CN" b="1">
                              <a:solidFill>
                                <a:schemeClr val="tx1"/>
                              </a:solidFill>
                              <a:latin typeface="DejaVu Math TeX Gyre" panose="02000503000000000000" charset="0"/>
                              <a:cs typeface="DejaVu Math TeX Gyre" panose="02000503000000000000" charset="0"/>
                            </a:rPr>
                            <m:t>(</m:t>
                          </m:r>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𝐲</m:t>
                              </m:r>
                            </m:e>
                            <m:sub>
                              <m:r>
                                <a:rPr lang="en-US" altLang="zh-CN" b="1">
                                  <a:solidFill>
                                    <a:schemeClr val="tx1"/>
                                  </a:solidFill>
                                  <a:latin typeface="DejaVu Math TeX Gyre" panose="02000503000000000000" charset="0"/>
                                  <a:cs typeface="DejaVu Math TeX Gyre" panose="02000503000000000000" charset="0"/>
                                </a:rPr>
                                <m:t>𝐢</m:t>
                              </m:r>
                            </m:sub>
                          </m:sSub>
                          <m:r>
                            <a:rPr lang="en-US" altLang="zh-CN" b="1">
                              <a:solidFill>
                                <a:schemeClr val="tx1"/>
                              </a:solidFill>
                              <a:latin typeface="DejaVu Math TeX Gyre" panose="02000503000000000000" charset="0"/>
                              <a:cs typeface="DejaVu Math TeX Gyre" panose="02000503000000000000" charset="0"/>
                            </a:rPr>
                            <m:t>)</m:t>
                          </m:r>
                        </m:e>
                      </m:nary>
                    </m:oMath>
                  </m:oMathPara>
                </a14:m>
                <a:endParaRPr lang="zh-CN" altLang="en-US" b="1">
                  <a:solidFill>
                    <a:schemeClr val="tx1"/>
                  </a:solidFill>
                </a:endParaRPr>
              </a:p>
              <a:p>
                <a:r>
                  <a:rPr lang="zh-CN" altLang="en-US" b="1">
                    <a:solidFill>
                      <a:schemeClr val="tx1"/>
                    </a:solidFill>
                  </a:rPr>
                  <a:t>其中</a:t>
                </a:r>
                <a14:m>
                  <m:oMath xmlns:m="http://schemas.openxmlformats.org/officeDocument/2006/math">
                    <m:acc>
                      <m:accPr>
                        <m:chr m:val="̅"/>
                        <m:ctrlPr>
                          <a:rPr lang="en-US" altLang="zh-CN" b="1">
                            <a:solidFill>
                              <a:schemeClr val="tx1"/>
                            </a:solidFill>
                            <a:latin typeface="DejaVu Math TeX Gyre" panose="02000503000000000000" charset="0"/>
                            <a:cs typeface="DejaVu Math TeX Gyre" panose="02000503000000000000" charset="0"/>
                          </a:rPr>
                        </m:ctrlPr>
                      </m:accPr>
                      <m:e>
                        <m:r>
                          <a:rPr lang="en-US" altLang="zh-CN" b="1">
                            <a:solidFill>
                              <a:schemeClr val="tx1"/>
                            </a:solidFill>
                            <a:latin typeface="DejaVu Math TeX Gyre" panose="02000503000000000000" charset="0"/>
                            <a:cs typeface="DejaVu Math TeX Gyre" panose="02000503000000000000" charset="0"/>
                          </a:rPr>
                          <m:t>𝐱</m:t>
                        </m:r>
                      </m:e>
                    </m:acc>
                  </m:oMath>
                </a14:m>
                <a:r>
                  <a:rPr lang="zh-CN" altLang="en-US" b="1">
                    <a:solidFill>
                      <a:schemeClr val="tx1"/>
                    </a:solidFill>
                    <a:latin typeface="DejaVu Math TeX Gyre" panose="02000503000000000000" charset="0"/>
                    <a:cs typeface="DejaVu Math TeX Gyre" panose="02000503000000000000" charset="0"/>
                  </a:rPr>
                  <a:t>是某个</a:t>
                </a:r>
                <a:r>
                  <a:rPr lang="en-US" altLang="zh-CN" b="1">
                    <a:solidFill>
                      <a:schemeClr val="tx1"/>
                    </a:solidFill>
                    <a:latin typeface="DejaVu Math TeX Gyre" panose="02000503000000000000" charset="0"/>
                    <a:cs typeface="DejaVu Math TeX Gyre" panose="02000503000000000000" charset="0"/>
                  </a:rPr>
                  <a:t>bin</a:t>
                </a:r>
                <a:r>
                  <a:rPr lang="zh-CN" altLang="en-US" b="1">
                    <a:solidFill>
                      <a:schemeClr val="tx1"/>
                    </a:solidFill>
                    <a:latin typeface="DejaVu Math TeX Gyre" panose="02000503000000000000" charset="0"/>
                    <a:cs typeface="DejaVu Math TeX Gyre" panose="02000503000000000000" charset="0"/>
                  </a:rPr>
                  <a:t>的均值，</a:t>
                </a:r>
                <a14:m>
                  <m:oMath xmlns:m="http://schemas.openxmlformats.org/officeDocument/2006/math">
                    <m:r>
                      <a:rPr lang="en-US" altLang="zh-CN" b="1">
                        <a:solidFill>
                          <a:schemeClr val="tx1"/>
                        </a:solidFill>
                        <a:latin typeface="DejaVu Math TeX Gyre" panose="02000503000000000000" charset="0"/>
                        <a:cs typeface="DejaVu Math TeX Gyre" panose="02000503000000000000" charset="0"/>
                      </a:rPr>
                      <m:t>∆</m:t>
                    </m:r>
                    <m:r>
                      <a:rPr lang="en-US" altLang="zh-CN" b="1">
                        <a:solidFill>
                          <a:schemeClr val="tx1"/>
                        </a:solidFill>
                        <a:latin typeface="DejaVu Math TeX Gyre" panose="02000503000000000000" charset="0"/>
                        <a:ea typeface="宋体" charset="0"/>
                        <a:cs typeface="DejaVu Math TeX Gyre" panose="02000503000000000000" charset="0"/>
                      </a:rPr>
                      <m:t>𝐱</m:t>
                    </m:r>
                  </m:oMath>
                </a14:m>
                <a:r>
                  <a:rPr lang="zh-CN" altLang="en-US" b="1">
                    <a:solidFill>
                      <a:schemeClr val="tx1"/>
                    </a:solidFill>
                    <a:latin typeface="DejaVu Math TeX Gyre" panose="02000503000000000000" charset="0"/>
                    <a:ea typeface="宋体" charset="0"/>
                    <a:cs typeface="DejaVu Math TeX Gyre" panose="02000503000000000000" charset="0"/>
                  </a:rPr>
                  <a:t>是</a:t>
                </a:r>
                <a:r>
                  <a:rPr lang="en-US" altLang="zh-CN" b="1">
                    <a:solidFill>
                      <a:schemeClr val="tx1"/>
                    </a:solidFill>
                    <a:latin typeface="DejaVu Math TeX Gyre" panose="02000503000000000000" charset="0"/>
                    <a:ea typeface="宋体" charset="0"/>
                    <a:cs typeface="DejaVu Math TeX Gyre" panose="02000503000000000000" charset="0"/>
                  </a:rPr>
                  <a:t>bin</a:t>
                </a:r>
                <a:r>
                  <a:rPr lang="zh-CN" altLang="en-US" b="1">
                    <a:solidFill>
                      <a:schemeClr val="tx1"/>
                    </a:solidFill>
                    <a:latin typeface="DejaVu Math TeX Gyre" panose="02000503000000000000" charset="0"/>
                    <a:ea typeface="宋体" charset="0"/>
                    <a:cs typeface="DejaVu Math TeX Gyre" panose="02000503000000000000" charset="0"/>
                  </a:rPr>
                  <a:t>宽。下面我们证明</a:t>
                </a:r>
                <a14:m>
                  <m:oMath xmlns:m="http://schemas.openxmlformats.org/officeDocument/2006/math">
                    <m:sSub>
                      <m:sSubPr>
                        <m:ctrlPr>
                          <a:rPr lang="zh-CN" altLang="en-US" b="1">
                            <a:solidFill>
                              <a:srgbClr val="0070C0"/>
                            </a:solidFill>
                            <a:latin typeface="DejaVu Math TeX Gyre" panose="02000503000000000000" charset="0"/>
                            <a:cs typeface="DejaVu Math TeX Gyre" panose="02000503000000000000" charset="0"/>
                          </a:rPr>
                        </m:ctrlPr>
                      </m:sSubPr>
                      <m:e>
                        <m:acc>
                          <m:accPr>
                            <m:chr m:val="̃"/>
                            <m:ctrlPr>
                              <a:rPr lang="zh-CN" altLang="en-US" b="1">
                                <a:solidFill>
                                  <a:srgbClr val="0070C0"/>
                                </a:solidFill>
                                <a:latin typeface="DejaVu Math TeX Gyre" panose="02000503000000000000" charset="0"/>
                                <a:cs typeface="DejaVu Math TeX Gyre" panose="02000503000000000000" charset="0"/>
                              </a:rPr>
                            </m:ctrlPr>
                          </m:accPr>
                          <m:e>
                            <m:r>
                              <a:rPr lang="en-US" altLang="zh-CN" b="1">
                                <a:solidFill>
                                  <a:srgbClr val="0070C0"/>
                                </a:solidFill>
                                <a:latin typeface="DejaVu Math TeX Gyre" panose="02000503000000000000" charset="0"/>
                                <a:cs typeface="DejaVu Math TeX Gyre" panose="02000503000000000000" charset="0"/>
                              </a:rPr>
                              <m:t> </m:t>
                            </m:r>
                            <m:r>
                              <a:rPr lang="en-US" altLang="zh-CN" b="1">
                                <a:solidFill>
                                  <a:srgbClr val="0070C0"/>
                                </a:solidFill>
                                <a:latin typeface="DejaVu Math TeX Gyre" panose="02000503000000000000" charset="0"/>
                                <a:cs typeface="DejaVu Math TeX Gyre" panose="02000503000000000000" charset="0"/>
                              </a:rPr>
                              <m:t>𝐌</m:t>
                            </m:r>
                          </m:e>
                        </m:acc>
                      </m:e>
                      <m:sub>
                        <m:r>
                          <a:rPr lang="en-US" altLang="zh-CN" b="1">
                            <a:solidFill>
                              <a:srgbClr val="0070C0"/>
                            </a:solidFill>
                            <a:latin typeface="DejaVu Math TeX Gyre" panose="02000503000000000000" charset="0"/>
                            <a:cs typeface="DejaVu Math TeX Gyre" panose="02000503000000000000" charset="0"/>
                          </a:rPr>
                          <m:t>𝐬</m:t>
                        </m:r>
                      </m:sub>
                    </m:sSub>
                  </m:oMath>
                </a14:m>
                <a:r>
                  <a:rPr lang="zh-CN" altLang="en-US" b="1">
                    <a:solidFill>
                      <a:schemeClr val="tx1"/>
                    </a:solidFill>
                    <a:latin typeface="DejaVu Math TeX Gyre" panose="02000503000000000000" charset="0"/>
                    <a:cs typeface="DejaVu Math TeX Gyre" panose="02000503000000000000" charset="0"/>
                  </a:rPr>
                  <a:t>是</a:t>
                </a:r>
                <a14:m>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𝐌</m:t>
                        </m:r>
                      </m:e>
                      <m:sub>
                        <m:r>
                          <a:rPr lang="en-US" altLang="zh-CN" b="1">
                            <a:solidFill>
                              <a:schemeClr val="tx1"/>
                            </a:solidFill>
                            <a:latin typeface="DejaVu Math TeX Gyre" panose="02000503000000000000" charset="0"/>
                            <a:cs typeface="DejaVu Math TeX Gyre" panose="02000503000000000000" charset="0"/>
                          </a:rPr>
                          <m:t>𝐬</m:t>
                        </m:r>
                      </m:sub>
                    </m:sSub>
                  </m:oMath>
                </a14:m>
                <a:r>
                  <a:rPr lang="zh-CN" altLang="en-US" b="1">
                    <a:solidFill>
                      <a:schemeClr val="tx1"/>
                    </a:solidFill>
                    <a:latin typeface="DejaVu Math TeX Gyre" panose="02000503000000000000" charset="0"/>
                    <a:cs typeface="DejaVu Math TeX Gyre" panose="02000503000000000000" charset="0"/>
                  </a:rPr>
                  <a:t>的一个估计量，在每一个</a:t>
                </a:r>
                <a:r>
                  <a:rPr lang="en-US" altLang="zh-CN" b="1">
                    <a:solidFill>
                      <a:schemeClr val="tx1"/>
                    </a:solidFill>
                    <a:latin typeface="DejaVu Math TeX Gyre" panose="02000503000000000000" charset="0"/>
                    <a:cs typeface="DejaVu Math TeX Gyre" panose="02000503000000000000" charset="0"/>
                  </a:rPr>
                  <a:t>x</a:t>
                </a:r>
                <a:r>
                  <a:rPr lang="zh-CN" altLang="en-US" b="1">
                    <a:solidFill>
                      <a:schemeClr val="tx1"/>
                    </a:solidFill>
                    <a:latin typeface="DejaVu Math TeX Gyre" panose="02000503000000000000" charset="0"/>
                    <a:cs typeface="DejaVu Math TeX Gyre" panose="02000503000000000000" charset="0"/>
                  </a:rPr>
                  <a:t>上是</a:t>
                </a:r>
                <a14:m>
                  <m:oMath xmlns:m="http://schemas.openxmlformats.org/officeDocument/2006/math">
                    <m:sSub>
                      <m:sSubPr>
                        <m:ctrlPr>
                          <a:rPr lang="en-US" altLang="zh-CN" b="1">
                            <a:solidFill>
                              <a:schemeClr val="tx1"/>
                            </a:solidFill>
                            <a:latin typeface="DejaVu Math TeX Gyre" panose="02000503000000000000" charset="0"/>
                            <a:cs typeface="DejaVu Math TeX Gyre" panose="02000503000000000000" charset="0"/>
                          </a:rPr>
                        </m:ctrlPr>
                      </m:sSubPr>
                      <m:e>
                        <m:r>
                          <a:rPr lang="en-US" altLang="zh-CN" b="1">
                            <a:solidFill>
                              <a:schemeClr val="tx1"/>
                            </a:solidFill>
                            <a:latin typeface="DejaVu Math TeX Gyre" panose="02000503000000000000" charset="0"/>
                            <a:cs typeface="DejaVu Math TeX Gyre" panose="02000503000000000000" charset="0"/>
                          </a:rPr>
                          <m:t>𝐌</m:t>
                        </m:r>
                      </m:e>
                      <m:sub>
                        <m:r>
                          <a:rPr lang="en-US" altLang="zh-CN" b="1">
                            <a:solidFill>
                              <a:schemeClr val="tx1"/>
                            </a:solidFill>
                            <a:latin typeface="DejaVu Math TeX Gyre" panose="02000503000000000000" charset="0"/>
                            <a:cs typeface="DejaVu Math TeX Gyre" panose="02000503000000000000" charset="0"/>
                          </a:rPr>
                          <m:t>𝐬</m:t>
                        </m:r>
                      </m:sub>
                    </m:sSub>
                  </m:oMath>
                </a14:m>
                <a:r>
                  <a:rPr lang="zh-CN" altLang="en-US" b="1">
                    <a:solidFill>
                      <a:schemeClr val="tx1"/>
                    </a:solidFill>
                    <a:latin typeface="DejaVu Math TeX Gyre" panose="02000503000000000000" charset="0"/>
                    <a:cs typeface="DejaVu Math TeX Gyre" panose="02000503000000000000" charset="0"/>
                  </a:rPr>
                  <a:t>的无偏</a:t>
                </a:r>
                <a:r>
                  <a:rPr lang="zh-CN" altLang="en-US" b="1">
                    <a:solidFill>
                      <a:schemeClr val="tx1"/>
                    </a:solidFill>
                    <a:latin typeface="DejaVu Math TeX Gyre" panose="02000503000000000000" charset="0"/>
                    <a:cs typeface="DejaVu Math TeX Gyre" panose="02000503000000000000" charset="0"/>
                  </a:rPr>
                  <a:t>估计。</a:t>
                </a:r>
                <a:endParaRPr lang="zh-CN" altLang="en-US" b="1">
                  <a:solidFill>
                    <a:schemeClr val="tx1"/>
                  </a:solidFill>
                  <a:latin typeface="DejaVu Math TeX Gyre" panose="02000503000000000000" charset="0"/>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b="7"/>
                </a:stretch>
              </a:blipFill>
            </p:spPr>
            <p:txBody>
              <a:bodyPr/>
              <a:lstStyle/>
              <a:p>
                <a:r>
                  <a:rPr lang="zh-CN" altLang="en-US">
                    <a:noFill/>
                  </a:rPr>
                  <a:t> </a:t>
                </a:r>
              </a:p>
            </p:txBody>
          </p:sp>
        </mc:Fallback>
      </mc:AlternateContent>
      <p:sp>
        <p:nvSpPr>
          <p:cNvPr id="5" name="矩形 4"/>
          <p:cNvSpPr/>
          <p:nvPr/>
        </p:nvSpPr>
        <p:spPr>
          <a:xfrm>
            <a:off x="3228340" y="4051300"/>
            <a:ext cx="5366385" cy="819785"/>
          </a:xfrm>
          <a:prstGeom prst="rect">
            <a:avLst/>
          </a:prstGeom>
          <a:noFill/>
          <a:ln w="28575" cmpd="sng">
            <a:solidFill>
              <a:srgbClr val="FF8D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1200" y="647700"/>
                <a:ext cx="10768965" cy="5529580"/>
              </a:xfrm>
            </p:spPr>
            <p:txBody>
              <a:bodyPr>
                <a:normAutofit lnSpcReduction="10000"/>
              </a:bodyPr>
              <a:p>
                <a:pPr marL="0" indent="0" algn="ctr">
                  <a:buNone/>
                </a:pPr>
                <a14:m>
                  <m:oMathPara xmlns:m="http://schemas.openxmlformats.org/officeDocument/2006/math">
                    <m:oMathParaPr>
                      <m:jc m:val="centerGroup"/>
                    </m:oMathParaPr>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ea typeface="宋体" charset="0"/>
                          <a:cs typeface="DejaVu Math TeX Gyre" panose="02000503000000000000" charset="0"/>
                        </a:rPr>
                        <m:t>𝐱</m:t>
                      </m:r>
                      <m:r>
                        <a:rPr lang="en-US" altLang="zh-CN" sz="2400" b="1">
                          <a:solidFill>
                            <a:schemeClr val="tx1"/>
                          </a:solidFill>
                          <a:latin typeface="DejaVu Math TeX Gyre" panose="02000503000000000000" charset="0"/>
                          <a:ea typeface="宋体" charset="0"/>
                          <a:cs typeface="DejaVu Math TeX Gyre" panose="02000503000000000000" charset="0"/>
                        </a:rPr>
                        <m:t>=</m:t>
                      </m:r>
                      <m:nary>
                        <m:naryPr>
                          <m:chr m:val="∑"/>
                          <m:limLoc m:val="undOvr"/>
                          <m:supHide m:val="on"/>
                          <m:ctrlPr>
                            <a:rPr lang="en-US" altLang="zh-CN" sz="2400" b="1">
                              <a:solidFill>
                                <a:schemeClr val="tx1"/>
                              </a:solidFill>
                              <a:latin typeface="DejaVu Math TeX Gyre" panose="02000503000000000000" charset="0"/>
                              <a:ea typeface="宋体" charset="0"/>
                              <a:cs typeface="DejaVu Math TeX Gyre" panose="02000503000000000000" charset="0"/>
                            </a:rPr>
                          </m:ctrlPr>
                        </m:naryPr>
                        <m:sub>
                          <m:r>
                            <a:rPr lang="en-US" altLang="zh-CN" sz="2400" b="1">
                              <a:solidFill>
                                <a:schemeClr val="tx1"/>
                              </a:solidFill>
                              <a:latin typeface="DejaVu Math TeX Gyre" panose="02000503000000000000" charset="0"/>
                              <a:ea typeface="宋体" charset="0"/>
                              <a:cs typeface="DejaVu Math TeX Gyre" panose="02000503000000000000" charset="0"/>
                            </a:rPr>
                            <m:t>𝐢</m:t>
                          </m:r>
                          <m:r>
                            <a:rPr lang="en-US" altLang="zh-CN" sz="2400" b="1">
                              <a:solidFill>
                                <a:schemeClr val="tx1"/>
                              </a:solidFill>
                              <a:latin typeface="DejaVu Math TeX Gyre" panose="02000503000000000000" charset="0"/>
                              <a:ea typeface="宋体"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ea typeface="宋体" charset="0"/>
                              <a:cs typeface="DejaVu Math TeX Gyre" panose="02000503000000000000" charset="0"/>
                            </a:rPr>
                            <m:t>𝐱</m:t>
                          </m:r>
                        </m:sub>
                        <m:sup/>
                        <m:e>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𝐏</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𝐲</m:t>
                              </m:r>
                            </m:e>
                            <m:sub>
                              <m:r>
                                <a:rPr lang="en-US" altLang="zh-CN" sz="2400" b="1">
                                  <a:solidFill>
                                    <a:schemeClr val="tx1"/>
                                  </a:solidFill>
                                  <a:latin typeface="DejaVu Math TeX Gyre" panose="02000503000000000000" charset="0"/>
                                  <a:cs typeface="DejaVu Math TeX Gyre" panose="02000503000000000000" charset="0"/>
                                </a:rPr>
                                <m:t>𝐢</m:t>
                              </m:r>
                            </m:sub>
                          </m:sSub>
                          <m:r>
                            <a:rPr lang="en-US" altLang="zh-CN" sz="2400" b="1">
                              <a:solidFill>
                                <a:schemeClr val="tx1"/>
                              </a:solidFill>
                              <a:latin typeface="DejaVu Math TeX Gyre" panose="02000503000000000000" charset="0"/>
                              <a:cs typeface="DejaVu Math TeX Gyre" panose="02000503000000000000" charset="0"/>
                            </a:rPr>
                            <m:t>)</m:t>
                          </m:r>
                        </m:e>
                      </m:nary>
                    </m:oMath>
                  </m:oMathPara>
                </a14:m>
                <a:endParaRPr lang="en-US" altLang="zh-CN" sz="2400" b="1">
                  <a:solidFill>
                    <a:schemeClr val="tx1"/>
                  </a:solidFill>
                  <a:latin typeface="DejaVu Math TeX Gyre" panose="02000503000000000000" charset="0"/>
                  <a:cs typeface="DejaVu Math TeX Gyre" panose="02000503000000000000" charset="0"/>
                </a:endParaRPr>
              </a:p>
              <a:p>
                <a:pPr marL="0" indent="0" algn="ctr">
                  <a:buNone/>
                </a:pPr>
                <a:endParaRPr lang="en-US" altLang="zh-CN" sz="2400" b="1">
                  <a:solidFill>
                    <a:schemeClr val="tx1"/>
                  </a:solidFill>
                  <a:latin typeface="DejaVu Math TeX Gyre" panose="02000503000000000000" charset="0"/>
                  <a:cs typeface="DejaVu Math TeX Gyre" panose="02000503000000000000" charset="0"/>
                </a:endParaRPr>
              </a:p>
              <a:p>
                <a:pPr fontAlgn="auto">
                  <a:spcAft>
                    <a:spcPts val="1800"/>
                  </a:spcAft>
                </a:pPr>
                <a:r>
                  <a:rPr lang="en-US" altLang="zh-CN" sz="2400" b="1">
                    <a:solidFill>
                      <a:schemeClr val="tx1"/>
                    </a:solidFill>
                  </a:rPr>
                  <a:t>In effect, on average, </a:t>
                </a:r>
                <a:r>
                  <a:rPr lang="zh-CN" altLang="en-US" sz="2400" b="1">
                    <a:solidFill>
                      <a:schemeClr val="tx1"/>
                    </a:solidFill>
                  </a:rPr>
                  <a:t>我们可以替换上述的求和算符为积分算符：</a:t>
                </a:r>
                <a:endParaRPr lang="zh-CN" altLang="en-US" sz="2400" b="1">
                  <a:solidFill>
                    <a:schemeClr val="tx1"/>
                  </a:solidFill>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400" b="1">
                              <a:solidFill>
                                <a:schemeClr val="tx1"/>
                              </a:solidFill>
                              <a:latin typeface="DejaVu Math TeX Gyre" panose="02000503000000000000" charset="0"/>
                              <a:cs typeface="DejaVu Math TeX Gyre" panose="02000503000000000000" charset="0"/>
                            </a:rPr>
                          </m:ctrlPr>
                        </m:dPr>
                        <m:e>
                          <m:r>
                            <a:rPr lang="en-US" altLang="zh-CN" sz="2400" b="1">
                              <a:solidFill>
                                <a:schemeClr val="tx1"/>
                              </a:solidFill>
                              <a:latin typeface="DejaVu Math TeX Gyre" panose="02000503000000000000" charset="0"/>
                              <a:cs typeface="DejaVu Math TeX Gyre" panose="02000503000000000000" charset="0"/>
                            </a:rPr>
                            <m:t> </m:t>
                          </m:r>
                          <m:nary>
                            <m:naryPr>
                              <m:chr m:val="∑"/>
                              <m:limLoc m:val="undOvr"/>
                              <m:supHide m:val="on"/>
                              <m:ctrlPr>
                                <a:rPr lang="en-US" altLang="zh-CN" sz="2400" b="1">
                                  <a:solidFill>
                                    <a:schemeClr val="tx1"/>
                                  </a:solidFill>
                                  <a:latin typeface="DejaVu Math TeX Gyre" panose="02000503000000000000" charset="0"/>
                                  <a:ea typeface="宋体" charset="0"/>
                                  <a:cs typeface="DejaVu Math TeX Gyre" panose="02000503000000000000" charset="0"/>
                                </a:rPr>
                              </m:ctrlPr>
                            </m:naryPr>
                            <m:sub>
                              <m:r>
                                <a:rPr lang="en-US" altLang="zh-CN" sz="2400" b="1">
                                  <a:solidFill>
                                    <a:schemeClr val="tx1"/>
                                  </a:solidFill>
                                  <a:latin typeface="DejaVu Math TeX Gyre" panose="02000503000000000000" charset="0"/>
                                  <a:ea typeface="宋体" charset="0"/>
                                  <a:cs typeface="DejaVu Math TeX Gyre" panose="02000503000000000000" charset="0"/>
                                </a:rPr>
                                <m:t>𝐢</m:t>
                              </m:r>
                              <m:r>
                                <a:rPr lang="en-US" altLang="zh-CN" sz="2400" b="1">
                                  <a:solidFill>
                                    <a:schemeClr val="tx1"/>
                                  </a:solidFill>
                                  <a:latin typeface="DejaVu Math TeX Gyre" panose="02000503000000000000" charset="0"/>
                                  <a:ea typeface="宋体"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ea typeface="宋体" charset="0"/>
                                  <a:cs typeface="DejaVu Math TeX Gyre" panose="02000503000000000000" charset="0"/>
                                </a:rPr>
                                <m:t>𝐱</m:t>
                              </m:r>
                            </m:sub>
                            <m:sup/>
                            <m:e>
                              <m:r>
                                <a:rPr lang="en-US" sz="2400">
                                  <a:latin typeface="DejaVu Math TeX Gyre" panose="02000503000000000000" charset="0"/>
                                </a:rPr>
                                <m:t> </m:t>
                              </m:r>
                            </m:e>
                          </m:nary>
                        </m:e>
                      </m:d>
                      <m:r>
                        <a:rPr lang="en-US" altLang="zh-CN" sz="24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400" b="1">
                              <a:solidFill>
                                <a:schemeClr val="tx1"/>
                              </a:solidFill>
                              <a:latin typeface="DejaVu Math TeX Gyre" panose="02000503000000000000" charset="0"/>
                              <a:cs typeface="DejaVu Math TeX Gyre" panose="02000503000000000000" charset="0"/>
                            </a:rPr>
                          </m:ctrlPr>
                        </m:naryPr>
                        <m:sub/>
                        <m:sup/>
                        <m:e>
                          <m:r>
                            <a:rPr lang="en-US" altLang="zh-CN" sz="2400" b="1">
                              <a:solidFill>
                                <a:schemeClr val="tx1"/>
                              </a:solidFill>
                              <a:latin typeface="DejaVu Math TeX Gyre" panose="02000503000000000000" charset="0"/>
                              <a:cs typeface="DejaVu Math TeX Gyre" panose="02000503000000000000" charset="0"/>
                            </a:rPr>
                            <m:t>𝐝𝐲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𝐛</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𝐛</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𝛅</m:t>
                          </m:r>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𝐱</m:t>
                          </m:r>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𝐲</m:t>
                          </m:r>
                          <m:r>
                            <a:rPr lang="en-US" altLang="zh-CN" sz="2400" b="1">
                              <a:solidFill>
                                <a:srgbClr val="FF0000"/>
                              </a:solidFill>
                              <a:latin typeface="DejaVu Math TeX Gyre" panose="02000503000000000000" charset="0"/>
                              <a:cs typeface="DejaVu Math TeX Gyre" panose="02000503000000000000" charset="0"/>
                            </a:rPr>
                            <m:t>)−</m:t>
                          </m:r>
                          <m:acc>
                            <m:accPr>
                              <m:chr m:val="̅"/>
                              <m:ctrlPr>
                                <a:rPr lang="en-US" altLang="zh-CN" sz="2400" b="1">
                                  <a:solidFill>
                                    <a:srgbClr val="FF0000"/>
                                  </a:solidFill>
                                  <a:latin typeface="DejaVu Math TeX Gyre" panose="02000503000000000000" charset="0"/>
                                  <a:cs typeface="DejaVu Math TeX Gyre" panose="02000503000000000000" charset="0"/>
                                </a:rPr>
                              </m:ctrlPr>
                            </m:accPr>
                            <m:e>
                              <m:r>
                                <a:rPr lang="en-US" altLang="zh-CN" sz="2400" b="1">
                                  <a:solidFill>
                                    <a:srgbClr val="FF0000"/>
                                  </a:solidFill>
                                  <a:latin typeface="DejaVu Math TeX Gyre" panose="02000503000000000000" charset="0"/>
                                  <a:cs typeface="DejaVu Math TeX Gyre" panose="02000503000000000000" charset="0"/>
                                </a:rPr>
                                <m:t> </m:t>
                              </m:r>
                              <m:r>
                                <a:rPr lang="en-US" altLang="zh-CN" sz="2400" b="1">
                                  <a:solidFill>
                                    <a:srgbClr val="FF0000"/>
                                  </a:solidFill>
                                  <a:latin typeface="DejaVu Math TeX Gyre" panose="02000503000000000000" charset="0"/>
                                  <a:cs typeface="DejaVu Math TeX Gyre" panose="02000503000000000000" charset="0"/>
                                </a:rPr>
                                <m:t>𝐱</m:t>
                              </m:r>
                            </m:e>
                          </m:acc>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𝐱</m:t>
                          </m:r>
                        </m:e>
                      </m:nary>
                    </m:oMath>
                  </m:oMathPara>
                </a14:m>
                <a:endParaRPr lang="en-US" altLang="zh-CN" sz="2400" b="1">
                  <a:solidFill>
                    <a:schemeClr val="tx1"/>
                  </a:solidFill>
                  <a:latin typeface="DejaVu Math TeX Gyre" panose="02000503000000000000" charset="0"/>
                  <a:cs typeface="DejaVu Math TeX Gyre" panose="02000503000000000000" charset="0"/>
                </a:endParaRPr>
              </a:p>
              <a:p>
                <a:pPr fontAlgn="auto">
                  <a:spcAft>
                    <a:spcPts val="1800"/>
                  </a:spcAft>
                </a:pPr>
                <a:r>
                  <a:rPr lang="zh-CN" altLang="en-US" sz="2400" b="1">
                    <a:solidFill>
                      <a:schemeClr val="tx1"/>
                    </a:solidFill>
                  </a:rPr>
                  <a:t>那么算一下</a:t>
                </a:r>
                <a14:m>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oMath>
                </a14:m>
                <a:r>
                  <a:rPr lang="zh-CN" altLang="en-US" sz="2400" b="1">
                    <a:solidFill>
                      <a:schemeClr val="tx1"/>
                    </a:solidFill>
                    <a:latin typeface="DejaVu Math TeX Gyre" panose="02000503000000000000" charset="0"/>
                    <a:cs typeface="DejaVu Math TeX Gyre" panose="02000503000000000000" charset="0"/>
                  </a:rPr>
                  <a:t>的期望值我们有：</a:t>
                </a:r>
                <a:endParaRPr lang="zh-CN" altLang="en-US" sz="24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𝐬</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oMath>
                  </m:oMathPara>
                </a14:m>
                <a:endParaRPr lang="en-US" sz="2000">
                  <a:latin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𝛅</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𝐱</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𝐲</m:t>
                      </m:r>
                      <m:r>
                        <a:rPr lang="en-US" altLang="zh-CN" sz="2000" b="1">
                          <a:solidFill>
                            <a:srgbClr val="FF0000"/>
                          </a:solidFill>
                          <a:latin typeface="DejaVu Math TeX Gyre" panose="02000503000000000000" charset="0"/>
                          <a:cs typeface="DejaVu Math TeX Gyre" panose="02000503000000000000" charset="0"/>
                        </a:rPr>
                        <m:t>)−</m:t>
                      </m:r>
                      <m:acc>
                        <m:accPr>
                          <m:chr m:val="̅"/>
                          <m:ctrlPr>
                            <a:rPr lang="en-US" altLang="zh-CN" sz="2000" b="1">
                              <a:solidFill>
                                <a:srgbClr val="FF0000"/>
                              </a:solidFill>
                              <a:latin typeface="DejaVu Math TeX Gyre" panose="02000503000000000000" charset="0"/>
                              <a:cs typeface="DejaVu Math TeX Gyre" panose="02000503000000000000" charset="0"/>
                            </a:rPr>
                          </m:ctrlPr>
                        </m:accPr>
                        <m:e>
                          <m:r>
                            <a:rPr lang="en-US" altLang="zh-CN" sz="2000" b="1">
                              <a:solidFill>
                                <a:srgbClr val="FF0000"/>
                              </a:solidFill>
                              <a:latin typeface="DejaVu Math TeX Gyre" panose="02000503000000000000" charset="0"/>
                              <a:cs typeface="DejaVu Math TeX Gyre" panose="02000503000000000000" charset="0"/>
                            </a:rPr>
                            <m:t> </m:t>
                          </m:r>
                          <m:r>
                            <a:rPr lang="en-US" altLang="zh-CN" sz="2000" b="1">
                              <a:solidFill>
                                <a:srgbClr val="FF0000"/>
                              </a:solidFill>
                              <a:latin typeface="DejaVu Math TeX Gyre" panose="02000503000000000000" charset="0"/>
                              <a:cs typeface="DejaVu Math TeX Gyre" panose="02000503000000000000" charset="0"/>
                            </a:rPr>
                            <m:t>𝐱</m:t>
                          </m:r>
                        </m:e>
                      </m:acc>
                      <m:r>
                        <a:rPr lang="en-US" altLang="zh-CN" sz="2000" b="1">
                          <a:solidFill>
                            <a:srgbClr val="FF0000"/>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𝐏</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oMath>
                  </m:oMathPara>
                </a14:m>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𝛅</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𝐱</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𝐲</m:t>
                      </m:r>
                      <m:r>
                        <a:rPr lang="en-US" altLang="zh-CN" sz="2000" b="1">
                          <a:solidFill>
                            <a:srgbClr val="FF0000"/>
                          </a:solidFill>
                          <a:latin typeface="DejaVu Math TeX Gyre" panose="02000503000000000000" charset="0"/>
                          <a:cs typeface="DejaVu Math TeX Gyre" panose="02000503000000000000" charset="0"/>
                        </a:rPr>
                        <m:t>)−</m:t>
                      </m:r>
                      <m:acc>
                        <m:accPr>
                          <m:chr m:val="̅"/>
                          <m:ctrlPr>
                            <a:rPr lang="en-US" altLang="zh-CN" sz="2000" b="1">
                              <a:solidFill>
                                <a:srgbClr val="FF0000"/>
                              </a:solidFill>
                              <a:latin typeface="DejaVu Math TeX Gyre" panose="02000503000000000000" charset="0"/>
                              <a:cs typeface="DejaVu Math TeX Gyre" panose="02000503000000000000" charset="0"/>
                            </a:rPr>
                          </m:ctrlPr>
                        </m:accPr>
                        <m:e>
                          <m:r>
                            <a:rPr lang="en-US" altLang="zh-CN" sz="2000" b="1">
                              <a:solidFill>
                                <a:srgbClr val="FF0000"/>
                              </a:solidFill>
                              <a:latin typeface="DejaVu Math TeX Gyre" panose="02000503000000000000" charset="0"/>
                              <a:cs typeface="DejaVu Math TeX Gyre" panose="02000503000000000000" charset="0"/>
                            </a:rPr>
                            <m:t> </m:t>
                          </m:r>
                          <m:r>
                            <a:rPr lang="en-US" altLang="zh-CN" sz="2000" b="1">
                              <a:solidFill>
                                <a:srgbClr val="FF0000"/>
                              </a:solidFill>
                              <a:latin typeface="DejaVu Math TeX Gyre" panose="02000503000000000000" charset="0"/>
                              <a:cs typeface="DejaVu Math TeX Gyre" panose="02000503000000000000" charset="0"/>
                            </a:rPr>
                            <m:t>𝐱</m:t>
                          </m:r>
                        </m:e>
                      </m:acc>
                      <m:r>
                        <a:rPr lang="en-US" altLang="zh-CN" sz="2000" b="1">
                          <a:solidFill>
                            <a:srgbClr val="FF0000"/>
                          </a:solidFill>
                          <a:latin typeface="DejaVu Math TeX Gyre" panose="02000503000000000000" charset="0"/>
                          <a:cs typeface="DejaVu Math TeX Gyre" panose="02000503000000000000" charset="0"/>
                        </a:rPr>
                        <m:t>)</m:t>
                      </m:r>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oMath>
                  </m:oMathPara>
                </a14:m>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𝛅</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𝐱</m:t>
                      </m:r>
                      <m:r>
                        <a:rPr lang="en-US" altLang="zh-CN" sz="2000" b="1">
                          <a:solidFill>
                            <a:srgbClr val="FF0000"/>
                          </a:solidFill>
                          <a:latin typeface="DejaVu Math TeX Gyre" panose="02000503000000000000" charset="0"/>
                          <a:cs typeface="DejaVu Math TeX Gyre" panose="02000503000000000000" charset="0"/>
                        </a:rPr>
                        <m:t>(</m:t>
                      </m:r>
                      <m:r>
                        <a:rPr lang="en-US" altLang="zh-CN" sz="2000" b="1">
                          <a:solidFill>
                            <a:srgbClr val="FF0000"/>
                          </a:solidFill>
                          <a:latin typeface="DejaVu Math TeX Gyre" panose="02000503000000000000" charset="0"/>
                          <a:cs typeface="DejaVu Math TeX Gyre" panose="02000503000000000000" charset="0"/>
                        </a:rPr>
                        <m:t>𝐲</m:t>
                      </m:r>
                      <m:r>
                        <a:rPr lang="en-US" altLang="zh-CN" sz="2000" b="1">
                          <a:solidFill>
                            <a:srgbClr val="FF0000"/>
                          </a:solidFill>
                          <a:latin typeface="DejaVu Math TeX Gyre" panose="02000503000000000000" charset="0"/>
                          <a:cs typeface="DejaVu Math TeX Gyre" panose="02000503000000000000" charset="0"/>
                        </a:rPr>
                        <m:t>)−</m:t>
                      </m:r>
                      <m:acc>
                        <m:accPr>
                          <m:chr m:val="̅"/>
                          <m:ctrlPr>
                            <a:rPr lang="en-US" altLang="zh-CN" sz="2000" b="1">
                              <a:solidFill>
                                <a:srgbClr val="FF0000"/>
                              </a:solidFill>
                              <a:latin typeface="DejaVu Math TeX Gyre" panose="02000503000000000000" charset="0"/>
                              <a:cs typeface="DejaVu Math TeX Gyre" panose="02000503000000000000" charset="0"/>
                            </a:rPr>
                          </m:ctrlPr>
                        </m:accPr>
                        <m:e>
                          <m:r>
                            <a:rPr lang="en-US" altLang="zh-CN" sz="2000" b="1">
                              <a:solidFill>
                                <a:srgbClr val="FF0000"/>
                              </a:solidFill>
                              <a:latin typeface="DejaVu Math TeX Gyre" panose="02000503000000000000" charset="0"/>
                              <a:cs typeface="DejaVu Math TeX Gyre" panose="02000503000000000000" charset="0"/>
                            </a:rPr>
                            <m:t> </m:t>
                          </m:r>
                          <m:r>
                            <a:rPr lang="en-US" altLang="zh-CN" sz="2000" b="1">
                              <a:solidFill>
                                <a:srgbClr val="FF0000"/>
                              </a:solidFill>
                              <a:latin typeface="DejaVu Math TeX Gyre" panose="02000503000000000000" charset="0"/>
                              <a:cs typeface="DejaVu Math TeX Gyre" panose="02000503000000000000" charset="0"/>
                            </a:rPr>
                            <m:t>𝐱</m:t>
                          </m:r>
                        </m:e>
                      </m:acc>
                      <m:r>
                        <a:rPr lang="en-US" altLang="zh-CN" sz="2000" b="1">
                          <a:solidFill>
                            <a:srgbClr val="FF0000"/>
                          </a:solidFill>
                          <a:latin typeface="DejaVu Math TeX Gyre" panose="02000503000000000000" charset="0"/>
                          <a:cs typeface="DejaVu Math TeX Gyre" panose="02000503000000000000" charset="0"/>
                        </a:rPr>
                        <m:t>)</m:t>
                      </m:r>
                    </m:oMath>
                  </m:oMathPara>
                </a14:m>
                <a:endParaRPr lang="en-US" altLang="zh-CN" sz="2000" b="1">
                  <a:solidFill>
                    <a:srgbClr val="FF0000"/>
                  </a:solidFill>
                  <a:latin typeface="DejaVu Math TeX Gyre" panose="02000503000000000000" charset="0"/>
                  <a:cs typeface="DejaVu Math TeX Gyre" panose="02000503000000000000" charset="0"/>
                </a:endParaRPr>
              </a:p>
              <a:p>
                <a:pPr marL="0" indent="0" fontAlgn="auto">
                  <a:spcAft>
                    <a:spcPts val="1800"/>
                  </a:spcAft>
                  <a:buNone/>
                </a:pPr>
                <a14:m>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oMath>
                </a14:m>
                <a:r>
                  <a:rPr lang="en-US" altLang="zh-CN" sz="2000" b="1">
                    <a:solidFill>
                      <a:schemeClr val="tx1"/>
                    </a:solidFill>
                    <a:latin typeface="DejaVu Math TeX Gyre" panose="02000503000000000000" charset="0"/>
                    <a:cs typeface="DejaVu Math TeX Gyre" panose="02000503000000000000" charset="0"/>
                  </a:rPr>
                  <a:t> (</a:t>
                </a:r>
                <a:r>
                  <a:rPr lang="zh-CN" altLang="en-US" sz="2000" b="1">
                    <a:solidFill>
                      <a:schemeClr val="tx1"/>
                    </a:solidFill>
                    <a:latin typeface="DejaVu Math TeX Gyre" panose="02000503000000000000" charset="0"/>
                    <a:cs typeface="DejaVu Math TeX Gyre" panose="02000503000000000000" charset="0"/>
                  </a:rPr>
                  <a:t>根据性质一</a:t>
                </a:r>
                <a:r>
                  <a:rPr lang="en-US" altLang="zh-CN" sz="2000" b="1">
                    <a:solidFill>
                      <a:schemeClr val="tx1"/>
                    </a:solidFill>
                    <a:latin typeface="DejaVu Math TeX Gyre" panose="02000503000000000000" charset="0"/>
                    <a:cs typeface="DejaVu Math TeX Gyre" panose="02000503000000000000" charset="0"/>
                  </a:rPr>
                  <a:t>)</a:t>
                </a:r>
                <a:endParaRPr lang="en-US" altLang="zh-CN" sz="2000" b="1">
                  <a:solidFill>
                    <a:schemeClr val="tx1"/>
                  </a:solidFill>
                  <a:latin typeface="DejaVu Math TeX Gyre" panose="02000503000000000000" charset="0"/>
                  <a:cs typeface="DejaVu Math TeX Gyre" panose="02000503000000000000"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711200" y="647700"/>
                <a:ext cx="10768965" cy="5529580"/>
              </a:xfrm>
              <a:blipFill rotWithShape="1">
                <a:blip r:embed="rId1"/>
                <a:stretch>
                  <a:fillRect t="-115"/>
                </a:stretch>
              </a:blipFill>
            </p:spPr>
            <p:txBody>
              <a:bodyPr/>
              <a:lstStyle/>
              <a:p>
                <a:r>
                  <a:rPr lang="zh-CN" altLang="en-US">
                    <a:noFill/>
                  </a:rPr>
                  <a:t> </a:t>
                </a:r>
              </a:p>
            </p:txBody>
          </p:sp>
        </mc:Fallback>
      </mc:AlternateContent>
      <p:sp>
        <p:nvSpPr>
          <p:cNvPr id="6" name="矩形 5"/>
          <p:cNvSpPr/>
          <p:nvPr/>
        </p:nvSpPr>
        <p:spPr>
          <a:xfrm>
            <a:off x="3696335" y="549275"/>
            <a:ext cx="4785995" cy="760095"/>
          </a:xfrm>
          <a:prstGeom prst="rect">
            <a:avLst/>
          </a:prstGeom>
          <a:noFill/>
          <a:ln w="28575" cmpd="sng">
            <a:solidFill>
              <a:srgbClr val="FF8D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推广</a:t>
            </a:r>
            <a:r>
              <a:rPr lang="en-US" altLang="zh-CN" b="1"/>
              <a:t>-&gt;</a:t>
            </a:r>
            <a:r>
              <a:rPr lang="zh-CN" altLang="en-US" b="1"/>
              <a:t>当</a:t>
            </a:r>
            <a:r>
              <a:rPr lang="en-US" altLang="zh-CN" b="1"/>
              <a:t>x</a:t>
            </a:r>
            <a:r>
              <a:rPr lang="zh-CN" altLang="en-US" b="1"/>
              <a:t>不显含</a:t>
            </a:r>
            <a:r>
              <a:rPr lang="en-US" altLang="zh-CN" b="1"/>
              <a:t>y</a:t>
            </a:r>
            <a:endParaRPr lang="en-US" altLang="zh-CN" b="1"/>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20000"/>
              </a:bodyPr>
              <a:p>
                <a:pPr>
                  <a:lnSpc>
                    <a:spcPct val="120000"/>
                  </a:lnSpc>
                  <a:spcBef>
                    <a:spcPts val="1000"/>
                  </a:spcBef>
                  <a:spcAft>
                    <a:spcPts val="0"/>
                  </a:spcAft>
                </a:pPr>
                <a:r>
                  <a:rPr lang="zh-CN" altLang="en-US" sz="2400" b="1">
                    <a:solidFill>
                      <a:schemeClr val="tx1"/>
                    </a:solidFill>
                  </a:rPr>
                  <a:t>当</a:t>
                </a:r>
                <a:r>
                  <a:rPr lang="en-US" altLang="zh-CN" sz="2400" b="1">
                    <a:solidFill>
                      <a:schemeClr val="tx1"/>
                    </a:solidFill>
                  </a:rPr>
                  <a:t>x</a:t>
                </a:r>
                <a:r>
                  <a:rPr lang="zh-CN" altLang="en-US" sz="2400" b="1">
                    <a:solidFill>
                      <a:schemeClr val="tx1"/>
                    </a:solidFill>
                  </a:rPr>
                  <a:t>不显含</a:t>
                </a:r>
                <a:r>
                  <a:rPr lang="en-US" altLang="zh-CN" sz="2400" b="1">
                    <a:solidFill>
                      <a:schemeClr val="tx1"/>
                    </a:solidFill>
                  </a:rPr>
                  <a:t>y</a:t>
                </a:r>
                <a:r>
                  <a:rPr lang="zh-CN" altLang="en-US" sz="2400" b="1">
                    <a:solidFill>
                      <a:schemeClr val="tx1"/>
                    </a:solidFill>
                  </a:rPr>
                  <a:t>时，</a:t>
                </a:r>
                <a:r>
                  <a:rPr lang="en-US" altLang="zh-CN" sz="2400" b="1">
                    <a:solidFill>
                      <a:schemeClr val="tx1"/>
                    </a:solidFill>
                  </a:rPr>
                  <a:t>x</a:t>
                </a:r>
                <a:r>
                  <a:rPr lang="zh-CN" altLang="en-US" sz="2400" b="1">
                    <a:solidFill>
                      <a:schemeClr val="tx1"/>
                    </a:solidFill>
                  </a:rPr>
                  <a:t>是一个真正的</a:t>
                </a:r>
                <a:r>
                  <a:rPr lang="en-US" altLang="zh-CN" sz="2400" b="1">
                    <a:solidFill>
                      <a:schemeClr val="tx1"/>
                    </a:solidFill>
                  </a:rPr>
                  <a:t>control variable</a:t>
                </a:r>
                <a:r>
                  <a:rPr lang="zh-CN" altLang="en-US" sz="2400" b="1">
                    <a:solidFill>
                      <a:schemeClr val="tx1"/>
                    </a:solidFill>
                  </a:rPr>
                  <a:t>。这种情况下，性质一不成立，</a:t>
                </a:r>
                <a:r>
                  <a:rPr lang="en-US" altLang="zh-CN" sz="2400" b="1">
                    <a:solidFill>
                      <a:schemeClr val="tx1"/>
                    </a:solidFill>
                  </a:rPr>
                  <a:t>inPlot</a:t>
                </a:r>
                <a:r>
                  <a:rPr lang="zh-CN" altLang="en-US" sz="2400" b="1">
                    <a:solidFill>
                      <a:schemeClr val="tx1"/>
                    </a:solidFill>
                  </a:rPr>
                  <a:t>方法不再成立。进一步我们需要引入一个假设，</a:t>
                </a:r>
                <a:r>
                  <a:rPr lang="en-US" altLang="zh-CN" sz="2400" b="1">
                    <a:solidFill>
                      <a:schemeClr val="tx1"/>
                    </a:solidFill>
                  </a:rPr>
                  <a:t>x</a:t>
                </a:r>
                <a:r>
                  <a:rPr lang="zh-CN" altLang="en-US" sz="2400" b="1">
                    <a:solidFill>
                      <a:schemeClr val="tx1"/>
                    </a:solidFill>
                  </a:rPr>
                  <a:t>和</a:t>
                </a:r>
                <a:r>
                  <a:rPr lang="en-US" altLang="zh-CN" sz="2400" b="1">
                    <a:solidFill>
                      <a:schemeClr val="tx1"/>
                    </a:solidFill>
                  </a:rPr>
                  <a:t>y</a:t>
                </a:r>
                <a:r>
                  <a:rPr lang="zh-CN" altLang="en-US" sz="2400" b="1">
                    <a:solidFill>
                      <a:schemeClr val="tx1"/>
                    </a:solidFill>
                  </a:rPr>
                  <a:t>不相关，即两者的分布可以写成</a:t>
                </a:r>
                <a:r>
                  <a:rPr lang="en-US" altLang="zh-CN" sz="2400" b="1">
                    <a:solidFill>
                      <a:schemeClr val="tx1"/>
                    </a:solidFill>
                  </a:rPr>
                  <a:t>M(x)f(y)</a:t>
                </a:r>
                <a:r>
                  <a:rPr lang="zh-CN" altLang="en-US" sz="2400" b="1">
                    <a:solidFill>
                      <a:schemeClr val="tx1"/>
                    </a:solidFill>
                  </a:rPr>
                  <a:t>的形式，那么</a:t>
                </a:r>
                <a:r>
                  <a:rPr lang="zh-CN" altLang="en-US" sz="2400" b="1">
                    <a:solidFill>
                      <a:schemeClr val="tx1"/>
                    </a:solidFill>
                    <a:sym typeface="+mn-ea"/>
                  </a:rPr>
                  <a:t>此时</a:t>
                </a:r>
                <a14:m>
                  <m:oMath xmlns:m="http://schemas.openxmlformats.org/officeDocument/2006/math">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oMath>
                </a14:m>
                <a:r>
                  <a:rPr lang="zh-CN" altLang="en-US" sz="2400" b="1">
                    <a:solidFill>
                      <a:schemeClr val="tx1"/>
                    </a:solidFill>
                    <a:sym typeface="+mn-ea"/>
                  </a:rPr>
                  <a:t>将不再是</a:t>
                </a:r>
                <a14:m>
                  <m:oMath xmlns:m="http://schemas.openxmlformats.org/officeDocument/2006/math">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𝐌</m:t>
                        </m:r>
                      </m:e>
                      <m:sub>
                        <m:r>
                          <a:rPr lang="en-US" altLang="zh-CN" sz="2400" b="1">
                            <a:solidFill>
                              <a:schemeClr val="tx1"/>
                            </a:solidFill>
                            <a:latin typeface="DejaVu Math TeX Gyre" panose="02000503000000000000" charset="0"/>
                            <a:cs typeface="DejaVu Math TeX Gyre" panose="02000503000000000000" charset="0"/>
                          </a:rPr>
                          <m:t>𝐬</m:t>
                        </m:r>
                      </m:sub>
                    </m:sSub>
                  </m:oMath>
                </a14:m>
                <a:r>
                  <a:rPr lang="zh-CN" altLang="en-US" sz="2400" b="1">
                    <a:solidFill>
                      <a:schemeClr val="tx1"/>
                    </a:solidFill>
                    <a:latin typeface="DejaVu Math TeX Gyre" panose="02000503000000000000" charset="0"/>
                    <a:cs typeface="DejaVu Math TeX Gyre" panose="02000503000000000000" charset="0"/>
                  </a:rPr>
                  <a:t>的一个估计分布，原因如下：</a:t>
                </a:r>
                <a:endParaRPr lang="zh-CN" altLang="en-US" sz="2400" b="1">
                  <a:solidFill>
                    <a:schemeClr val="tx1"/>
                  </a:solidFill>
                </a:endParaRPr>
              </a:p>
              <a:p>
                <a:pPr marL="0" indent="0" fontAlgn="auto">
                  <a:spcAft>
                    <a:spcPts val="1800"/>
                  </a:spcAft>
                  <a:buNone/>
                </a:pPr>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center"/>
                    </m:oMathParaPr>
                    <m:oMath xmlns:m="http://schemas.openxmlformats.org/officeDocument/2006/math">
                      <m:d>
                        <m:dPr>
                          <m:begChr m:val="〈"/>
                          <m:endChr m:val="〉"/>
                          <m:ctrlPr>
                            <a:rPr lang="en-US" altLang="zh-CN" sz="2400" b="1">
                              <a:solidFill>
                                <a:schemeClr val="tx1"/>
                              </a:solidFill>
                              <a:latin typeface="DejaVu Math TeX Gyre" panose="02000503000000000000" charset="0"/>
                              <a:cs typeface="DejaVu Math TeX Gyre" panose="02000503000000000000" charset="0"/>
                            </a:rPr>
                          </m:ctrlPr>
                        </m:dPr>
                        <m:e>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e>
                      </m:d>
                      <m:r>
                        <a:rPr lang="en-US" altLang="zh-CN" sz="24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400" b="1">
                              <a:solidFill>
                                <a:schemeClr val="tx1"/>
                              </a:solidFill>
                              <a:latin typeface="DejaVu Math TeX Gyre" panose="02000503000000000000" charset="0"/>
                              <a:cs typeface="DejaVu Math TeX Gyre" panose="02000503000000000000" charset="0"/>
                            </a:rPr>
                          </m:ctrlPr>
                        </m:naryPr>
                        <m:sub/>
                        <m:sup/>
                        <m:e>
                          <m:r>
                            <a:rPr lang="en-US" altLang="zh-CN" sz="2400" b="1">
                              <a:solidFill>
                                <a:schemeClr val="tx1"/>
                              </a:solidFill>
                              <a:latin typeface="DejaVu Math TeX Gyre" panose="02000503000000000000" charset="0"/>
                              <a:cs typeface="DejaVu Math TeX Gyre" panose="02000503000000000000" charset="0"/>
                            </a:rPr>
                            <m:t>𝐝𝐲</m:t>
                          </m:r>
                        </m:e>
                      </m:nary>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𝐛</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𝐛</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𝛅</m:t>
                      </m:r>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𝐱</m:t>
                      </m:r>
                      <m:r>
                        <a:rPr lang="en-US" altLang="zh-CN" sz="2400" b="1">
                          <a:solidFill>
                            <a:srgbClr val="FF0000"/>
                          </a:solidFill>
                          <a:latin typeface="DejaVu Math TeX Gyre" panose="02000503000000000000" charset="0"/>
                          <a:cs typeface="DejaVu Math TeX Gyre" panose="02000503000000000000" charset="0"/>
                        </a:rPr>
                        <m:t>(</m:t>
                      </m:r>
                      <m:r>
                        <a:rPr lang="en-US" altLang="zh-CN" sz="2400" b="1">
                          <a:solidFill>
                            <a:srgbClr val="FF0000"/>
                          </a:solidFill>
                          <a:latin typeface="DejaVu Math TeX Gyre" panose="02000503000000000000" charset="0"/>
                          <a:cs typeface="DejaVu Math TeX Gyre" panose="02000503000000000000" charset="0"/>
                        </a:rPr>
                        <m:t>𝐲</m:t>
                      </m:r>
                      <m:r>
                        <a:rPr lang="en-US" altLang="zh-CN" sz="2400" b="1">
                          <a:solidFill>
                            <a:srgbClr val="FF0000"/>
                          </a:solidFill>
                          <a:latin typeface="DejaVu Math TeX Gyre" panose="02000503000000000000" charset="0"/>
                          <a:cs typeface="DejaVu Math TeX Gyre" panose="02000503000000000000" charset="0"/>
                        </a:rPr>
                        <m:t>)−</m:t>
                      </m:r>
                      <m:acc>
                        <m:accPr>
                          <m:chr m:val="̅"/>
                          <m:ctrlPr>
                            <a:rPr lang="en-US" altLang="zh-CN" sz="2400" b="1">
                              <a:solidFill>
                                <a:srgbClr val="FF0000"/>
                              </a:solidFill>
                              <a:latin typeface="DejaVu Math TeX Gyre" panose="02000503000000000000" charset="0"/>
                              <a:cs typeface="DejaVu Math TeX Gyre" panose="02000503000000000000" charset="0"/>
                            </a:rPr>
                          </m:ctrlPr>
                        </m:accPr>
                        <m:e>
                          <m:r>
                            <a:rPr lang="en-US" altLang="zh-CN" sz="2400" b="1">
                              <a:solidFill>
                                <a:srgbClr val="FF0000"/>
                              </a:solidFill>
                              <a:latin typeface="DejaVu Math TeX Gyre" panose="02000503000000000000" charset="0"/>
                              <a:cs typeface="DejaVu Math TeX Gyre" panose="02000503000000000000" charset="0"/>
                            </a:rPr>
                            <m:t> </m:t>
                          </m:r>
                          <m:r>
                            <a:rPr lang="en-US" altLang="zh-CN" sz="2400" b="1">
                              <a:solidFill>
                                <a:srgbClr val="FF0000"/>
                              </a:solidFill>
                              <a:latin typeface="DejaVu Math TeX Gyre" panose="02000503000000000000" charset="0"/>
                              <a:cs typeface="DejaVu Math TeX Gyre" panose="02000503000000000000" charset="0"/>
                            </a:rPr>
                            <m:t>𝐱</m:t>
                          </m:r>
                        </m:e>
                      </m:acc>
                      <m:r>
                        <a:rPr lang="en-US" altLang="zh-CN" sz="2400" b="1">
                          <a:solidFill>
                            <a:srgbClr val="FF0000"/>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𝐏</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oMath>
                  </m:oMathPara>
                </a14:m>
                <a:endParaRPr lang="zh-CN" altLang="en-US" sz="2400" b="1">
                  <a:solidFill>
                    <a:schemeClr val="tx1"/>
                  </a:solidFill>
                </a:endParaRPr>
              </a:p>
              <a:p>
                <a:endParaRPr lang="zh-CN" altLang="en-US" sz="2400" b="1">
                  <a:solidFill>
                    <a:schemeClr val="tx1"/>
                  </a:solidFill>
                </a:endParaRPr>
              </a:p>
              <a:p>
                <a:pPr marL="0" indent="0">
                  <a:buNone/>
                </a:pPr>
                <a:endParaRPr lang="zh-CN" altLang="en-US" sz="2400" b="1">
                  <a:solidFill>
                    <a:schemeClr val="tx1"/>
                  </a:solidFill>
                </a:endParaRPr>
              </a:p>
              <a:p>
                <a:pPr marL="0" indent="0">
                  <a:buNone/>
                </a:pPr>
                <a:endParaRPr lang="zh-CN" altLang="en-US" sz="2400" b="1">
                  <a:solidFill>
                    <a:schemeClr val="tx1"/>
                  </a:solidFill>
                </a:endParaRPr>
              </a:p>
              <a:p>
                <a:pPr marL="0" indent="0">
                  <a:buNone/>
                </a:pPr>
                <a14:m>
                  <m:oMathPara xmlns:m="http://schemas.openxmlformats.org/officeDocument/2006/math">
                    <m:oMathParaPr>
                      <m:jc m:val="center"/>
                    </m:oMathParaPr>
                    <m:oMath xmlns:m="http://schemas.openxmlformats.org/officeDocument/2006/math">
                      <m:d>
                        <m:dPr>
                          <m:begChr m:val="〈"/>
                          <m:endChr m:val="〉"/>
                          <m:ctrlPr>
                            <a:rPr lang="en-US" altLang="zh-CN" sz="2400" b="1">
                              <a:solidFill>
                                <a:schemeClr val="tx1"/>
                              </a:solidFill>
                              <a:latin typeface="DejaVu Math TeX Gyre" panose="02000503000000000000" charset="0"/>
                              <a:cs typeface="DejaVu Math TeX Gyre" panose="02000503000000000000" charset="0"/>
                            </a:rPr>
                          </m:ctrlPr>
                        </m:dPr>
                        <m:e>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zh-CN" altLang="en-US" sz="2400" b="1">
                                  <a:solidFill>
                                    <a:srgbClr val="0070C0"/>
                                  </a:solidFill>
                                  <a:latin typeface="DejaVu Math TeX Gyre" panose="02000503000000000000" charset="0"/>
                                  <a:cs typeface="DejaVu Math TeX Gyre" panose="02000503000000000000" charset="0"/>
                                </a:rPr>
                              </m:ctrlPr>
                            </m:sSubPr>
                            <m:e>
                              <m:acc>
                                <m:accPr>
                                  <m:chr m:val="̃"/>
                                  <m:ctrlPr>
                                    <a:rPr lang="zh-CN" altLang="en-US"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𝐌</m:t>
                                  </m:r>
                                </m:e>
                              </m:acc>
                            </m:e>
                            <m:sub>
                              <m:r>
                                <a:rPr lang="en-US" altLang="zh-CN" sz="2400" b="1">
                                  <a:solidFill>
                                    <a:srgbClr val="0070C0"/>
                                  </a:solidFill>
                                  <a:latin typeface="DejaVu Math TeX Gyre" panose="02000503000000000000" charset="0"/>
                                  <a:cs typeface="DejaVu Math TeX Gyre" panose="02000503000000000000" charset="0"/>
                                </a:rPr>
                                <m:t>𝐬</m:t>
                              </m:r>
                            </m:sub>
                          </m:sSub>
                          <m:r>
                            <a:rPr lang="en-US" altLang="zh-CN" sz="2400" b="1">
                              <a:solidFill>
                                <a:srgbClr val="0070C0"/>
                              </a:solidFill>
                              <a:latin typeface="DejaVu Math TeX Gyre" panose="02000503000000000000" charset="0"/>
                              <a:cs typeface="DejaVu Math TeX Gyre" panose="02000503000000000000" charset="0"/>
                            </a:rPr>
                            <m:t>(</m:t>
                          </m:r>
                          <m:acc>
                            <m:accPr>
                              <m:chr m:val="̅"/>
                              <m:ctrlPr>
                                <a:rPr lang="en-US" altLang="zh-CN" sz="2400" b="1">
                                  <a:solidFill>
                                    <a:srgbClr val="0070C0"/>
                                  </a:solidFill>
                                  <a:latin typeface="DejaVu Math TeX Gyre" panose="02000503000000000000" charset="0"/>
                                  <a:cs typeface="DejaVu Math TeX Gyre" panose="02000503000000000000" charset="0"/>
                                </a:rPr>
                              </m:ctrlPr>
                            </m:accPr>
                            <m:e>
                              <m:r>
                                <a:rPr lang="en-US" altLang="zh-CN" sz="2400" b="1">
                                  <a:solidFill>
                                    <a:srgbClr val="0070C0"/>
                                  </a:solidFill>
                                  <a:latin typeface="DejaVu Math TeX Gyre" panose="02000503000000000000" charset="0"/>
                                  <a:cs typeface="DejaVu Math TeX Gyre" panose="02000503000000000000" charset="0"/>
                                </a:rPr>
                                <m:t> </m:t>
                              </m:r>
                              <m:r>
                                <a:rPr lang="en-US" altLang="zh-CN" sz="2400" b="1">
                                  <a:solidFill>
                                    <a:srgbClr val="0070C0"/>
                                  </a:solidFill>
                                  <a:latin typeface="DejaVu Math TeX Gyre" panose="02000503000000000000" charset="0"/>
                                  <a:cs typeface="DejaVu Math TeX Gyre" panose="02000503000000000000" charset="0"/>
                                </a:rPr>
                                <m:t>𝐱</m:t>
                              </m:r>
                            </m:e>
                          </m:acc>
                          <m:r>
                            <a:rPr lang="en-US" altLang="zh-CN" sz="2400" b="1">
                              <a:solidFill>
                                <a:srgbClr val="0070C0"/>
                              </a:solidFill>
                              <a:latin typeface="DejaVu Math TeX Gyre" panose="02000503000000000000" charset="0"/>
                              <a:cs typeface="DejaVu Math TeX Gyre" panose="02000503000000000000" charset="0"/>
                            </a:rPr>
                            <m:t>)</m:t>
                          </m:r>
                        </m:e>
                      </m:d>
                      <m:r>
                        <a:rPr lang="en-US" altLang="zh-CN" sz="24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400" b="1">
                              <a:solidFill>
                                <a:schemeClr val="tx1"/>
                              </a:solidFill>
                              <a:latin typeface="DejaVu Math TeX Gyre" panose="02000503000000000000" charset="0"/>
                              <a:cs typeface="DejaVu Math TeX Gyre" panose="02000503000000000000" charset="0"/>
                            </a:rPr>
                          </m:ctrlPr>
                        </m:naryPr>
                        <m:sub/>
                        <m:sup/>
                        <m:e>
                          <m:r>
                            <a:rPr lang="en-US" altLang="zh-CN" sz="2400" b="1">
                              <a:solidFill>
                                <a:schemeClr val="tx1"/>
                              </a:solidFill>
                              <a:latin typeface="DejaVu Math TeX Gyre" panose="02000503000000000000" charset="0"/>
                              <a:cs typeface="DejaVu Math TeX Gyre" panose="02000503000000000000" charset="0"/>
                            </a:rPr>
                            <m:t>𝐝𝐲</m:t>
                          </m:r>
                        </m:e>
                      </m:nary>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𝐬</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𝐌</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acc>
                        <m:accPr>
                          <m:chr m:val="̅"/>
                          <m:ctrlPr>
                            <a:rPr lang="en-US" altLang="zh-CN" sz="2400" b="1">
                              <a:solidFill>
                                <a:schemeClr val="tx1"/>
                              </a:solidFill>
                              <a:latin typeface="DejaVu Math TeX Gyre" panose="02000503000000000000" charset="0"/>
                              <a:cs typeface="DejaVu Math TeX Gyre" panose="02000503000000000000" charset="0"/>
                            </a:rPr>
                          </m:ctrlPr>
                        </m:accPr>
                        <m:e>
                          <m:r>
                            <a:rPr lang="en-US" altLang="zh-CN" sz="2400" b="1">
                              <a:solidFill>
                                <a:schemeClr val="tx1"/>
                              </a:solidFill>
                              <a:latin typeface="DejaVu Math TeX Gyre" panose="02000503000000000000" charset="0"/>
                              <a:cs typeface="DejaVu Math TeX Gyre" panose="02000503000000000000" charset="0"/>
                            </a:rPr>
                            <m:t> </m:t>
                          </m:r>
                          <m:r>
                            <a:rPr lang="en-US" altLang="zh-CN" sz="2400" b="1">
                              <a:solidFill>
                                <a:schemeClr val="tx1"/>
                              </a:solidFill>
                              <a:latin typeface="DejaVu Math TeX Gyre" panose="02000503000000000000" charset="0"/>
                              <a:cs typeface="DejaVu Math TeX Gyre" panose="02000503000000000000" charset="0"/>
                            </a:rPr>
                            <m:t>𝐱</m:t>
                          </m:r>
                        </m:e>
                      </m:acc>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𝐍</m:t>
                          </m:r>
                        </m:e>
                        <m:sub>
                          <m:r>
                            <a:rPr lang="en-US" altLang="zh-CN" sz="2400" b="1">
                              <a:solidFill>
                                <a:schemeClr val="tx1"/>
                              </a:solidFill>
                              <a:latin typeface="DejaVu Math TeX Gyre" panose="02000503000000000000" charset="0"/>
                              <a:cs typeface="DejaVu Math TeX Gyre" panose="02000503000000000000" charset="0"/>
                            </a:rPr>
                            <m:t>𝐛</m:t>
                          </m:r>
                        </m:sub>
                      </m:sSub>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𝐌</m:t>
                          </m:r>
                        </m:e>
                        <m:sub>
                          <m:r>
                            <a:rPr lang="en-US" altLang="zh-CN" sz="2400" b="1">
                              <a:solidFill>
                                <a:schemeClr val="tx1"/>
                              </a:solidFill>
                              <a:latin typeface="DejaVu Math TeX Gyre" panose="02000503000000000000" charset="0"/>
                              <a:cs typeface="DejaVu Math TeX Gyre" panose="02000503000000000000" charset="0"/>
                            </a:rPr>
                            <m:t>𝐛</m:t>
                          </m:r>
                        </m:sub>
                      </m:sSub>
                      <m:r>
                        <a:rPr lang="en-US" altLang="zh-CN" sz="2400" b="1">
                          <a:solidFill>
                            <a:schemeClr val="tx1"/>
                          </a:solidFill>
                          <a:latin typeface="DejaVu Math TeX Gyre" panose="02000503000000000000" charset="0"/>
                          <a:cs typeface="DejaVu Math TeX Gyre" panose="02000503000000000000" charset="0"/>
                        </a:rPr>
                        <m:t>(</m:t>
                      </m:r>
                      <m:acc>
                        <m:accPr>
                          <m:chr m:val="̅"/>
                          <m:ctrlPr>
                            <a:rPr lang="en-US" altLang="zh-CN" sz="2400" b="1">
                              <a:solidFill>
                                <a:schemeClr val="tx1"/>
                              </a:solidFill>
                              <a:latin typeface="DejaVu Math TeX Gyre" panose="02000503000000000000" charset="0"/>
                              <a:cs typeface="DejaVu Math TeX Gyre" panose="02000503000000000000" charset="0"/>
                            </a:rPr>
                          </m:ctrlPr>
                        </m:accPr>
                        <m:e>
                          <m:r>
                            <a:rPr lang="en-US" altLang="zh-CN" sz="2400" b="1">
                              <a:solidFill>
                                <a:schemeClr val="tx1"/>
                              </a:solidFill>
                              <a:latin typeface="DejaVu Math TeX Gyre" panose="02000503000000000000" charset="0"/>
                              <a:cs typeface="DejaVu Math TeX Gyre" panose="02000503000000000000" charset="0"/>
                            </a:rPr>
                            <m:t> </m:t>
                          </m:r>
                          <m:r>
                            <a:rPr lang="en-US" altLang="zh-CN" sz="2400" b="1">
                              <a:solidFill>
                                <a:schemeClr val="tx1"/>
                              </a:solidFill>
                              <a:latin typeface="DejaVu Math TeX Gyre" panose="02000503000000000000" charset="0"/>
                              <a:cs typeface="DejaVu Math TeX Gyre" panose="02000503000000000000" charset="0"/>
                            </a:rPr>
                            <m:t>𝐱</m:t>
                          </m:r>
                        </m:e>
                      </m:acc>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𝐟</m:t>
                          </m:r>
                        </m:e>
                        <m:sub>
                          <m:r>
                            <a:rPr lang="en-US" altLang="zh-CN" sz="2400" b="1">
                              <a:solidFill>
                                <a:schemeClr val="tx1"/>
                              </a:solidFill>
                              <a:latin typeface="DejaVu Math TeX Gyre" panose="02000503000000000000" charset="0"/>
                              <a:cs typeface="DejaVu Math TeX Gyre" panose="02000503000000000000" charset="0"/>
                            </a:rPr>
                            <m:t>𝐛</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sSub>
                        <m:sSubPr>
                          <m:ctrlPr>
                            <a:rPr lang="en-US" altLang="zh-CN" sz="2400" b="1">
                              <a:solidFill>
                                <a:schemeClr val="tx1"/>
                              </a:solidFill>
                              <a:latin typeface="DejaVu Math TeX Gyre" panose="02000503000000000000" charset="0"/>
                              <a:cs typeface="DejaVu Math TeX Gyre" panose="02000503000000000000" charset="0"/>
                            </a:rPr>
                          </m:ctrlPr>
                        </m:sSubPr>
                        <m:e>
                          <m:r>
                            <a:rPr lang="en-US" altLang="zh-CN" sz="2400" b="1">
                              <a:solidFill>
                                <a:schemeClr val="tx1"/>
                              </a:solidFill>
                              <a:latin typeface="DejaVu Math TeX Gyre" panose="02000503000000000000" charset="0"/>
                              <a:cs typeface="DejaVu Math TeX Gyre" panose="02000503000000000000" charset="0"/>
                            </a:rPr>
                            <m:t>𝐏</m:t>
                          </m:r>
                        </m:e>
                        <m:sub>
                          <m:r>
                            <a:rPr lang="en-US" altLang="zh-CN" sz="2400" b="1">
                              <a:solidFill>
                                <a:schemeClr val="tx1"/>
                              </a:solidFill>
                              <a:latin typeface="DejaVu Math TeX Gyre" panose="02000503000000000000" charset="0"/>
                              <a:cs typeface="DejaVu Math TeX Gyre" panose="02000503000000000000" charset="0"/>
                            </a:rPr>
                            <m:t>𝐬</m:t>
                          </m:r>
                        </m:sub>
                      </m:sSub>
                      <m:r>
                        <a:rPr lang="en-US" altLang="zh-CN" sz="2400" b="1">
                          <a:solidFill>
                            <a:schemeClr val="tx1"/>
                          </a:solidFill>
                          <a:latin typeface="DejaVu Math TeX Gyre" panose="02000503000000000000" charset="0"/>
                          <a:cs typeface="DejaVu Math TeX Gyre" panose="02000503000000000000" charset="0"/>
                        </a:rPr>
                        <m:t>(</m:t>
                      </m:r>
                      <m:r>
                        <a:rPr lang="en-US" altLang="zh-CN" sz="2400" b="1">
                          <a:solidFill>
                            <a:schemeClr val="tx1"/>
                          </a:solidFill>
                          <a:latin typeface="DejaVu Math TeX Gyre" panose="02000503000000000000" charset="0"/>
                          <a:cs typeface="DejaVu Math TeX Gyre" panose="02000503000000000000" charset="0"/>
                        </a:rPr>
                        <m:t>𝐲</m:t>
                      </m:r>
                      <m:r>
                        <a:rPr lang="en-US" altLang="zh-CN" sz="2400" b="1">
                          <a:solidFill>
                            <a:schemeClr val="tx1"/>
                          </a:solidFill>
                          <a:latin typeface="DejaVu Math TeX Gyre" panose="02000503000000000000" charset="0"/>
                          <a:cs typeface="DejaVu Math TeX Gyre" panose="02000503000000000000" charset="0"/>
                        </a:rPr>
                        <m:t>)</m:t>
                      </m:r>
                    </m:oMath>
                  </m:oMathPara>
                </a14:m>
                <a:endParaRPr lang="zh-CN" altLang="en-US" sz="2400" b="1">
                  <a:solidFill>
                    <a:schemeClr val="tx1"/>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5" name="下箭头 4"/>
          <p:cNvSpPr/>
          <p:nvPr/>
        </p:nvSpPr>
        <p:spPr>
          <a:xfrm>
            <a:off x="5496560" y="4596765"/>
            <a:ext cx="817880" cy="622935"/>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a:sym typeface="+mn-ea"/>
              </a:rPr>
              <a:t>推广</a:t>
            </a:r>
            <a:r>
              <a:rPr lang="en-US" altLang="zh-CN" b="1">
                <a:sym typeface="+mn-ea"/>
              </a:rPr>
              <a:t>-&gt;</a:t>
            </a:r>
            <a:r>
              <a:rPr lang="zh-CN" altLang="en-US" b="1">
                <a:sym typeface="+mn-ea"/>
              </a:rPr>
              <a:t>当</a:t>
            </a:r>
            <a:r>
              <a:rPr lang="en-US" altLang="zh-CN" b="1">
                <a:sym typeface="+mn-ea"/>
              </a:rPr>
              <a:t>x</a:t>
            </a:r>
            <a:r>
              <a:rPr lang="zh-CN" altLang="en-US" b="1">
                <a:sym typeface="+mn-ea"/>
              </a:rPr>
              <a:t>不显含</a:t>
            </a:r>
            <a:r>
              <a:rPr lang="en-US" altLang="zh-CN" b="1">
                <a:sym typeface="+mn-ea"/>
              </a:rPr>
              <a:t>y</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marL="0" indent="0" fontAlgn="auto">
                  <a:spcAft>
                    <a:spcPts val="1800"/>
                  </a:spcAft>
                  <a:buNone/>
                </a:pPr>
                <a14:m>
                  <m:oMathPara xmlns:m="http://schemas.openxmlformats.org/officeDocument/2006/math">
                    <m:oMathParaPr>
                      <m:jc m:val="left"/>
                    </m:oMathParaPr>
                    <m:oMath xmlns:m="http://schemas.openxmlformats.org/officeDocument/2006/math">
                      <m:d>
                        <m:dPr>
                          <m:begChr m:val="〈"/>
                          <m:endChr m:val="〉"/>
                          <m:ctrlPr>
                            <a:rPr lang="en-US" altLang="zh-CN" sz="2000" b="1">
                              <a:solidFill>
                                <a:schemeClr val="tx1"/>
                              </a:solidFill>
                              <a:latin typeface="DejaVu Math TeX Gyre" panose="02000503000000000000" charset="0"/>
                              <a:cs typeface="DejaVu Math TeX Gyre" panose="02000503000000000000" charset="0"/>
                            </a:rPr>
                          </m:ctrlPr>
                        </m:dPr>
                        <m:e>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rgbClr val="0070C0"/>
                                  </a:solidFill>
                                  <a:latin typeface="DejaVu Math TeX Gyre" panose="02000503000000000000" charset="0"/>
                                  <a:cs typeface="DejaVu Math TeX Gyre" panose="02000503000000000000" charset="0"/>
                                </a:rPr>
                              </m:ctrlPr>
                            </m:sSubPr>
                            <m:e>
                              <m:acc>
                                <m:accPr>
                                  <m:chr m:val="̃"/>
                                  <m:ctrlPr>
                                    <a:rPr lang="zh-CN" altLang="en-US"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𝐌</m:t>
                                  </m:r>
                                </m:e>
                              </m:acc>
                            </m:e>
                            <m:sub>
                              <m:r>
                                <a:rPr lang="en-US" altLang="zh-CN" sz="2000" b="1">
                                  <a:solidFill>
                                    <a:srgbClr val="0070C0"/>
                                  </a:solidFill>
                                  <a:latin typeface="DejaVu Math TeX Gyre" panose="02000503000000000000" charset="0"/>
                                  <a:cs typeface="DejaVu Math TeX Gyre" panose="02000503000000000000" charset="0"/>
                                </a:rPr>
                                <m:t>𝐬</m:t>
                              </m:r>
                            </m:sub>
                          </m:sSub>
                          <m:r>
                            <a:rPr lang="en-US" altLang="zh-CN" sz="2000" b="1">
                              <a:solidFill>
                                <a:srgbClr val="0070C0"/>
                              </a:solidFill>
                              <a:latin typeface="DejaVu Math TeX Gyre" panose="02000503000000000000" charset="0"/>
                              <a:cs typeface="DejaVu Math TeX Gyre" panose="02000503000000000000" charset="0"/>
                            </a:rPr>
                            <m:t>(</m:t>
                          </m:r>
                          <m:acc>
                            <m:accPr>
                              <m:chr m:val="̅"/>
                              <m:ctrlPr>
                                <a:rPr lang="en-US" altLang="zh-CN" sz="2000" b="1">
                                  <a:solidFill>
                                    <a:srgbClr val="0070C0"/>
                                  </a:solidFill>
                                  <a:latin typeface="DejaVu Math TeX Gyre" panose="02000503000000000000" charset="0"/>
                                  <a:cs typeface="DejaVu Math TeX Gyre" panose="02000503000000000000" charset="0"/>
                                </a:rPr>
                              </m:ctrlPr>
                            </m:accPr>
                            <m:e>
                              <m:r>
                                <a:rPr lang="en-US" altLang="zh-CN" sz="2000" b="1">
                                  <a:solidFill>
                                    <a:srgbClr val="0070C0"/>
                                  </a:solidFill>
                                  <a:latin typeface="DejaVu Math TeX Gyre" panose="02000503000000000000" charset="0"/>
                                  <a:cs typeface="DejaVu Math TeX Gyre" panose="02000503000000000000" charset="0"/>
                                </a:rPr>
                                <m:t> </m:t>
                              </m:r>
                              <m:r>
                                <a:rPr lang="en-US" altLang="zh-CN" sz="2000" b="1">
                                  <a:solidFill>
                                    <a:srgbClr val="0070C0"/>
                                  </a:solidFill>
                                  <a:latin typeface="DejaVu Math TeX Gyre" panose="02000503000000000000" charset="0"/>
                                  <a:cs typeface="DejaVu Math TeX Gyre" panose="02000503000000000000" charset="0"/>
                                </a:rPr>
                                <m:t>𝐱</m:t>
                              </m:r>
                            </m:e>
                          </m:acc>
                          <m:r>
                            <a:rPr lang="en-US" altLang="zh-CN" sz="2000" b="1">
                              <a:solidFill>
                                <a:srgbClr val="0070C0"/>
                              </a:solidFill>
                              <a:latin typeface="DejaVu Math TeX Gyre" panose="02000503000000000000" charset="0"/>
                              <a:cs typeface="DejaVu Math TeX Gyre" panose="02000503000000000000" charset="0"/>
                            </a:rPr>
                            <m:t>)</m:t>
                          </m:r>
                        </m:e>
                      </m:d>
                    </m:oMath>
                  </m:oMathPara>
                </a14:m>
                <a:endParaRPr lang="en-US" sz="2000" b="1">
                  <a:latin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𝐏</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oMath>
                  </m:oMathPara>
                </a14:m>
                <a:endParaRPr lang="zh-CN" altLang="en-US" sz="2000" b="1">
                  <a:solidFill>
                    <a:schemeClr val="tx1"/>
                  </a:solidFill>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oMath>
                  </m:oMathPara>
                </a14:m>
                <a:endParaRPr lang="en-US" altLang="zh-CN" sz="2000" b="1">
                  <a:solidFill>
                    <a:schemeClr val="tx1"/>
                  </a:solidFill>
                  <a:latin typeface="DejaVu Math TeX Gyre" panose="02000503000000000000" charset="0"/>
                  <a:cs typeface="DejaVu Math TeX Gyre" panose="02000503000000000000" charset="0"/>
                </a:endParaRPr>
              </a:p>
              <a:p>
                <a:pPr marL="0" indent="0" fontAlgn="auto">
                  <a:spcAft>
                    <a:spcPts val="1800"/>
                  </a:spcAft>
                  <a:buNone/>
                </a:pPr>
                <a14:m>
                  <m:oMathPara xmlns:m="http://schemas.openxmlformats.org/officeDocument/2006/math">
                    <m:oMathParaPr>
                      <m:jc m:val="left"/>
                    </m:oMathParaPr>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f>
                            <m:fPr>
                              <m:ctrlPr>
                                <a:rPr lang="en-US" altLang="zh-CN" sz="2000" b="1">
                                  <a:solidFill>
                                    <a:schemeClr val="tx1"/>
                                  </a:solidFill>
                                  <a:latin typeface="DejaVu Math TeX Gyre" panose="02000503000000000000" charset="0"/>
                                  <a:cs typeface="DejaVu Math TeX Gyre" panose="02000503000000000000" charset="0"/>
                                </a:rPr>
                              </m:ctrlPr>
                            </m:fPr>
                            <m:num>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p>
                                <m:sSupPr>
                                  <m:ctrlPr>
                                    <a:rPr lang="en-US" altLang="zh-CN" sz="2000" b="1">
                                      <a:solidFill>
                                        <a:schemeClr val="tx1"/>
                                      </a:solidFill>
                                      <a:latin typeface="DejaVu Math TeX Gyre" panose="02000503000000000000" charset="0"/>
                                      <a:cs typeface="DejaVu Math TeX Gyre" panose="02000503000000000000" charset="0"/>
                                    </a:rPr>
                                  </m:ctrlPr>
                                </m:sSupPr>
                                <m:e>
                                  <m:r>
                                    <a:rPr lang="en-US" altLang="zh-CN" sz="2000" b="1">
                                      <a:solidFill>
                                        <a:schemeClr val="tx1"/>
                                      </a:solidFill>
                                      <a:latin typeface="DejaVu Math TeX Gyre" panose="02000503000000000000" charset="0"/>
                                      <a:cs typeface="DejaVu Math TeX Gyre" panose="02000503000000000000" charset="0"/>
                                    </a:rPr>
                                    <m:t>)</m:t>
                                  </m:r>
                                </m:e>
                                <m:sup>
                                  <m:r>
                                    <a:rPr lang="en-US" altLang="zh-CN" sz="2000" b="1">
                                      <a:solidFill>
                                        <a:schemeClr val="tx1"/>
                                      </a:solidFill>
                                      <a:latin typeface="DejaVu Math TeX Gyre" panose="02000503000000000000" charset="0"/>
                                      <a:cs typeface="DejaVu Math TeX Gyre" panose="02000503000000000000" charset="0"/>
                                    </a:rPr>
                                    <m:t>𝟐</m:t>
                                  </m:r>
                                </m:sup>
                              </m:sSup>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nary>
                        <m:naryPr>
                          <m:limLoc m:val="undOvr"/>
                          <m:subHide m:val="on"/>
                          <m:supHide m:val="on"/>
                          <m:ctrlPr>
                            <a:rPr lang="en-US" altLang="zh-CN" sz="2000" b="1">
                              <a:solidFill>
                                <a:schemeClr val="tx1"/>
                              </a:solidFill>
                              <a:latin typeface="DejaVu Math TeX Gyre" panose="02000503000000000000" charset="0"/>
                              <a:cs typeface="DejaVu Math TeX Gyre" panose="02000503000000000000" charset="0"/>
                            </a:rPr>
                          </m:ctrlPr>
                        </m:naryPr>
                        <m:sub/>
                        <m:sup/>
                        <m:e>
                          <m:f>
                            <m:fPr>
                              <m:ctrlPr>
                                <a:rPr lang="en-US" altLang="zh-CN" sz="2000" b="1">
                                  <a:solidFill>
                                    <a:schemeClr val="tx1"/>
                                  </a:solidFill>
                                  <a:latin typeface="DejaVu Math TeX Gyre" panose="02000503000000000000" charset="0"/>
                                  <a:cs typeface="DejaVu Math TeX Gyre" panose="02000503000000000000" charset="0"/>
                                </a:rPr>
                              </m:ctrlPr>
                            </m:fPr>
                            <m:num>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num>
                            <m:den>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𝐛</m:t>
                                  </m:r>
                                </m:sub>
                              </m:sSub>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𝐟</m:t>
                                  </m:r>
                                </m:e>
                                <m:sub>
                                  <m:r>
                                    <a:rPr lang="en-US" altLang="zh-CN" sz="2000" b="1">
                                      <a:solidFill>
                                        <a:schemeClr val="tx1"/>
                                      </a:solidFill>
                                      <a:latin typeface="DejaVu Math TeX Gyre" panose="02000503000000000000" charset="0"/>
                                      <a:cs typeface="DejaVu Math TeX Gyre" panose="02000503000000000000" charset="0"/>
                                    </a:rPr>
                                    <m:t>𝐛</m:t>
                                  </m:r>
                                </m:sub>
                              </m:sSub>
                              <m:r>
                                <a:rPr lang="en-US" altLang="zh-CN" sz="2000" b="1">
                                  <a:solidFill>
                                    <a:schemeClr val="tx1"/>
                                  </a:solidFill>
                                  <a:latin typeface="DejaVu Math TeX Gyre" panose="02000503000000000000" charset="0"/>
                                  <a:cs typeface="DejaVu Math TeX Gyre" panose="02000503000000000000" charset="0"/>
                                </a:rPr>
                                <m:t>(</m:t>
                              </m:r>
                              <m:r>
                                <a:rPr lang="en-US" altLang="zh-CN" sz="2000" b="1">
                                  <a:solidFill>
                                    <a:schemeClr val="tx1"/>
                                  </a:solidFill>
                                  <a:latin typeface="DejaVu Math TeX Gyre" panose="02000503000000000000" charset="0"/>
                                  <a:cs typeface="DejaVu Math TeX Gyre" panose="02000503000000000000" charset="0"/>
                                </a:rPr>
                                <m:t>𝐲</m:t>
                              </m:r>
                              <m:r>
                                <a:rPr lang="en-US" altLang="zh-CN" sz="2000" b="1">
                                  <a:solidFill>
                                    <a:schemeClr val="tx1"/>
                                  </a:solidFill>
                                  <a:latin typeface="DejaVu Math TeX Gyre" panose="02000503000000000000" charset="0"/>
                                  <a:cs typeface="DejaVu Math TeX Gyre" panose="02000503000000000000" charset="0"/>
                                </a:rPr>
                                <m:t>)</m:t>
                              </m:r>
                            </m:den>
                          </m:f>
                          <m:r>
                            <a:rPr lang="en-US" altLang="zh-CN" sz="2000" b="1">
                              <a:solidFill>
                                <a:schemeClr val="tx1"/>
                              </a:solidFill>
                              <a:latin typeface="DejaVu Math TeX Gyre" panose="02000503000000000000" charset="0"/>
                              <a:cs typeface="DejaVu Math TeX Gyre" panose="02000503000000000000" charset="0"/>
                            </a:rPr>
                            <m:t>𝐝𝐲</m:t>
                          </m:r>
                        </m:e>
                      </m:nary>
                      <m:r>
                        <a:rPr lang="en-US" altLang="zh-CN" sz="2000" b="1">
                          <a:solidFill>
                            <a:schemeClr val="tx1"/>
                          </a:solidFill>
                          <a:latin typeface="DejaVu Math TeX Gyre" panose="02000503000000000000" charset="0"/>
                          <a:cs typeface="DejaVu Math TeX Gyre" panose="02000503000000000000" charset="0"/>
                        </a:rPr>
                        <m:t>}</m:t>
                      </m:r>
                    </m:oMath>
                  </m:oMathPara>
                </a14:m>
                <a:endParaRPr lang="en-US" altLang="zh-CN" sz="2000" b="1">
                  <a:solidFill>
                    <a:srgbClr val="FF0000"/>
                  </a:solidFill>
                  <a:latin typeface="DejaVu Math TeX Gyre" panose="02000503000000000000" charset="0"/>
                  <a:cs typeface="DejaVu Math TeX Gyre" panose="02000503000000000000" charset="0"/>
                </a:endParaRPr>
              </a:p>
              <a:p>
                <a:pPr marL="0" indent="0" fontAlgn="auto">
                  <a:spcAft>
                    <a:spcPts val="1800"/>
                  </a:spcAft>
                  <a:buNone/>
                </a:pPr>
                <a14:m>
                  <m:oMath xmlns:m="http://schemas.openxmlformats.org/officeDocument/2006/math">
                    <m:r>
                      <a:rPr lang="en-US" altLang="zh-CN" sz="2000" b="1">
                        <a:solidFill>
                          <a:schemeClr val="tx1"/>
                        </a:solidFill>
                        <a:latin typeface="DejaVu Math TeX Gyre" panose="02000503000000000000" charset="0"/>
                        <a:cs typeface="DejaVu Math TeX Gyre" panose="02000503000000000000" charset="0"/>
                      </a:rPr>
                      <m:t>≠</m:t>
                    </m:r>
                    <m:sSub>
                      <m:sSubPr>
                        <m:ctrlPr>
                          <a:rPr lang="en-US" altLang="zh-CN"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𝐍</m:t>
                        </m:r>
                      </m:e>
                      <m:sub>
                        <m:r>
                          <a:rPr lang="en-US" altLang="zh-CN" sz="2000" b="1">
                            <a:solidFill>
                              <a:schemeClr val="tx1"/>
                            </a:solidFill>
                            <a:latin typeface="DejaVu Math TeX Gyre" panose="02000503000000000000" charset="0"/>
                            <a:cs typeface="DejaVu Math TeX Gyre" panose="02000503000000000000" charset="0"/>
                          </a:rPr>
                          <m:t>𝐬</m:t>
                        </m:r>
                      </m:sub>
                    </m:sSub>
                    <m:sSub>
                      <m:sSubPr>
                        <m:ctrlPr>
                          <a:rPr lang="zh-CN" altLang="en-US" sz="2000" b="1">
                            <a:solidFill>
                              <a:schemeClr val="tx1"/>
                            </a:solidFill>
                            <a:latin typeface="DejaVu Math TeX Gyre" panose="02000503000000000000" charset="0"/>
                            <a:cs typeface="DejaVu Math TeX Gyre" panose="02000503000000000000" charset="0"/>
                          </a:rPr>
                        </m:ctrlPr>
                      </m:sSubPr>
                      <m:e>
                        <m:r>
                          <a:rPr lang="en-US" altLang="zh-CN" sz="2000" b="1">
                            <a:solidFill>
                              <a:schemeClr val="tx1"/>
                            </a:solidFill>
                            <a:latin typeface="DejaVu Math TeX Gyre" panose="02000503000000000000" charset="0"/>
                            <a:cs typeface="DejaVu Math TeX Gyre" panose="02000503000000000000" charset="0"/>
                          </a:rPr>
                          <m:t>𝐌</m:t>
                        </m:r>
                      </m:e>
                      <m:sub>
                        <m:r>
                          <a:rPr lang="en-US" altLang="zh-CN" sz="2000" b="1">
                            <a:solidFill>
                              <a:schemeClr val="tx1"/>
                            </a:solidFill>
                            <a:latin typeface="DejaVu Math TeX Gyre" panose="02000503000000000000" charset="0"/>
                            <a:cs typeface="DejaVu Math TeX Gyre" panose="02000503000000000000" charset="0"/>
                          </a:rPr>
                          <m:t>𝐬</m:t>
                        </m:r>
                      </m:sub>
                    </m:sSub>
                    <m:r>
                      <a:rPr lang="en-US" altLang="zh-CN" sz="2000" b="1">
                        <a:solidFill>
                          <a:schemeClr val="tx1"/>
                        </a:solidFill>
                        <a:latin typeface="DejaVu Math TeX Gyre" panose="02000503000000000000" charset="0"/>
                        <a:cs typeface="DejaVu Math TeX Gyre" panose="02000503000000000000" charset="0"/>
                      </a:rPr>
                      <m:t>(</m:t>
                    </m:r>
                    <m:acc>
                      <m:accPr>
                        <m:chr m:val="̅"/>
                        <m:ctrlPr>
                          <a:rPr lang="en-US" altLang="zh-CN" sz="2000" b="1">
                            <a:solidFill>
                              <a:schemeClr val="tx1"/>
                            </a:solidFill>
                            <a:latin typeface="DejaVu Math TeX Gyre" panose="02000503000000000000" charset="0"/>
                            <a:cs typeface="DejaVu Math TeX Gyre" panose="02000503000000000000" charset="0"/>
                          </a:rPr>
                        </m:ctrlPr>
                      </m:accPr>
                      <m:e>
                        <m:r>
                          <a:rPr lang="en-US" altLang="zh-CN" sz="2000" b="1">
                            <a:solidFill>
                              <a:schemeClr val="tx1"/>
                            </a:solidFill>
                            <a:latin typeface="DejaVu Math TeX Gyre" panose="02000503000000000000" charset="0"/>
                            <a:cs typeface="DejaVu Math TeX Gyre" panose="02000503000000000000" charset="0"/>
                          </a:rPr>
                          <m:t> </m:t>
                        </m:r>
                        <m:r>
                          <a:rPr lang="en-US" altLang="zh-CN" sz="2000" b="1">
                            <a:solidFill>
                              <a:schemeClr val="tx1"/>
                            </a:solidFill>
                            <a:latin typeface="DejaVu Math TeX Gyre" panose="02000503000000000000" charset="0"/>
                            <a:cs typeface="DejaVu Math TeX Gyre" panose="02000503000000000000" charset="0"/>
                          </a:rPr>
                          <m:t>𝐱</m:t>
                        </m:r>
                      </m:e>
                    </m:acc>
                    <m:r>
                      <a:rPr lang="en-US" altLang="zh-CN" sz="2000" b="1">
                        <a:solidFill>
                          <a:schemeClr val="tx1"/>
                        </a:solidFill>
                        <a:latin typeface="DejaVu Math TeX Gyre" panose="02000503000000000000" charset="0"/>
                        <a:cs typeface="DejaVu Math TeX Gyre" panose="02000503000000000000" charset="0"/>
                      </a:rPr>
                      <m:t>)</m:t>
                    </m:r>
                  </m:oMath>
                </a14:m>
                <a:r>
                  <a:rPr lang="en-US" altLang="zh-CN" sz="2000" b="1">
                    <a:solidFill>
                      <a:schemeClr val="tx1"/>
                    </a:solidFill>
                    <a:latin typeface="DejaVu Math TeX Gyre" panose="02000503000000000000" charset="0"/>
                    <a:cs typeface="DejaVu Math TeX Gyre" panose="02000503000000000000" charset="0"/>
                    <a:sym typeface="+mn-ea"/>
                  </a:rPr>
                  <a:t> </a:t>
                </a:r>
                <a:endParaRPr lang="en-US" altLang="zh-CN" sz="2000" b="1">
                  <a:solidFill>
                    <a:schemeClr val="tx1"/>
                  </a:solidFill>
                  <a:latin typeface="DejaVu Math TeX Gyre" panose="02000503000000000000" charset="0"/>
                  <a:cs typeface="DejaVu Math TeX Gyre" panose="02000503000000000000" charset="0"/>
                  <a:sym typeface="+mn-ea"/>
                </a:endParaRPr>
              </a:p>
              <a:p>
                <a:pPr fontAlgn="auto">
                  <a:spcAft>
                    <a:spcPts val="1800"/>
                  </a:spcAft>
                </a:pPr>
                <a:r>
                  <a:rPr lang="zh-CN" altLang="en-US" sz="2000" b="1">
                    <a:solidFill>
                      <a:schemeClr val="tx1"/>
                    </a:solidFill>
                    <a:latin typeface="DejaVu Math TeX Gyre" panose="02000503000000000000" charset="0"/>
                    <a:cs typeface="DejaVu Math TeX Gyre" panose="02000503000000000000" charset="0"/>
                    <a:sym typeface="+mn-ea"/>
                  </a:rPr>
                  <a:t>实际上这变成了</a:t>
                </a:r>
                <a:r>
                  <a:rPr lang="en-US" altLang="zh-CN" sz="2000" b="1">
                    <a:solidFill>
                      <a:schemeClr val="tx1"/>
                    </a:solidFill>
                    <a:latin typeface="DejaVu Math TeX Gyre" panose="02000503000000000000" charset="0"/>
                    <a:cs typeface="DejaVu Math TeX Gyre" panose="02000503000000000000" charset="0"/>
                    <a:sym typeface="+mn-ea"/>
                  </a:rPr>
                  <a:t>x</a:t>
                </a:r>
                <a:r>
                  <a:rPr lang="zh-CN" altLang="en-US" sz="2000" b="1">
                    <a:solidFill>
                      <a:schemeClr val="tx1"/>
                    </a:solidFill>
                    <a:latin typeface="DejaVu Math TeX Gyre" panose="02000503000000000000" charset="0"/>
                    <a:cs typeface="DejaVu Math TeX Gyre" panose="02000503000000000000" charset="0"/>
                    <a:sym typeface="+mn-ea"/>
                  </a:rPr>
                  <a:t>信号分布和背景分布的一个线性叠加项了。而这两个橙色方框里的东西恰好就是</a:t>
                </a:r>
                <a:r>
                  <a:rPr lang="en-US" altLang="zh-CN" sz="2000" b="1">
                    <a:solidFill>
                      <a:schemeClr val="tx1"/>
                    </a:solidFill>
                    <a:latin typeface="DejaVu Math TeX Gyre" panose="02000503000000000000" charset="0"/>
                    <a:cs typeface="DejaVu Math TeX Gyre" panose="02000503000000000000" charset="0"/>
                    <a:sym typeface="+mn-ea"/>
                  </a:rPr>
                  <a:t>log-likelihood</a:t>
                </a:r>
                <a:r>
                  <a:rPr lang="zh-CN" altLang="en-US" sz="2000" b="1">
                    <a:solidFill>
                      <a:schemeClr val="tx1"/>
                    </a:solidFill>
                    <a:latin typeface="DejaVu Math TeX Gyre" panose="02000503000000000000" charset="0"/>
                    <a:cs typeface="DejaVu Math TeX Gyre" panose="02000503000000000000" charset="0"/>
                    <a:sym typeface="+mn-ea"/>
                  </a:rPr>
                  <a:t>的</a:t>
                </a:r>
                <a:r>
                  <a:rPr lang="zh-CN" altLang="en-US" sz="2000" b="1">
                    <a:solidFill>
                      <a:schemeClr val="tx1"/>
                    </a:solidFill>
                    <a:latin typeface="DejaVu Math TeX Gyre" panose="02000503000000000000" charset="0"/>
                    <a:cs typeface="DejaVu Math TeX Gyre" panose="02000503000000000000" charset="0"/>
                    <a:sym typeface="+mn-ea"/>
                  </a:rPr>
                  <a:t>二阶导数！！</a:t>
                </a:r>
                <a:endParaRPr lang="zh-CN" altLang="en-US" sz="2000" b="1">
                  <a:solidFill>
                    <a:schemeClr val="tx1"/>
                  </a:solidFill>
                  <a:latin typeface="DejaVu Math TeX Gyre" panose="02000503000000000000" charset="0"/>
                  <a:cs typeface="DejaVu Math TeX Gyre" panose="02000503000000000000"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5" name="矩形 4"/>
          <p:cNvSpPr/>
          <p:nvPr/>
        </p:nvSpPr>
        <p:spPr>
          <a:xfrm>
            <a:off x="2796540" y="3669665"/>
            <a:ext cx="3208020" cy="770255"/>
          </a:xfrm>
          <a:prstGeom prst="rect">
            <a:avLst/>
          </a:prstGeom>
          <a:noFill/>
          <a:ln w="28575" cmpd="sng">
            <a:solidFill>
              <a:srgbClr val="FF8D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7687945" y="3669665"/>
            <a:ext cx="3208020" cy="770255"/>
          </a:xfrm>
          <a:prstGeom prst="rect">
            <a:avLst/>
          </a:prstGeom>
          <a:noFill/>
          <a:ln w="28575" cmpd="sng">
            <a:solidFill>
              <a:srgbClr val="FF8D4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5156</Words>
  <Application>WPS 演示</Application>
  <PresentationFormat>宽屏</PresentationFormat>
  <Paragraphs>137</Paragraphs>
  <Slides>17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DejaVu Math TeX Gyre</vt:lpstr>
      <vt:lpstr>宋体</vt:lpstr>
      <vt:lpstr>汉仪书宋二KW</vt:lpstr>
      <vt:lpstr>Calibri</vt:lpstr>
      <vt:lpstr>Helvetica Neue</vt:lpstr>
      <vt:lpstr>微软雅黑</vt:lpstr>
      <vt:lpstr>汉仪旗黑</vt:lpstr>
      <vt:lpstr>Arial Unicode MS</vt:lpstr>
      <vt:lpstr>宋体</vt:lpstr>
      <vt:lpstr>Apple Color Emoji</vt:lpstr>
      <vt:lpstr>Office 主题​​</vt:lpstr>
      <vt:lpstr>sPlot Method</vt:lpstr>
      <vt:lpstr>sPlot方法</vt:lpstr>
      <vt:lpstr>写在前面</vt:lpstr>
      <vt:lpstr>混杂样本的扩展似然函数</vt:lpstr>
      <vt:lpstr>inPlot Method -&gt; first step to sPlot Method</vt:lpstr>
      <vt:lpstr>抽出信号的x分布（或背景也可以）</vt:lpstr>
      <vt:lpstr>PowerPoint 演示文稿</vt:lpstr>
      <vt:lpstr>PowerPoint 演示文稿</vt:lpstr>
      <vt:lpstr>PowerPoint 演示文稿</vt:lpstr>
      <vt:lpstr>PowerPoint 演示文稿</vt:lpstr>
      <vt:lpstr>PowerPoint 演示文稿</vt:lpstr>
      <vt:lpstr>sPlot方法</vt:lpstr>
      <vt:lpstr>PowerPoint 演示文稿</vt:lpstr>
      <vt:lpstr>PowerPoint 演示文稿</vt:lpstr>
      <vt:lpstr>PowerPoint 演示文稿</vt:lpstr>
      <vt:lpstr>sPlot效果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Key</cp:lastModifiedBy>
  <cp:revision>24</cp:revision>
  <dcterms:created xsi:type="dcterms:W3CDTF">2023-06-05T08:17:41Z</dcterms:created>
  <dcterms:modified xsi:type="dcterms:W3CDTF">2023-06-05T08:17:41Z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2052-5.4.1.7920</vt:lpwstr>
  </property>
  <property fmtid="{D5CDD505-2E9C-101B-9397-08002B2CF9AE}" pid="3" name="ICV">
    <vt:lpwstr>DB7086D66045635CC0777C64FC4BABE2_41</vt:lpwstr>
  </property>
</Properties>
</file>