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2" r:id="rId8"/>
    <p:sldId id="293" r:id="rId9"/>
    <p:sldId id="294" r:id="rId10"/>
    <p:sldId id="262" r:id="rId11"/>
    <p:sldId id="263" r:id="rId12"/>
    <p:sldId id="266" r:id="rId13"/>
    <p:sldId id="269" r:id="rId14"/>
    <p:sldId id="268" r:id="rId15"/>
    <p:sldId id="270" r:id="rId16"/>
    <p:sldId id="312" r:id="rId17"/>
    <p:sldId id="272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60" r:id="rId26"/>
    <p:sldId id="265" r:id="rId27"/>
    <p:sldId id="273" r:id="rId2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老师同学们好，我是康有恩，今天我带来的报告是《质心系能量</a:t>
            </a:r>
            <a:r>
              <a:rPr lang="en-US" altLang="zh-CN"/>
              <a:t>13TeV</a:t>
            </a:r>
            <a:r>
              <a:rPr lang="zh-CN" altLang="en-US"/>
              <a:t>的质子质子对撞中</a:t>
            </a:r>
            <a:r>
              <a:rPr lang="en-US" altLang="zh-CN"/>
              <a:t>b</a:t>
            </a:r>
            <a:r>
              <a:rPr lang="zh-CN" altLang="en-US"/>
              <a:t>夸克强子化产额在高多重数下的变化》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Jpsi</a:t>
            </a:r>
            <a:r>
              <a:rPr lang="zh-CN" altLang="en-US"/>
              <a:t>的重建，用的是高斯函数，对</a:t>
            </a:r>
            <a:r>
              <a:rPr lang="en-US" altLang="zh-CN"/>
              <a:t>mumu</a:t>
            </a:r>
            <a:r>
              <a:rPr lang="zh-CN" altLang="en-US"/>
              <a:t>质量谱在正负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sigma</a:t>
            </a:r>
            <a:r>
              <a:rPr lang="zh-CN" altLang="en-US"/>
              <a:t>质量区间内拟合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Jpsi pipi</a:t>
            </a:r>
            <a:r>
              <a:rPr lang="zh-CN" altLang="en-US"/>
              <a:t>，组合本底是由</a:t>
            </a:r>
            <a:r>
              <a:rPr lang="en-US" altLang="zh-CN"/>
              <a:t>JpsiPi</a:t>
            </a:r>
            <a:r>
              <a:rPr lang="zh-CN" altLang="en-US"/>
              <a:t>正</a:t>
            </a:r>
            <a:r>
              <a:rPr lang="en-US" altLang="zh-CN"/>
              <a:t>Pi</a:t>
            </a:r>
            <a:r>
              <a:rPr lang="zh-CN" altLang="en-US"/>
              <a:t>正</a:t>
            </a:r>
            <a:r>
              <a:rPr lang="en-US" altLang="zh-CN"/>
              <a:t>+</a:t>
            </a:r>
            <a:r>
              <a:rPr lang="en-US" altLang="zh-CN">
                <a:sym typeface="+mn-ea"/>
              </a:rPr>
              <a:t>JpsiPi</a:t>
            </a:r>
            <a:r>
              <a:rPr lang="zh-CN" altLang="en-US">
                <a:sym typeface="+mn-ea"/>
              </a:rPr>
              <a:t>负</a:t>
            </a:r>
            <a:r>
              <a:rPr lang="en-US" altLang="zh-CN">
                <a:sym typeface="+mn-ea"/>
              </a:rPr>
              <a:t>Pi</a:t>
            </a:r>
            <a:r>
              <a:rPr lang="zh-CN" altLang="en-US">
                <a:sym typeface="+mn-ea"/>
              </a:rPr>
              <a:t>负除以二给出的。然后用一个指数函数去拟合。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B0</a:t>
            </a:r>
            <a:r>
              <a:rPr lang="zh-CN" altLang="en-US"/>
              <a:t>和</a:t>
            </a:r>
            <a:r>
              <a:rPr lang="en-US" altLang="zh-CN"/>
              <a:t>Bs0</a:t>
            </a:r>
            <a:r>
              <a:rPr lang="zh-CN" altLang="en-US"/>
              <a:t>的信号重建是选择是用水晶球函数拟合。将数据关于多重数分区间，在每个区间内用水晶球函数拟合，自由参数只有均值和宽度，可以浮动，水晶球的</a:t>
            </a:r>
            <a:r>
              <a:rPr lang="en-US" altLang="zh-CN"/>
              <a:t>tail</a:t>
            </a:r>
            <a:r>
              <a:rPr lang="zh-CN" altLang="en-US"/>
              <a:t>是用</a:t>
            </a:r>
            <a:r>
              <a:rPr lang="en-US" altLang="zh-CN"/>
              <a:t>simulation</a:t>
            </a:r>
            <a:r>
              <a:rPr lang="zh-CN" altLang="en-US"/>
              <a:t>的结果</a:t>
            </a:r>
            <a:endParaRPr lang="zh-CN" altLang="en-US"/>
          </a:p>
          <a:p>
            <a:r>
              <a:rPr lang="zh-CN" altLang="en-US"/>
              <a:t>这张图给出两个拟合区间，左边是低多重数，右边是高多重数。从这张图可以很清楚的看到</a:t>
            </a:r>
            <a:r>
              <a:rPr lang="en-US" altLang="zh-CN"/>
              <a:t>Bs0</a:t>
            </a:r>
            <a:r>
              <a:rPr lang="zh-CN" altLang="en-US"/>
              <a:t>的信号数比去</a:t>
            </a:r>
            <a:r>
              <a:rPr lang="en-US" altLang="zh-CN"/>
              <a:t>B0</a:t>
            </a:r>
            <a:r>
              <a:rPr lang="zh-CN" altLang="en-US"/>
              <a:t>，也就是蓝色的信号数，这个比值是变大了。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上述的拟合过程最后得到一个每个多重数区间的事例数比。当然这不是最后的结果，事例数的比还要乘上对应各种效率的比，再除以分支比的比，才是产额比。同时这里的第二项也就是分支比的比中，分子项需要扣除从</a:t>
            </a:r>
            <a:r>
              <a:rPr lang="en-US" altLang="zh-CN"/>
              <a:t>B0</a:t>
            </a:r>
            <a:r>
              <a:rPr lang="zh-CN" altLang="en-US"/>
              <a:t>到</a:t>
            </a:r>
            <a:r>
              <a:rPr lang="en-US" altLang="zh-CN"/>
              <a:t>Jpsi+Ks0</a:t>
            </a:r>
            <a:r>
              <a:rPr lang="zh-CN" altLang="en-US"/>
              <a:t>再</a:t>
            </a:r>
            <a:r>
              <a:rPr lang="en-US" altLang="zh-CN"/>
              <a:t>Ks0</a:t>
            </a:r>
            <a:r>
              <a:rPr lang="zh-CN" altLang="en-US"/>
              <a:t>到</a:t>
            </a:r>
            <a:r>
              <a:rPr lang="en-US" altLang="zh-CN"/>
              <a:t>pipi</a:t>
            </a:r>
            <a:r>
              <a:rPr lang="zh-CN" altLang="en-US"/>
              <a:t>的分支比。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LHCb</a:t>
            </a:r>
            <a:r>
              <a:rPr lang="zh-CN" altLang="en-US"/>
              <a:t>探测器是单臂前向的探测器，能够探测到的范围是</a:t>
            </a:r>
            <a:r>
              <a:rPr lang="en-US" altLang="zh-CN"/>
              <a:t>10</a:t>
            </a:r>
            <a:r>
              <a:rPr lang="zh-CN" altLang="en-US"/>
              <a:t>毫弧到</a:t>
            </a:r>
            <a:r>
              <a:rPr lang="en-US" altLang="zh-CN"/>
              <a:t>400</a:t>
            </a:r>
            <a:r>
              <a:rPr lang="zh-CN" altLang="en-US"/>
              <a:t>毫弧，所以首先要得到接受了多少的效率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粒子鉴别效率是由</a:t>
            </a:r>
            <a:r>
              <a:rPr lang="en-US" altLang="zh-CN"/>
              <a:t>PIDCalib</a:t>
            </a:r>
            <a:r>
              <a:rPr lang="zh-CN" altLang="en-US"/>
              <a:t>这个包给出的，它给出在每个区间内</a:t>
            </a:r>
            <a:r>
              <a:rPr lang="en-US" altLang="zh-CN"/>
              <a:t>pi</a:t>
            </a:r>
            <a:r>
              <a:rPr lang="zh-CN" altLang="en-US"/>
              <a:t>介子和</a:t>
            </a:r>
            <a:r>
              <a:rPr lang="en-US" altLang="zh-CN"/>
              <a:t>mu</a:t>
            </a:r>
            <a:r>
              <a:rPr lang="zh-CN" altLang="en-US"/>
              <a:t>子的鉴别效率，把这些鉴别效率作为</a:t>
            </a:r>
            <a:r>
              <a:rPr lang="en-US" altLang="zh-CN"/>
              <a:t>weight</a:t>
            </a:r>
            <a:r>
              <a:rPr lang="zh-CN" altLang="en-US"/>
              <a:t>重新</a:t>
            </a:r>
            <a:r>
              <a:rPr lang="en-US" altLang="zh-CN"/>
              <a:t>fill</a:t>
            </a:r>
            <a:r>
              <a:rPr lang="zh-CN" altLang="en-US"/>
              <a:t>重建选择后的蒙卡就可以得到每个区间的</a:t>
            </a:r>
            <a:r>
              <a:rPr lang="en-US" altLang="zh-CN"/>
              <a:t>PID</a:t>
            </a:r>
            <a:r>
              <a:rPr lang="zh-CN" altLang="en-US"/>
              <a:t>效率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这张图就是，左边每个区间内</a:t>
            </a:r>
            <a:r>
              <a:rPr lang="en-US" altLang="zh-CN"/>
              <a:t>pi</a:t>
            </a:r>
            <a:r>
              <a:rPr lang="zh-CN" altLang="en-US"/>
              <a:t>介子的鉴别效率比，右边是每个区间内</a:t>
            </a:r>
            <a:r>
              <a:rPr lang="en-US" altLang="zh-CN"/>
              <a:t>mu</a:t>
            </a:r>
            <a:r>
              <a:rPr lang="zh-CN" altLang="en-US"/>
              <a:t>子的鉴别效率比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/>
              <a:t>Trigger</a:t>
            </a:r>
            <a:r>
              <a:rPr lang="zh-CN" altLang="en-US"/>
              <a:t>效率是用</a:t>
            </a:r>
            <a:r>
              <a:rPr lang="en-US" altLang="zh-CN"/>
              <a:t>TISTOSmethod</a:t>
            </a:r>
            <a:r>
              <a:rPr lang="zh-CN" altLang="en-US"/>
              <a:t>，</a:t>
            </a:r>
            <a:r>
              <a:rPr lang="en-US">
                <a:sym typeface="+mn-ea"/>
              </a:rPr>
              <a:t>TIS</a:t>
            </a:r>
            <a:r>
              <a:rPr lang="zh-CN" altLang="en-US">
                <a:sym typeface="+mn-ea"/>
              </a:rPr>
              <a:t>是</a:t>
            </a:r>
            <a:r>
              <a:rPr lang="en-US">
                <a:sym typeface="+mn-ea"/>
              </a:rPr>
              <a:t>Trigger Independent of Signal</a:t>
            </a:r>
            <a:r>
              <a:rPr lang="zh-CN" altLang="en-US">
                <a:sym typeface="+mn-ea"/>
              </a:rPr>
              <a:t>，</a:t>
            </a:r>
            <a:r>
              <a:rPr lang="en-US">
                <a:sym typeface="+mn-ea"/>
              </a:rPr>
              <a:t>TOS</a:t>
            </a:r>
            <a:r>
              <a:rPr lang="zh-CN" altLang="en-US">
                <a:sym typeface="+mn-ea"/>
              </a:rPr>
              <a:t>是</a:t>
            </a:r>
            <a:r>
              <a:rPr lang="en-US">
                <a:sym typeface="+mn-ea"/>
              </a:rPr>
              <a:t>Trigger On Signal</a:t>
            </a:r>
            <a:r>
              <a:rPr lang="zh-CN" altLang="en-US">
                <a:sym typeface="+mn-ea"/>
              </a:rPr>
              <a:t>，同时满足</a:t>
            </a:r>
            <a:r>
              <a:rPr lang="en-US" altLang="zh-CN">
                <a:sym typeface="+mn-ea"/>
              </a:rPr>
              <a:t>TISTOS</a:t>
            </a:r>
            <a:r>
              <a:rPr lang="zh-CN" altLang="en-US">
                <a:sym typeface="+mn-ea"/>
              </a:rPr>
              <a:t>的事例数比去只满足</a:t>
            </a:r>
            <a:r>
              <a:rPr lang="en-US" altLang="zh-CN">
                <a:sym typeface="+mn-ea"/>
              </a:rPr>
              <a:t>TIS</a:t>
            </a:r>
            <a:r>
              <a:rPr lang="zh-CN" altLang="en-US">
                <a:sym typeface="+mn-ea"/>
              </a:rPr>
              <a:t>的事例数就得到了</a:t>
            </a:r>
            <a:r>
              <a:rPr lang="en-US" altLang="zh-CN">
                <a:sym typeface="+mn-ea"/>
              </a:rPr>
              <a:t>trigger</a:t>
            </a:r>
            <a:r>
              <a:rPr lang="zh-CN" altLang="en-US">
                <a:sym typeface="+mn-ea"/>
              </a:rPr>
              <a:t>的效率。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左边是</a:t>
            </a:r>
            <a:r>
              <a:rPr lang="en-US" altLang="zh-CN"/>
              <a:t>Bs0</a:t>
            </a:r>
            <a:r>
              <a:rPr lang="zh-CN" altLang="en-US"/>
              <a:t>和</a:t>
            </a:r>
            <a:r>
              <a:rPr lang="en-US" altLang="zh-CN"/>
              <a:t>B0</a:t>
            </a:r>
            <a:r>
              <a:rPr lang="zh-CN" altLang="en-US"/>
              <a:t>的</a:t>
            </a:r>
            <a:r>
              <a:rPr lang="en-US" altLang="zh-CN"/>
              <a:t>trigger</a:t>
            </a:r>
            <a:r>
              <a:rPr lang="zh-CN" altLang="en-US"/>
              <a:t>效率，右边是他们的</a:t>
            </a:r>
            <a:r>
              <a:rPr lang="en-US" altLang="zh-CN"/>
              <a:t>trigger</a:t>
            </a:r>
            <a:r>
              <a:rPr lang="zh-CN" altLang="en-US"/>
              <a:t>效率的比值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最后得到这样的三张图，黑色的是这次分析的结果，红色和蓝色的是正负电子对撞的结果。这三张图分别对应</a:t>
            </a:r>
            <a:r>
              <a:rPr lang="en-US" altLang="zh-CN"/>
              <a:t>PT</a:t>
            </a:r>
            <a:r>
              <a:rPr lang="zh-CN" altLang="en-US"/>
              <a:t>在</a:t>
            </a:r>
            <a:r>
              <a:rPr lang="en-US" altLang="zh-CN"/>
              <a:t>0-6</a:t>
            </a:r>
            <a:r>
              <a:rPr lang="zh-CN" altLang="en-US"/>
              <a:t>，</a:t>
            </a:r>
            <a:r>
              <a:rPr lang="en-US" altLang="zh-CN"/>
              <a:t>6-12</a:t>
            </a:r>
            <a:r>
              <a:rPr lang="zh-CN" altLang="en-US"/>
              <a:t>和</a:t>
            </a:r>
            <a:r>
              <a:rPr lang="en-US" altLang="zh-CN"/>
              <a:t>12-20GeV</a:t>
            </a:r>
            <a:r>
              <a:rPr lang="zh-CN" altLang="en-US"/>
              <a:t>情况下的产额比随多重数的变化。在低多重数的区间</a:t>
            </a:r>
            <a:r>
              <a:rPr lang="en-US" altLang="zh-CN"/>
              <a:t>pp</a:t>
            </a:r>
            <a:r>
              <a:rPr lang="zh-CN" altLang="en-US"/>
              <a:t>对撞和</a:t>
            </a:r>
            <a:r>
              <a:rPr lang="en-US" altLang="zh-CN"/>
              <a:t>ee</a:t>
            </a:r>
            <a:r>
              <a:rPr lang="zh-CN" altLang="en-US"/>
              <a:t>对撞符合的比较好。在高</a:t>
            </a:r>
            <a:r>
              <a:rPr lang="en-US" altLang="zh-CN"/>
              <a:t>PT</a:t>
            </a:r>
            <a:r>
              <a:rPr lang="zh-CN" altLang="en-US"/>
              <a:t>区间也符合的比较好。在</a:t>
            </a:r>
            <a:r>
              <a:rPr lang="en-US" altLang="zh-CN"/>
              <a:t>PT</a:t>
            </a:r>
            <a:r>
              <a:rPr lang="zh-CN" altLang="en-US"/>
              <a:t>是</a:t>
            </a:r>
            <a:r>
              <a:rPr lang="en-US" altLang="zh-CN"/>
              <a:t>0-6GeV</a:t>
            </a:r>
            <a:r>
              <a:rPr lang="zh-CN" altLang="en-US"/>
              <a:t>的高多重数区间明显看到了一个上升的趋势。所以反应中强子介质的密度会对不同的</a:t>
            </a:r>
            <a:r>
              <a:rPr lang="en-US" altLang="zh-CN"/>
              <a:t>B</a:t>
            </a:r>
            <a:r>
              <a:rPr lang="zh-CN" altLang="en-US"/>
              <a:t>强子的产额产生不同的影响，同时也确实看到了一个奇异性增强的结果。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知道由于夸克禁闭的作用，夸克是无法单独存在的，一般以介子或者重子的形式存在。但在在高温高密度的作用下，碎片化的强子可以融合在一起，相变产生夸克胶子等离子体。这种高温高密度的条件很难达到，所以一般夸克胶子等离子体存在于，宇宙大爆炸初期，一些致密星体的中心，或者是强子对撞实验中，比如（</a:t>
            </a:r>
            <a:r>
              <a:rPr lang="en-US" altLang="zh-CN"/>
              <a:t>BrookHeaven National Lab</a:t>
            </a:r>
            <a:r>
              <a:rPr lang="zh-CN" altLang="en-US"/>
              <a:t>）</a:t>
            </a:r>
            <a:r>
              <a:rPr lang="en-US" altLang="zh-CN"/>
              <a:t>RHIC</a:t>
            </a:r>
            <a:r>
              <a:rPr lang="zh-CN" altLang="en-US"/>
              <a:t>的金金核碰撞中发现过</a:t>
            </a:r>
            <a:r>
              <a:rPr lang="en-US" altLang="zh-CN"/>
              <a:t>QGP</a:t>
            </a:r>
            <a:r>
              <a:rPr lang="zh-CN" altLang="en-US"/>
              <a:t>存在的信息。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一般有几种现象是用于推测</a:t>
            </a:r>
            <a:r>
              <a:rPr lang="en-US" altLang="zh-CN"/>
              <a:t>QGP</a:t>
            </a:r>
            <a:r>
              <a:rPr lang="zh-CN" altLang="en-US"/>
              <a:t>的存在。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jet quenching</a:t>
            </a:r>
            <a:r>
              <a:rPr lang="zh-CN" altLang="en-US"/>
              <a:t>（喷射淬火）效应，指的是如果</a:t>
            </a:r>
            <a:r>
              <a:rPr lang="en-US" altLang="zh-CN"/>
              <a:t>QGP</a:t>
            </a:r>
            <a:r>
              <a:rPr lang="zh-CN" altLang="en-US"/>
              <a:t>存在，那么反应末态的重子和介子由于和</a:t>
            </a:r>
            <a:r>
              <a:rPr lang="en-US" altLang="zh-CN"/>
              <a:t>QGP</a:t>
            </a:r>
            <a:r>
              <a:rPr lang="zh-CN" altLang="en-US"/>
              <a:t>的强相互作用会损失能量，具体表现为高横动量区域的粒子产额减少，一般用</a:t>
            </a:r>
            <a:r>
              <a:rPr lang="en-US" altLang="zh-CN"/>
              <a:t>p-p</a:t>
            </a:r>
            <a:r>
              <a:rPr lang="zh-CN" altLang="en-US"/>
              <a:t>实验作为对照组。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另一个就是粲偶素的压低效应，在夸克胶子等离子体的存在会破坏粲偶素的结构，在扩张冷却的过程中，比较稳定的粲偶素会先生成，然后生成更不稳定的粲偶素。</a:t>
            </a:r>
            <a:endParaRPr lang="zh-CN" altLang="en-US">
              <a:sym typeface="+mn-ea"/>
            </a:endParaRPr>
          </a:p>
          <a:p>
            <a:r>
              <a:rPr lang="zh-CN" altLang="en-US"/>
              <a:t>比如在铅铅对撞中</a:t>
            </a:r>
            <a:r>
              <a:rPr lang="en-US" altLang="zh-CN"/>
              <a:t>Jpsi</a:t>
            </a:r>
            <a:r>
              <a:rPr lang="zh-CN" altLang="en-US"/>
              <a:t>的压低效应比</a:t>
            </a:r>
            <a:r>
              <a:rPr lang="en-US" altLang="zh-CN"/>
              <a:t>psi2S</a:t>
            </a:r>
            <a:r>
              <a:rPr lang="zh-CN" altLang="en-US"/>
              <a:t>更明显，在</a:t>
            </a:r>
            <a:r>
              <a:rPr lang="en-US" altLang="zh-CN"/>
              <a:t>pp</a:t>
            </a:r>
            <a:r>
              <a:rPr lang="zh-CN" altLang="en-US"/>
              <a:t>碰撞中表现得没有那么明显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还有就是奇异性增加。</a:t>
            </a:r>
            <a:r>
              <a:rPr lang="en-US" altLang="zh-CN">
                <a:sym typeface="+mn-ea"/>
              </a:rPr>
              <a:t>QGP</a:t>
            </a:r>
            <a:r>
              <a:rPr lang="zh-CN" altLang="en-US">
                <a:sym typeface="+mn-ea"/>
              </a:rPr>
              <a:t>相变温度的能标大概是两倍于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夸克的质量，所以是可以在真空中激发出</a:t>
            </a:r>
            <a:r>
              <a:rPr lang="en-US" altLang="zh-CN">
                <a:sym typeface="+mn-ea"/>
              </a:rPr>
              <a:t>ssbar</a:t>
            </a:r>
            <a:r>
              <a:rPr lang="zh-CN" altLang="en-US">
                <a:sym typeface="+mn-ea"/>
              </a:rPr>
              <a:t>，然后奇异夸克和其反夸克在</a:t>
            </a:r>
            <a:r>
              <a:rPr lang="en-US" altLang="zh-CN">
                <a:sym typeface="+mn-ea"/>
              </a:rPr>
              <a:t>QGP</a:t>
            </a:r>
            <a:r>
              <a:rPr lang="zh-CN" altLang="en-US">
                <a:sym typeface="+mn-ea"/>
              </a:rPr>
              <a:t>扩张冷却阶段和其他强子结合形成色单态重子，就导致在反应后期带奇异夸克的强子会增多。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通过比较</a:t>
            </a:r>
            <a:r>
              <a:rPr lang="en-US" altLang="zh-CN"/>
              <a:t>Bs</a:t>
            </a:r>
            <a:r>
              <a:rPr lang="zh-CN" altLang="en-US"/>
              <a:t>和</a:t>
            </a:r>
            <a:r>
              <a:rPr lang="en-US" altLang="zh-CN"/>
              <a:t>B0</a:t>
            </a:r>
            <a:r>
              <a:rPr lang="zh-CN" altLang="en-US"/>
              <a:t>的产额，去观察在</a:t>
            </a:r>
            <a:r>
              <a:rPr lang="en-US" altLang="zh-CN"/>
              <a:t>pp</a:t>
            </a:r>
            <a:r>
              <a:rPr lang="zh-CN" altLang="en-US"/>
              <a:t>对撞中是否存在这种奇异性增强的情况。</a:t>
            </a:r>
            <a:endParaRPr lang="zh-CN" altLang="en-US"/>
          </a:p>
          <a:p>
            <a:r>
              <a:rPr lang="zh-CN" altLang="en-US"/>
              <a:t>我们观察的变量就是产生截面的比值。通过重建</a:t>
            </a:r>
            <a:r>
              <a:rPr lang="en-US" altLang="zh-CN"/>
              <a:t>Jpsi</a:t>
            </a:r>
            <a:r>
              <a:rPr lang="zh-CN" altLang="en-US"/>
              <a:t>再由</a:t>
            </a:r>
            <a:r>
              <a:rPr lang="en-US" altLang="zh-CN"/>
              <a:t>Jpsipipi</a:t>
            </a:r>
            <a:r>
              <a:rPr lang="zh-CN" altLang="en-US"/>
              <a:t>重建</a:t>
            </a:r>
            <a:r>
              <a:rPr lang="en-US" altLang="zh-CN"/>
              <a:t>B0</a:t>
            </a:r>
            <a:r>
              <a:rPr lang="zh-CN" altLang="en-US"/>
              <a:t>和</a:t>
            </a:r>
            <a:r>
              <a:rPr lang="en-US" altLang="zh-CN"/>
              <a:t>Bs0</a:t>
            </a:r>
            <a:r>
              <a:rPr lang="zh-CN" altLang="en-US"/>
              <a:t>，去测量两种粒子的产生截面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其中他们截面比的公式由此给出。第一项的比是拟合的产出比，乘以各项效率就是产生截面的比，再除以衰变道的分支比，就可以测量</a:t>
            </a:r>
            <a:r>
              <a:rPr lang="en-US" altLang="zh-CN"/>
              <a:t>Bs</a:t>
            </a:r>
            <a:r>
              <a:rPr lang="zh-CN" altLang="en-US"/>
              <a:t>和</a:t>
            </a:r>
            <a:r>
              <a:rPr lang="en-US" altLang="zh-CN"/>
              <a:t>B0</a:t>
            </a:r>
            <a:r>
              <a:rPr lang="zh-CN" altLang="en-US"/>
              <a:t>的截面比。为了方便对比，这篇文章是给出各项比值的对比，然后最后给出总结果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如果从奇异性增强来看，这次的分析从</a:t>
            </a:r>
            <a:r>
              <a:rPr lang="en-US" altLang="zh-CN"/>
              <a:t>pp</a:t>
            </a:r>
            <a:r>
              <a:rPr lang="zh-CN" altLang="en-US"/>
              <a:t>对撞中的高多重数区域也发现了</a:t>
            </a:r>
            <a:r>
              <a:rPr lang="en-US" altLang="zh-CN"/>
              <a:t>QGP</a:t>
            </a:r>
            <a:r>
              <a:rPr lang="zh-CN" altLang="en-US"/>
              <a:t>的存在。 选取的数据是</a:t>
            </a:r>
            <a:r>
              <a:rPr lang="en-US" altLang="zh-CN"/>
              <a:t>2016</a:t>
            </a:r>
            <a:r>
              <a:rPr lang="zh-CN" altLang="en-US"/>
              <a:t>到</a:t>
            </a:r>
            <a:r>
              <a:rPr lang="en-US" altLang="zh-CN"/>
              <a:t>2018</a:t>
            </a:r>
            <a:r>
              <a:rPr lang="zh-CN" altLang="en-US"/>
              <a:t>年的</a:t>
            </a:r>
            <a:r>
              <a:rPr lang="en-US" altLang="zh-CN"/>
              <a:t>13TeV</a:t>
            </a:r>
            <a:r>
              <a:rPr lang="zh-CN" altLang="en-US"/>
              <a:t>质子质子对撞的数据，积分亮度在</a:t>
            </a:r>
            <a:r>
              <a:rPr lang="en-US" altLang="zh-CN"/>
              <a:t>5.57inverse femtoBarn</a:t>
            </a:r>
            <a:r>
              <a:rPr lang="zh-CN" altLang="en-US"/>
              <a:t>。蒙卡选用的是</a:t>
            </a:r>
            <a:r>
              <a:rPr lang="en-US" altLang="zh-CN"/>
              <a:t>PYTHIA8 event generator</a:t>
            </a:r>
            <a:r>
              <a:rPr lang="zh-CN" altLang="en-US"/>
              <a:t>和</a:t>
            </a:r>
            <a:r>
              <a:rPr lang="en-US" altLang="zh-CN"/>
              <a:t>Geant4</a:t>
            </a:r>
            <a:r>
              <a:rPr lang="zh-CN" altLang="en-US"/>
              <a:t>模拟。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sz="4000"/>
              <a:t>Modification of b quark</a:t>
            </a:r>
            <a:br>
              <a:rPr lang="en-US" sz="4000"/>
            </a:br>
            <a:r>
              <a:rPr lang="en-US" sz="4000"/>
              <a:t>hadronization in high-multiplicity pp</a:t>
            </a:r>
            <a:br>
              <a:rPr lang="en-US" sz="4000"/>
            </a:br>
            <a:r>
              <a:rPr lang="en-US" sz="4000"/>
              <a:t>collisions at √s = 13 TeV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近物所组会报告</a:t>
            </a:r>
            <a:endParaRPr lang="zh-CN" altLang="en-US"/>
          </a:p>
          <a:p>
            <a:r>
              <a:rPr lang="zh-CN" altLang="en-US"/>
              <a:t>报告人：康有恩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Fit: </a:t>
            </a:r>
            <a:endParaRPr lang="zh-CN" altLang="en-US"/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6610" y="1101090"/>
            <a:ext cx="7190740" cy="5106035"/>
          </a:xfrm>
          <a:prstGeom prst="rect">
            <a:avLst/>
          </a:prstGeom>
        </p:spPr>
      </p:pic>
      <p:pic>
        <p:nvPicPr>
          <p:cNvPr id="16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1900555"/>
            <a:ext cx="2665095" cy="42164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38200" y="2531745"/>
            <a:ext cx="458597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   Dimuon pairs are required to have a mass within ±3σ of the mean of the J/ψ peak, which is found to be 12 MeV/c2  by fitting the mass spectrum of dimuons from candidates which pass all cuts.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0735" cy="4351655"/>
          </a:xfrm>
        </p:spPr>
        <p:txBody>
          <a:bodyPr/>
          <a:p>
            <a:r>
              <a:rPr lang="en-US"/>
              <a:t>Background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Exponential function defined by the fit of</a:t>
            </a:r>
            <a:r>
              <a:rPr lang="en-US" altLang="zh-CN"/>
              <a:t> mass spectrum of like-sign dipions.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935" y="1324610"/>
            <a:ext cx="6273800" cy="42094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 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1691005"/>
            <a:ext cx="1039241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71625" y="923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 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6845" cy="4351655"/>
          </a:xfrm>
        </p:spPr>
        <p:txBody>
          <a:bodyPr/>
          <a:p>
            <a:endParaRPr lang="en-US"/>
          </a:p>
          <a:p>
            <a:r>
              <a:rPr lang="en-US"/>
              <a:t>The ratio of              counts from fit: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5470" y="1825625"/>
            <a:ext cx="6330315" cy="4206240"/>
          </a:xfrm>
          <a:prstGeom prst="rect">
            <a:avLst/>
          </a:prstGeom>
        </p:spPr>
      </p:pic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2344420"/>
            <a:ext cx="1085850" cy="426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3423920"/>
            <a:ext cx="6941185" cy="11544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613025" y="2900045"/>
            <a:ext cx="4793615" cy="697865"/>
          </a:xfrm>
          <a:prstGeom prst="straightConnector1">
            <a:avLst/>
          </a:prstGeom>
          <a:ln w="603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2295" y="3975735"/>
            <a:ext cx="0" cy="1509395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33065" y="3928745"/>
            <a:ext cx="3778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38200" y="5485130"/>
            <a:ext cx="1543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substract:</a:t>
            </a:r>
            <a:endParaRPr lang="en-US" sz="2400"/>
          </a:p>
        </p:txBody>
      </p:sp>
      <p:pic>
        <p:nvPicPr>
          <p:cNvPr id="14" name="334E55B0-647D-440b-865C-3EC943EB4CBC-3" descr="/private/var/folders/b5/zb44_rks1jl1d0nqqjclqdx80000gn/T/com.kingsoft.wpsoffice.mac/wpsoffice.lahAIQ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885" y="5622925"/>
            <a:ext cx="3453765" cy="3035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Acceptance Efficiency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740" y="1691005"/>
            <a:ext cx="77165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Acceptance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598420"/>
            <a:ext cx="11028045" cy="71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3314700"/>
            <a:ext cx="6454140" cy="3320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039235"/>
            <a:ext cx="3327400" cy="1231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Reconstruction and Selection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ratio of Reconstruction and Selection Efficiencies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2449195"/>
            <a:ext cx="11074400" cy="79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65" y="3366770"/>
            <a:ext cx="7773035" cy="34912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PID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PIDCalib package provide calibrated samples used to determine the efficiency for identifying pion and muon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2637790"/>
            <a:ext cx="10101580" cy="37185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PID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165" y="2188210"/>
            <a:ext cx="7265670" cy="436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Trigger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Trigger Efficiency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TIS: Trigger Independent of Signal</a:t>
            </a:r>
            <a:endParaRPr lang="en-US"/>
          </a:p>
          <a:p>
            <a:pPr lvl="1"/>
            <a:r>
              <a:rPr lang="en-US"/>
              <a:t>TOS: Trigger On Signal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0" y="2612390"/>
            <a:ext cx="3492500" cy="1231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Introduction</a:t>
            </a:r>
            <a:endParaRPr lang="en-US"/>
          </a:p>
          <a:p>
            <a:r>
              <a:rPr lang="en-US"/>
              <a:t>2. Motivation</a:t>
            </a:r>
            <a:endParaRPr lang="en-US"/>
          </a:p>
          <a:p>
            <a:r>
              <a:rPr lang="en-US"/>
              <a:t>3. Fit</a:t>
            </a:r>
            <a:endParaRPr lang="en-US"/>
          </a:p>
          <a:p>
            <a:r>
              <a:rPr lang="en-US"/>
              <a:t>4. Efficiency</a:t>
            </a:r>
            <a:endParaRPr lang="en-US"/>
          </a:p>
          <a:p>
            <a:r>
              <a:rPr lang="en-US"/>
              <a:t>5.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Trigger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ratio of trigger efficiency</a:t>
            </a:r>
            <a:endParaRPr 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30" y="2322195"/>
            <a:ext cx="8294370" cy="45358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Result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71040"/>
            <a:ext cx="10515600" cy="40595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endParaRPr lang="en-US" sz="4400"/>
          </a:p>
          <a:p>
            <a:endParaRPr lang="en-US" sz="4400"/>
          </a:p>
          <a:p>
            <a:pPr marL="0" indent="0" algn="ctr">
              <a:buNone/>
            </a:pPr>
            <a:r>
              <a:rPr lang="en-US" sz="4400"/>
              <a:t>That's all, thanks!</a:t>
            </a:r>
            <a:endParaRPr lang="en-US" alt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BackUp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3255" y="1825625"/>
            <a:ext cx="58242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nVeloTracks for different range of PVZ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9225" y="1825625"/>
            <a:ext cx="6812915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isospin, PT reweight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1725" cy="4351655"/>
          </a:xfrm>
        </p:spPr>
        <p:txBody>
          <a:bodyPr>
            <a:normAutofit fontScale="90000"/>
          </a:bodyPr>
          <a:p>
            <a:pPr indent="-203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-64" checksum="3718343788"/>
                </a:ext>
              </a:extLst>
            </a:pPr>
            <a:r>
              <a:rPr lang="en-US"/>
              <a:t>Quark gluon plasma (QGP):</a:t>
            </a:r>
            <a:endParaRPr lang="en-US"/>
          </a:p>
          <a:p>
            <a:pPr lvl="1" indent="-17907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-64" checksum="128523163"/>
                </a:ext>
              </a:extLst>
            </a:pPr>
            <a:r>
              <a:rPr lang="en-US"/>
              <a:t>A state of matter formed when one “squishes” hadronic matter together at very high temperatures and densities. The very high energy density causes a phase transition amongst the hadrons; the collection of hadrons “melt” together into a plasma of quarks and gluons.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940" y="2193290"/>
            <a:ext cx="5483860" cy="36156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Signs of existence of QGP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Jet quenching: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I</a:t>
            </a:r>
            <a:r>
              <a:rPr lang="en-US"/>
              <a:t>f QGP is actually formed, one expects to see a suppression in the yields of high transverse momentum particles.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 reference is created by looking at p-p collisions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Signs of existence of QGP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Supression in charmonium yield</a:t>
            </a:r>
            <a:endParaRPr lang="en-US"/>
          </a:p>
          <a:p>
            <a:endParaRPr lang="en-US"/>
          </a:p>
          <a:p>
            <a:pPr lvl="1"/>
            <a:r>
              <a:rPr lang="en-US">
                <a:latin typeface="Arial" panose="020B0604020202090204" pitchFamily="34" charset="0"/>
                <a:cs typeface="Arial" panose="020B0604020202090204" pitchFamily="34" charset="0"/>
              </a:rPr>
              <a:t>The existence of QGP may break up the structure of charmonium and that with more stable structure may be suppressed less.</a:t>
            </a:r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>
                <a:latin typeface="Arial" panose="020B0604020202090204" pitchFamily="34" charset="0"/>
                <a:cs typeface="Arial" panose="020B0604020202090204" pitchFamily="34" charset="0"/>
              </a:rPr>
              <a:t>Observation: J/</a:t>
            </a:r>
            <a:r>
              <a:rPr lang="en-US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ψ  is much more suppressed than </a:t>
            </a:r>
            <a:r>
              <a:rPr lang="en-US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ψ(2S)</a:t>
            </a:r>
            <a:r>
              <a:rPr lang="en-US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in Pb-Pb Collision than p-A collision</a:t>
            </a:r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Signs of existence of QGP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Strangeness enhancement</a:t>
            </a:r>
            <a:endParaRPr lang="en-US"/>
          </a:p>
          <a:p>
            <a:endParaRPr lang="en-US"/>
          </a:p>
          <a:p>
            <a:pPr lvl="1"/>
            <a:r>
              <a:rPr lang="en-US">
                <a:latin typeface="Arial" panose="020B0604020202090204" pitchFamily="34" charset="0"/>
                <a:cs typeface="Arial" panose="020B0604020202090204" pitchFamily="34" charset="0"/>
              </a:rPr>
              <a:t>The critical temperature of QCD Tc is twice as large as s quark, which enables production of ssbar and when QGP cool down, more baryon with s quark will form.</a:t>
            </a:r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Compare the production of              in p-p collision, in search of </a:t>
            </a:r>
            <a:r>
              <a:rPr lang="en-US" b="1"/>
              <a:t>Strangeness Enhancement</a:t>
            </a:r>
            <a:r>
              <a:rPr lang="en-US"/>
              <a:t> in high multiplicity in different PT region.</a:t>
            </a:r>
            <a:endParaRPr lang="en-US"/>
          </a:p>
          <a:p>
            <a:endParaRPr lang="en-US"/>
          </a:p>
          <a:p>
            <a:r>
              <a:rPr lang="en-US"/>
              <a:t>Decay of interest: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8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1825625"/>
            <a:ext cx="1085850" cy="426085"/>
          </a:xfrm>
          <a:prstGeom prst="rect">
            <a:avLst/>
          </a:prstGeom>
        </p:spPr>
      </p:pic>
      <p:pic>
        <p:nvPicPr>
          <p:cNvPr id="6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05" y="4356735"/>
            <a:ext cx="4517390" cy="1656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of interest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2753995"/>
            <a:ext cx="1062863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data considered here are 2016, 2017, and 2018 pp collisions at √s = 13 TeV, integrated luminosity of 5.57/fb</a:t>
            </a:r>
            <a:endParaRPr lang="en-US"/>
          </a:p>
          <a:p>
            <a:endParaRPr lang="en-US"/>
          </a:p>
          <a:p>
            <a:r>
              <a:rPr lang="en-US"/>
              <a:t>Monte Carlo simulations using the PYTHIA8 event generators coupled to full GEANT4 simulations.</a:t>
            </a:r>
            <a:endParaRPr lang="en-US"/>
          </a:p>
          <a:p>
            <a:endParaRPr lang="zh-CN" altLang="en-US"/>
          </a:p>
          <a:p>
            <a:r>
              <a:rPr lang="en-US" altLang="zh-CN"/>
              <a:t>Binning Scheme: nVeloTracks </a:t>
            </a:r>
            <a:r>
              <a:rPr lang="en-US" altLang="zh-CN">
                <a:latin typeface="Arial" panose="020B0604020202090204" pitchFamily="34" charset="0"/>
              </a:rPr>
              <a:t>× PT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Zvcm1hdFwiOlwiUE5HXCIsXCJ0cmFuc3BhcmVudFwiOnRydWUsXCJhdXRvXCI6ZmFsc2UsXCJkcGlcIjoyMDAwfSIsCiAgICJMYXRleCIgOiAiWEZzZ1NpOWNjSE5wSUZ4eWFXZG9kR0Z5Y205M0lGeHRkVjRySzF4dGRWNHRJRnhkIiwKICAgIkxhdGV4SW1nQmFzZTY0IiA6ICJpVkJPUncwS0dnb0FBQUFOU1VoRVVnQUFCM2tBQUFFdkJBTUFBQUM2VDJhbkFBQUFNRkJNVkVYLy8vOEFBQUFBQUFBQUFBQUFBQUFBQUFBQUFBQUFBQUFBQUFBQUFBQUFBQUFBQUFBQUFBQUFBQUFBQUFBQUFBQXYzYUI3QUFBQUQzUlNUbE1BRUhiTjc5MjdxNW1KWmxSRU1pTG9TaThUQUFBQUNYQklXWE1BQUE3RUFBQU94QUdWS3c0YkFBQWdBRWxFUVZSNEFlMTllNUI4eTEzWGJFUXg5LzUrZHphSnFPQmpob0FoWlRTN01TUytDbWJCZTBGOFpEWmxTQ3dlT1dNRkxlS0QzU0I1V0ZScWxxaDRLWkJkRXlxYVFwZ1JIMUJvT1ZzcEg0aktyRlhCcUlpN0tKWlZTR3BHeTZCVkdHYng3dDVjRXBMeCsrMCsvVGh6dXZ1YzA2ZjdQUGIwK2VQTU9kMzlmZlNuKzl1UDc3ZG5wdGNMVjBDZ0RBSWZmZTMzbGlFUHRBR0JnRUJkQ0x4b3U5M2UxQ1U4eUEwSUJBUktJTEFCNnowdVFSOUlBd0lCZ2JvUU9BRHIvV3hkd29QY2dFQkFvQVFDVTdEZVQ1V2dENlFCZ1lCQVhRaEVZTDIvVXBmd0lEY2dFQkFvZ1FCYTd3c2w2QU5wUUNBZ1VCY0N3WHJyUWo3SURRaVVSU0JZYjFrRUEzMUFvQzRFZ3ZYV2hYeVFHeEFvaTBDdzNySUlCdnFBUUYwSUJPdXRDL2tnTnlCUUZvRmd2V1VSRFBRQmdib1FDTlpiRi9KQmJrQ2dMQUxCZXNzaUdPZ0RBblVoRUt5M0x1U0QzSUJBV1FTQzlaWkZNTkFIQk9wQ0lGaHZYY2dIdVFHQnNnZ0U2eTJMWUtBUENOU0ZRTERldXBBUGNnTUNaUkVJMWxzV3dVQWZFS2dMZ1dDOWRTRWY1QVlFeWlJUXJMY3Nnb0UrSUZBWEFzRjY2MEkreUEwSWxFVWdXRzlaQkFOOVFLQXVCSUwxMW9WOE0rUSsrcUdyWmlnU3RMQkFJRml2QldnUGgrUnh0TDI3ZkRqVjZWcE5ndlYycmNVVDljVWY0dzgvQ0p5QXBFMHZ3WHJiMUZyT2RaMkM5VzczbmJNTkRLdEJJRmh2TlRnM1U4b2VHdTkyMkV6bGdsYVpDQVRyellUb0FSZDRnbGp2NlFPdTRjT3VXckRlaDkyKzV0cjltbUM5Wm9BYW5odXN0K0VONUZVOWRGcUZsYk5YaUwweUQ5YnJGZDZHTThkL2tOeHUxdzNYTXFpblF5QllydzZaTHFSajYyL3Z1MURUaDFuSFlMMFBzMTF6MWVveEdtLzRDOGxjV0RXeVVMRGVSalpMTlVyOWVtSzk0Yy9YcTBIYmc1Umd2UjVBYlF2THp5SFdlOWdXZFlPZXV3Z0U2OTFGcEVQdlMySzl3dzdWK0lGVk5WanZBMnZRSXRXWkV1c05CeVdMWU5hb3NzRjZHOVVjbFNwRHowaytYNm5NSU13bEFzRjZYYUxaTGw3MG5PU25uU245OSsvZTRZeFhZSlFIZ1dDOWVWQjZtR1hvT2NsYlY1V0QrRk9ZeDEyQm1ZOVBzTjU4T0QzRVV2U2M1Sm1ycW1IOHlSV3Z3Q2NYQXNGNmM4RlVhNkdYZnVsMisvUXpYL3ZhMS8rWmQ3L24yUSs5LytVLytnLy81WC84NlkvOTBpZCsvcWQrL0VkZi9xRm4vOXE3M3ZhNnIzMTZlejhzcXVRTXpHMjd2U3BLcGl1UDhTZGRYa2ozZ2tBRWtML2doWE5nNmdvQmJLTWMxLzhyS2k5Q3BuZEZxYlRsQitIUXBSWWJUeG5ZZ3NGNlBZSHJodTJMb0lueVhFWFBLN3MrSjdrTSsxNDNEWjZmU3dUOUlsaHZmcnhxS0VtZFN6bnN0NkJ1cnM5Sm5vZWZ5Q3JZQXFXTEIrc3REYUZ2QnZROFk3YjFGbDBEdXo0bkNWMHBISm4yM1JtUy9JUDFKdkZvNEZzLzIzQkppYUxobWlXaG1ydXFNWjc5T0hMRkxQREpoVUFFbUllVmN5Nm82aXIwYTRtVlpkK0tIcnM0SVN5ZG5aTjhFdGlkMW9WUlIrVkdnSG13M2tZM1BwcEZubXRZckJhdXowbmlObnBlVElWUXVpUUNFV0Flckxja2lKN0pIMzM0UTMvcjJXZWZmZmU3WGpkV1d2SGQ2OS85bnU5Ni8xVkJMVnlmazhRbHdycWdEcUY0T1FTQzlaYkRyMkxxdlYvOEVtd3grZnJxZjJ5bmcrTnprcjJOeTlpeFhaVTZSeFZCUndoemI1dWEvYW52azIzWC9uZHR3TnJnT25OVzljVjIrMGxuekFLalhBaEUwSUxCZW5OQjFaUkNlNG4xODQydFdqTm8rZTNXbWp3bGRockN2U2xNZkNkRTBJTEJlbjJqN0piL0V0cU1YYjlxelRwQ0ZrVmp4QVpwTUthRWNLOEJIeDlaMkliQmVuMGc2NC9uQU5xTVhSTmJNYTdQU1Q0RkdoM1pLaFBvN0JDSUFQUmd2WGJZMVVYVlo2WUxuOVlyWDlmbkpOR0ZIY0s5RlhlSkNFQVAxbHN4NkNYRkRhRE40c3QrNWV2Nm5PVG5na2J6a2hVTDVBVVJpQUQwWUwwRlFhdTUrQXJhTEw3c20yNUpPTXlkVlFWSGc3VXpib0ZSTGdRaUFOMitDK1FTRVFvNVJnQmlNK3dxZWpwU2FISkNXT3lMaEpKUEc2Y3VzSkxLZElVOGdrWU0xdHV1MWo1bnRydmQzdHBxN3ZxY1pBK0dsQkR1dFcwTlc3cGd2YmJJMVVlSGJSWmZoN1phdUQ0bjJadUdjSzl0VzlqVFJkQU53dHhyajE4TmxIVGFwT1k3dEpWUHowa2UyWktuNmNZaDNKc0d4WGRLc0Y3ZkNEdm5MMy9uNk1hV08yeFQ0VHF6SlUvUmhYQnZDcElLRW9MMVZnQ3lXeEUwVWt1c3ovNDNIR2VFM3RyNFV6VUs0ZDRVSk9VVDlsNEJLNXFTMS8xM2w5ZmpRWEw0TWZpbFZ1dnI3dTFyUzFDa2Irc1gvVGtOSVRGQ3hZditqcDBnVHoyRmNHOEtrdklKMTlhOVN5YWNsRmZrQVhKNG1ReVJ4WFBoWDNDTk1Sd0lXYllzZXE3UFNmWkN1TmRERHk4LzgySlhzZTRrSG1yVUhKYm53b3Jzbml6WHJVc2g3VE8yYUxnK0p4bSszV3ZiRWdhNlI2S2h5enc1WEdFWmxHMWJWaGxFQ2UyWlhZMmxVZVBXamtPdjF5Y0tITnFTcCtrV0lkeWJCcVZrQ28zcWxlNW05czZSa3ZvM21Wd08zTmdoUExHclhpU2tXWExvOVphRXg5eE9BUlhWTklSN1ZiQ1VTcE9EQzZMTkN6L1puNFV2cFgzRGlRdkR1RXR3YWxWQmVkUVlXbkVBb2hPaXk3NHRlWnB1SE1LOWFWQktwbUFVenNGbDc5ck1xZjlUNzd4L2I4Nml6U2syS292czBLb3U4b2g4WThXaDE2TWpnTU9UalNIY2E5a1NSckpwMlI1RzZLMmRJMGJkcE14ckVITXB2YmZpRVpVdWMxbXVhRnlFZTUyZmt3emhYaDlkOXNWbHVoZWp2Yi95b1pyTUU5WmQyMStXRTlydy9DaGlBTmw5V3Y3UnZJdHdyL056a2lIYzY2WEhQdjZobHhzdnRKdm5qQ1ZlL2lxSDJ5TjFIY2xpc0gxaHFiMFBtNEV6NXY1TzIxWHZRSXdWMXBCdENJOHpkV3ZZcElad3J3MXFwV2tpYU1mYXY2VkFGb01PZDJHbFVXa3lneVd4UEhLejN0SE1DTG50K0tGQUI0WUR5NDJBZ2xsSXlvdEFCTzFZdS9XU2hWd0lLdWRyczNOaWVlUjJtNDhpWFFwYjNlVTV5ZkR0M2pUR1ZhUmdPOVp1dmJqdTJvYWdjcjcyamdoWTVEYkpSNUVxUmM5SldxKzdVL3g2NGR1OUNrd3FTTUsrVUx2MTlrbGZyS0MyRDBDRWkzQ3Y4M09TdlhFSTk5YlJ0NEwxMW9GNkNaa3V3cjEwdER3c29jVU9hUWozN2dCUzBXdXczb3FBZGlVR1l6UHNzdVc1SkF6bXR1UnB1aER1VFdOU1JVb0VEUmxXemxVZzdVZ0c5UkVRODdNK0FuZEN5UGNkYVFSc1FyalhIWlpGT0FYckxZSldBOHB1aU9XUm02M2J5Zms1eWZEdDNwbzZSckRlbW9DM0Zic1ExbXNiN3FYbkpPMy92eXl0T2d3cElkeWJoc1Y3U3JCZTd4QzdGVEFWMW1zYjduVitUaktFZTkyMmNXNXV3WHB6UTlXTWdtTmh2Uk5MamVqaSs4eVNXa1VHUThxblZPa2h6UzhDd1hyOTR1dWF1L3lkejZFbDh4a1pBRzRzcVZWa01LU0UvKzVWQWVNNUxWaXZaNEFkczZkN1ZtSisxdi8rU2Fadmx3ZFRRN2pYY1N2blpSZXNOeTlTelNqbklOeExmK3pNMW1HdGdpR0VlMVdvVkpBV3JMY0NrQjJLY0JEdWRYOU9zbFhoM24veDdQc3ZIVFpJcmF5QzlkWUtmMkhoMU9ORVZzNjJzMmVmVUI4V0ZxMG53Q0ZscmM5dVZNN1BncTUzYlZFMkM3a0lLaFBPV21XaDFKejhCYlJYZk5tR2U1ZUVmdTZ3VGpDa3RDYmNlNEsxbnppc2ZKMnNJcWhMc040Nlc2Q1k3Q20wVjN6WmhudEovM1g2ZlV3WVVscnoyd3BqUks5MXY4S2s2U1FSMUNWWXJ3YWNCaWFUem9jZDBIb0NjWDlPc2xYZjdvMFF1azgzc0dWdFZNTEtCT3UxUWE0V0dnZmhYdmZuSlBIYnZhMlp6YWJRNGR1elVzam9aQkhVSlZodkJrak55WFlRN25WL1RySlY0ZDREdE43VzdOSXplbDZ3M2d5QW1wWHRJTnk3d2U3cjhIKzNlejBjVXM2YWhaTmVtMnRTL2JXK1FKdHlJcWhNbUh0YjAySU93cjB6MG4xZG5wUEVJYVUxSWRRK3FmNjhOUzF1VkRTQ3lnVHJOVUxVcEV3NmNaSU9hQnZ1SFNPMXkzT1M1TnU5KzAxQ3lhUUwzVGhNVEVYYWt4ZEJVd2JyYlUxN0xkRDA2R1VaN25WL1RoTC91OWZwYU9DMU5WNUUwTE9OdG5sVnJUanpDQ29UckxjNGJqVlJURW5mSXpmTERralBTVHAxRWNPUVVuc1h5dDBlOU5kd0xZZSszRklxS2hoQlQ2Z2QrajdwamhYVnVOVml4Z1FwY3B2WVZZUmliVW1zRmpsdFZRQ1ZnR2U3N1ZBRFVGdHFCSlVKMWxzYi9BVUZPd2ozTGtudm5SY1ViQ3dPUTRyVHVkd29ySFRtQ1FMUW5wVytzYjRSVkNWWXJ4R2lCbVU2Q1BlU3p1djBuQ1FPS2NjTkFpbERsUU5RZDd0ZFo1UnFSM1lFTlFuVzI0NjJvcis4aW4wUEx6dWRQWnlUYkZXNHQ0YytOcmd1N09CckdGVUVOUW5XMjdCRzBhcFRQdHhMWGE0dWYwK1MvSmp6cFZibHhtWFEvejgrYXB4ZU5nb0Y2N1ZCclM0YU9tL0FnTHZkV3ZwZDNKK1RiRmU0dDllajQ5ZkRjRG9INjYzTEVtM2tMb2poa3B0bDkvT3diZ1NXYlhJQ1VjOWY3ZXRObStaUDBRVHJUVUhTNElTcHNGN0xjTytNY0xoeFdVY1lVbHBsQ3hGQzhEQytwNEJWcVIzN1B1SnA2WVp4MlE4YnoydE1nQ0szaVoyeWhFUCtxZkovZnVlWDNyMytmV1pqbjJyQ3ZZOC9NUDZxdjJPbnBWZXFBNEpmSlR2MVIzOTEreGFmZ2lLb1NpZXQ5OTlGOTkvdXRaTjRZRjQrM0Z2c25PU2p2MEk2K3ZidXUwMlZnUUZCRmU1OWhGM3JibTZpckNkdlFDcDFXSUZ3QXNHOWVld3JwUVpDM0VYci9VbHN3bThzQlYzMXhPWER2WVhPU1Q2Sm5ZTmVYNit2TEI0OVBFNW43NTBRU3V2L09VeHpkSlZDdjJWcDZUY29wTVNNUU9CUlVnUUNPbWk5THlhNFd2K2VlYUUyZEZlNC9MZDcrNlRlazF3cVNjYTczWDZabGdSOXVHZnBYUHp0UnJ5cW1PUFMwazBwZFAxUndROXgwYUV5ZTR2OXhEdWYrVXRyazhiYXZBZ0E3cUQxbm1QSDJtNlB0TGpFR1QvOHByZjhZRmFaNnZMTGgzdVhwTnFYZVZUZW01S3k3RGJVMGZ3NktKRm1TRTBFc2lxd0VwMW11dlNJMUdsZmwrMHNmVWJrYkxkRE0wY3lrM3pTU2gyc1NmZXNONTU2TTRPbUJQOTNtTUd2TUhjVGR3ZjRzQXozMHVWc0xwVS9Jb1RoazdhVDRKQ1M3bnBDMWJSbDV4THZzZEFCcWRtRlJ3bUVOZmRTVEl5UzlrWkVuZGNZQzJreUl5RFZOb3lHeG5seW4ranZuSzJlSWV0YkdidXlseEc5bmt2M1RUMW5yemtMb2crNTJXMm1DcHlUcEljYW5uL1Z6M3ppaTZuVWlhWnFLMlc0ZDh4VlBkTFExWmM4SUxyZCtsYUFIb3dCV1dZRVBvOGlaYlZHaVlDMmU5WTdvb2hsYkVuMkVCeTRUbjIzYzE3K1U2SU91ZG4xdlFMbkpNOVJ6SjhsbXAwUWlicnVkYURxUUd4eEE1U2Z6bHU3eXNyUi9hamw2aVcvbGlzQ0c5ek1iVFdLaTYzemMrWWxJNkR0blBYU2IyZ2phaHdIMVFNYlBCdno1NVppUXJQOE40RDg1eVNKZyt3YktDcjBaTEJ1K3dhMm5UYlFEWUpMcitkVTBOYWFGaTlwOXowck1XTUlISm9FUGNsS0RVMmxOSGtSRUhmT2V2bk1ZTzVaeXhoWTc2TzBwbTEyay9sR0N2UWE3bWJtZXFkR2RaR2pMTmprOWxmaWNuRUgweXpXeDZwdzcza01IWDZzYzRpcnRzaVVhSGZtV1NnQVF5OGozdWcySU5lcGhUb1JVSGJPZWpsaXJIK3FnV1B3NjlhTWFpcC9xZVhEdlRQU1Q5YlpLdUxpOHU2R2xTTlVtc1BNNm5Bdmd3NHBoNHhOWXo0M3BFS2VsMVJpZ1hkcHF2ZzFCZGZ1cnpFaUlPNmM5YTRZWXVrbG53UTBEM3BrK0xZa0VyK1A1Y085eEtqeW5KTThBSVRld0d0elF2R2E4d1RwUVJudUZUMFhLRzBtRlVtQWgwY0twT2RCbWZvWUVMbDlVeFdtV0FLdkMxTXBUVjRFZEoyelh1eWI1RktkOE9OQWNXTXh6OUM4dlBjSHZtVFlidTBHbE56bkpIR3RmQzg2M1RsRjYxaFZRMlc0bDIvbWtQQklSVlpyV2p5NDNIaFZBb0VobC9rTEVheVVJbWFlclY0RTFKMnozbmd1eWVoWWZRYXNjWWJPaHRoWmlRMVR5RGJjUzhjajQ1QkZsVVZKYnhSNno2amdUNGtVOFlRb0NUdVAwK1UxdnZJUXRLQ3Y1ZW1FVk9qUXEyd0VobHpHa1Zhc1V0WVcya1Fnb0hQV1MxR0YrOFNFMklvVjg3eEJNdW1ReUZzd2hiWmJqUWNwVVR6OVFqdlVKSjJ4bXpJQ1NXdVJlRUFGSzd2aFNoWHU1WnNPSkxUVFZVajM4TFFoRmZMcmpRUmc2R1VVdzlmWDVobGFnMEVFRXJwbXZXSzhHMnBRSWNseG44MllvVTBjSE9kTmFXL0ErNjBWNnlWaGNKbEppejU1ZWNIQmtGQVJRbDY2LzhqZThhM1RuK0ZScVZBOExRNDZySXRUNXFkZ29KbEhMNzYrVmc2TldkSWlhS2cwK2xsVWp2UDdwRmM1WnFwbng4Yzc4N2NVVG9oV2NKdm9XVldhTTJZSzJhcEVhNVN0OHpVSXVwQ0t6V0xCVjFJYWV3U2VzcUhIeWFPWUFqOFUyWXk0cnM4OUNxWFhwVE1GRytwdkhHbjdEQ2dyNTBvRTFGMnpYajdlbVE5ck1Gd1RIYm11L2daeTVRbHRhS05IN25PUzBDa1NVOEUwaHVKTUlSV3lGQnZwNjVnQ1A1VGJaUVduS3BNV1JEK3ZtbkVFSnFhS2NhQ3NWaWdSQ09tYTlmTHhMdEZGZHpFV2U3ZXIzYXg2M21WWDBJMk5DblROa2QxTnNGekNJay9pbnFpWXEzQVhjcHhXUml4dmJEMXNhWjR1VStMalkydVhQSk84Y203UFpqRzBTY0NUclBSdkVWQjN6WHBYRERHalA0RWZ5RXE3VlBWdytzemhFU3hRMzBwTzNuT1NHeEF3bENWRU1XQkhjaUo5UmpNOVN5ZjN6bU1TK0xCYUV5cFl1a3lLaDJiRmNPUktpaGkvakNQdGlPR2tHQUt6VlltQXVtdldlOEFRTTNwRDJTbG56Um1qYkdoZGx5Z2Q3a1dyVEc1bzFTcE9kMyswamREQjdUWmRYaG51aFdKaTdMUDlNbU5hbHNzVXFDTmNIbnQrMGUzWm1VM3RJcjkxeUtkU0g1RzBtMC95Q1VpV09pSGk0S2JvamFJa1ZRcEtlV3hpSVMzSEV6VStvcnR4MGFCbE5TTzBhMjErbklINzY0U25pUzhDRTh0cFdocFIybGR4UENmQzhPWjFkNmtTblNjdFhqcGY1aWxyVllaM0grTlplckU5czlJa0FuaHI3NTYwcGxZZzJSQmhseUxYb1luNm1wVks5R1FUaGVlOEJWUElOb1E2UmdiWjV5UnhoWjVBaG0rNEZZSHZsWTZqV09jM0JiOUU4OFFqa25IMWxTQW8rZ0xBME11NGNSQkxsSFZSQVZnK0FoRWRzMTQrbFppZHlUTUsvbmFyNkxNMlNKZW1tVEtGTWhZTk9rRjBuTStldGpjZ1p5MHo0WWFvbUhzUHROM25oS25iU092dGdlSndTY2RCNVJvN2VLYjhRWVRSUzhpM1oxYUhOYnBvdmNLZmNHVnFwUkcyTGw1SHBsSVY1bzJwT25pZjJJaWxScWl3d0IxbTA5MGZvK0liN3R1ZGt2QUtOcXF4em5odG10RjkweHdyU29udFp1SkxIQUJETHdWb1FtYWZsYkw3eWtRRTVCMmJlNHY2RTA0RjJIVStsUTczMHA0eXlhb0R5a2t1S0Rlc2l5azZJbVJweGdPK3hHbksyaVZaOGZqQWhwM1ZKRmtwM3hobXlVM0lidEZyVnN6T09SQUJ1WEZsdml2UHh6dnRWejQ0cTNoU2FWRHZuUDZFdVlwSjlXbDg5d21hMzlpSVh3S2g2dWNmZDNpbHRyM3hJaE5vajNlSzlucG9vdWxVV3V3QXhjR2xzUGtVbnhvU2xrUzU3WmtmMFh6c3lyazlTNDZYZVhVNmdUcGtiNFh5Y3JNc1Y2MzFybWl6Wll4YXdwOWdaU3FXU0JqSStPNFQxRGNVMDJkaFUrY2czVUNoeXdTWEVkTGhkWnBJeGhkZHVCZnoyTkw1Q0YrYWQ4VWJLRStkditqMnpHNklPNEJHc2JON2grMVJyZlZpbGNtVno1OWdaeW9PMFlsWjhkM256akhHdkpMeW5wTTgzNDMyaWlYN01DVkxGKzdGZ2l3YWNwaWlha2JDbFBhQ3VSZHRpbTdQSmxaYXJLQUtSMWFVRG9tcXRkNFQybW9aU3pxcUV4UTFIcWQwQ0VJV3F3MVQyM0t4UkdjRDQ0aEZWQmp2OGhmVHlFMUtSMFJwUDVVYUo1eFFqVTkxK1RXbngzNHJQNU12SDJ0emJzK0dWbURnRHhoZFdsRTZKTUkra0dOTjUwZ2lkRTk2SFpvWVhyTlNmbHJYSkZxZHQyQUtXUzZXNkVMMlNNMWNwT0xQWWlUOVVEeXFvVmlGckhUaFhtUVlRemdVekJ2MUZQdXR6QnRUVzQwQkdIb1puVXFsdDJlLzQrN1AyMnJvaks1UEt1cU1uWmxSTmY0RXN3NDJ1ZE80TzhESHJRMzlodEJmWkpIaWt1ODBVWWdTUXJMQ1AzdGdpbGpFWm4rVjROYWdsN2hpWGtJdUFBeTlqSXNkUGpEYWhYdWJnV1dmVkxRaVhjUkM4TW9rY1JTalgvKytJdFp5ekJTeURQZk9DUDNhVkdmTUcwQ3hxMFFoM2hFVmdkMFRiYmdYV01SZTh2MEV0d2E5c0kzNW1RZWRBQmg2R1VmYVBpdWxHQmc5S09XSEphMkVIOTRwcmtYOUNjbUpLTVd1cWdUaE85cjVBbEJlQmNiWVU0eTdNTUxwQUVvbFdVWklpSmVpSTBKcWNwa3RrMUkvV1lPbmxRV3Axdlo1RCtNTFFSdlpIOHFJN0Q1ZlV3VWFlaFo4VjF2TmU1OVVRcFBwT3Jtb1AySHVXZ0U3Zm1YRHZYblBTVWE3SzJTeDAwaVBZNlp3TDFUekJOdTFLVjQvQmV3TTA3Y3E4c29sQ2RBdVRJeG1DQkJlelR6UllsSmQ1RlZxdlNzQ0Y5eHkraFBXUXM4Nm44cUdleW05ZnFLTTY0WlRmSEtGSFA4TExhUmZwdXFQdTVDelZDcFBPSUJzTTh5OGFEMFBDMVFRcml2WDR0bTRrTUY2UktURDdjaTFBaFh5cTlSNldZdDVQVDd1SGp5K1pMQ2N6U2pHa3l6RjBCNXZFNFVvSVhhelJESjVNWVY3b2NBS3FaSmpRWnBIblNuTXlJd0R1WTJDWXF3MVVpTSs1RW92YTR4MGpjcXMxSHFuTVdBN25YUUhFTjVubStKUDJEQzFkOE94TzRyclhwZUVQajE5N3BSSEwyaXlLMUZDU0ZZZ2dTanQ3M0NRWGdtSWpWNFVMcUFDZUgyNXBMV0xSejdXR2gwTnpHMjIzYzVkQ0sySkIybGx4ZER1UloweGJhKzIrUk5ZUHdQdHJjN0duWkJxWnlJNmdHSkpFNmVFa0t5SWZheE00ZDc0ck9SdHBzd2FDN0RKZDZmT3BUWGFBRjdrTXM3cUl0eHJHQUpMNitLYlFaOVUxTGNVeWwvNGJpOU1BbWNVZkpOTDFVVHVQbS9LRk5wZDJlWVRSZjIvMmFITkpZaEpjS1NFS1B3NGtVNWVEa3poM2w2UHJCOFAwMlFOU2xsZ3plRDZwRnY3WVd4VlE1Nm8vWU1JOS9hcXRGNCsycHBkRlNQU3BuQTdFbURYK2pSbUN0bUZlMm1VV3pGOTdsVHFmSGVGTFBBYTdoU0YxeFB6dHBZNHZFN1RaQTFLNGYrNDlFZWRLalZsclhWcllrdjdQUlJWYkVwTWRNM0tvN1dvUnFlVytoUEVrc0V1M0p2em5HUnZ0R3VQZkg1SS90NEdiU3pvZUNZdk5sa1pEcXRwVjFzcEgyRjI5aTIySEZSMFk4YlZ1UEs0WnFYc3Z0MnJFbHhEV3BYVzIxSi9ncGdDN2I3ZHV5RWQ1U0t6Y2FGWWNycWdoSkNzaU50bWhIdko5d2ZOUzV4TWZid1hlQ29peU1EdGI3aVRKY1phSStJekpyclJucjBzV0txMFh0NGJjL29UMWxuS1Y1TXZsZ3c3KzlLYzRtbEh5YTdNYVBjblkza1BVMFIrTXNLOVBiSXN6YWxnYmNWZXhrem9idTVNQnpIV1hwbDRBdGowT2pLVmFucGVsZGE3WUlnWjk0Qjh2ZGlVYzM1OHlhQ2NCTE1iZUl6Vk5vWXZLSStQYjUvYlQzQ0xHRjdKS1ptVXlRajNFdXZOSVRNaHIvcVhjMWJEKzdrcjRXS3NOWEprZ25kaWRFYWE1bVZXYWIxVEJwbWlOd3BrcUVaUXRDbitoQTFUMnk3Y1N5T0xlYlpYbjFnTEZPQkpIUGs3UzZTVEYwUXBhZXZKTWpnRkdaYzR5ZUkxdlltSjB0bnN5OGRhNDlnbHdyM0RtcXJ1Ukd5VjFqdG1abkJvVXYyYWxYb2czKzZsazRISnc2UkJRNXlUdkVtWFdKbkR2V1RmYTF6aXBGbldrZkpmV1dOdjc0WnU1RzhZUitQWUpjSzlDbXpkS0ZJRmx3cXR0Nmcvd2Vwa2hBZk1wcXcvMk1Xd0tNS1Q0b3J4V1VUMUsrNEg1bkF2K1RzVWl4R0Rhdm5rQjU4V2RhN3E2ZTRIaTBPa29GZ3dmWTFqRjkrZUpTUHNDbjQxSkQxK2hSZjQ3OTd5NmhLVkVjdWtLeE9YRVlQLzFsU3F3cnd4VThndTNMc2s1SmZGRmFhRVFLMWFoSndvRDJBSklUampINHJYUWsvQ0YweFVyK3ptNUxjcXBreGRZL2Nac0ZJS2QzNGhySHdVaHJiMWRGM1lxNXZQbnlBT0dFM3NSYm1rRkVzR3UzQXZiUXNMamFhc0NWVnpLT1Nwa3JrWW5Gek8rRnV4aDkvQUJGZjkrWlhGOUZTVzVtUHRSSmtkSjE2enFxbEdSaE5oQlhuaVcvQk1TV2VmSldyTFY0TEc4YTV4L2dTeFpMQUs5K1k5SjVucUZtSVlVOHloNk5GU0pBc21DUGFsZUMzMGRPQ3N0eFJsWkt4U3JqcUlzWFpvS2o5am1qVmxleVlwdTJLNmVmaVV4QlI4M0RCdGpDTkE0L3dKWXNtd3RZbGgwWE9TRnAxRWpCcnpOTkRJOVNLZExGSUdVR0JmdkJaNm1nSnRQWmV4WitTcWcwRHR4bFIreE9wM1pDcFZUOTZDNmViaDB3aUtzYnBjSzJOWDV2NEVHMU14eXJmTTVFc0d1M0F2UFNkNVhGdzRCMEpsaGJpNnVqTHhYR2I0cEUyMEl3L2RKaC9MOGtGQ01kYWFhaWpXTmFlbVl2WGsrVno2WEZsWGFjcGE4TmJFWXNCS2xXOUprNWo4ZVh6Sm9IWWZaVEZha2ZwY1pCVkw1M081cW8xR0g3anVwMmxFeW5tR1QxcVVURDlOaWNwMTNJeFJuclNpaWhRKzFxcFE0K1g1RnlTYStPM2VoVWZrYnpnRVJSL0dUS3VKaVhMSlN1VTUzMkJpNUNwUEF0TzRhTkRJbTVINnJEVzVodVFEQm9UaW5HUnZsWFY2SzlyOXlvTkIwbTRXbDh3MHFPenpqYnVxRkg3Zk1GMk5pM0FSU2w4WGx1Q2RZTVdxNE9IVFd2bWMvb1J6cG5OVGpvOVBtVUoyNGQ0eGtodlAvV2dRalpoYzFWSUZETXc0VCtIUzBPaVQxZ2dseVFNbXVlclBQMkRTS2wvZWd1bHNIR25aL3p4WmVUTHlLV0pmeXFQUDJkaG5qQnJuOUNkRURQNGpJN2ZxTW9uNVVhVW14YVhtUHllNXcxdWNrenpkeWNIWGs0eHdMeTROSndxNlhFbVBwU3F6MXFqaTgzdHphV2N1TkdXS3FzWThUanBncFpxeVBlT2F3Y1BlaUdubi9GUFZsV1RSK3VlVytoUEVrc0VxM0V0cmJURU5pc1hkbFFKVGFGY2pUNlFlS3VqeUpUM3hsNTMzbTJ5R2QxK1lUemx6S1Q3d1RFemxsa3dkMWE3RVJGaEozcU1QTVBYY2ZuN1ZEOWlyWDlTZmNHa3Z5aVdsV0RKWWhYdjdwQUVteFRYaWNLbDg3N25DdmV2aVFpdW5FT2VjNzUyMHR4aHJoNmE2bkRPek1BNkJKZzdOeUtPOWE3OENaVFlNc1p6K2hDcDB5bEZ0c1dTdzJpUXRTYTB0ZXVZMWcwdjFnMWdZRkw4d0tRL1VxdFBSSnBJNjhoNk5XUzNkR0MvN0J4amdlbU9xVDhURUhwdEtOVCt2VCtwUmhaNExobGcrZjBKVE9oK2ZBKzNDdlNkWWE5WDBtUVg1dVFrdWpBVmZtVGhNTTd4YUp0b0s4dzVZSlIwWkwvMHhQc0xVVkFzUjdqMHpGV3QrWGorenFxN3FBQjJLWHJjbWpnTldTalhsbUFoOTVXMllRbGJoWHRwUGJPb3labktQRkRYRFZsTWtpeVRJTnc2U29tU2RUM3hkY3pkM3BBWWZhM09HZXk4ZHlhMkpUWFhXeTd2anhGVFZKZXUwVGZFbkxKaENWdlpnZlU1U0hQYytVOEIxblJHRXdzMzZrWUt1V1VsN0k0YnRkN2hTYk1NNHRtdDdabHY5UHFtdUxYVUJ1cmI2RTZhc1AxalpnL1U1U2JQTGVaYXhNTWFWOVVXQnhxbW42TWNadEYvbVRENGZhNDByRHg3dWJjcjJ6TGIrbFZtdjhOM2VtSFNOV0lzZW0wcFZtRGRtQ3UzK1RVa3VIVmFFMnNLUStCSlF1V2NlWllSN055QjJQNWVDTlJiaVlXV0hwK3FtQkcrNDNab3FObUNsN0U4dm1OaFhsMWVaOWZJOWpuSERKdndKRmozZUIycGl5V0QxanpjejBrL1d4VFZic1E2bVBFOEFtY2J1T1d2T3I0THBxMzRkVjlIbGYvanlzWGFpbDl2ckxXUEo1cjliTUhGb1NGNWwxc3NuazV6K2hLdG1BQ1NXREZ2VmI2Sm5LVWw2azgwNVNiQS9lcWwrNEFVM3hZY0cwVGdHcXVnTUpOVm44VzhLek4zSkZtUHQwTVQwUE1iV1BBU2FPRFFrcnpMcjNUREVjdm9UR29LUFdETFl4SDJzejBuMklnYVhhbzdOQ3ZkaS9uRkRBTlNxc1l4citPWGFFc1V6eEZoN1l5S09ZdEhHSWRERW9DbDVsVm52Z2lHV3o1OWdNMS81d0pRdkdheldvdFQyTFE3MGlCM0VxYUpXV2VGZVZIcW9vR3RTRXB0NmJhSnAybnFJc1ZaYkJESUV1QmVtWWkzSXE4eDZwOHg2YjAyb0RGaXBwdmdUK0pKaHU3VndybEIwVlFab0FnSHlXTjlXYjdhUnJZbkJBZVR2bXdvMElGRURPRnNBQUJyblNVUkJWRzhadC9TbFMxMzRXTnV1N1prMUJMUi9XWlBuSnh6SHJXWCs2Z3RyMDhaczJ4Wk03ZTNXNGl1TGxOcWlnNHBKUkdXRjF4bmhYc0RhdUQvSjMycmVTcko0OWx1ZFN0aXcxakpXWDBUam5BcXZnVm1mMU5lLzRMYjZFNmFzUDFpRmUwK1FXaG56eVVDY1R5TEtpT1RNSE81dHcxbU5GU0lEZzVCcWNNckF4cEM5b0Z3ekR0YndjSzl4aGphSWFVeFdWZFpiMUo4d2FRaENZOVlmYk1LOWRJTmxzN1BiTUxIS0hjVEk3Rkp1d2JiM3FSalhVN2ZOUEdXdzNacjREbGdwNHd4dDR0Q1V2S3FzVnl3RlRUVVgvb1NocVZoMWVXTEpvTjZCbWpXeFBpZlpPMkFkVEJuNGdVeFQ5NXpaemZmbXVyak5qWDh5Mm1aZ015a1Nqd25tZUpvSTl4b2RxQ1k1VGNtcnlucjVVdERvVEJiT21wdG1BQ1NXRERiaFhycEVPN2FveXBSWnI4cEtNOEs5T0FSYWVOZ3N0TFFuaVdqOWh2WWNWSlJpckwxUVpiTzBjeE80ckZBclBxdXkzZzFEVExrVVpGRFY0RTk0Nm1OckpsM3hLWllNTnR2WEZhbjBVTUUzSzJuTTREcFVsTXdJOTZMT1J3cXlCaVhGc0xwZXVZcXg5dEpVMllpQk96R1Zha05lVmRhN1lJZ1p2enRVdVQvaE1mNEl5ZTlmYTF1S0x4bXN3cjNucE5KNjdscXhZZ2VobWtReXdyMHJrRHJYc201RVJ0d2JobzZWRVdQdHZvR3pBTmUxZklOUVAxbFZXZStVZEdTNEdZOHVERmdwMTZPeUJyd25Sa1RnSjdXTnZXRUtXUzFHeDBodDNDcG85Qkk3Q05Va2dtMm1JY1RrVWVOL1Z5UCt4VDNuamN6SFdxV25ua0Vtd0YyenBMWitWbVc5cENOalp6NDJJYlhFRW5oWnhGWk5mRFY1anlNaXpQRFR4NHU0Z0pWSzl1Y2txYnNMWmF2R2xXdmprSUNkVStucjBvQlFRM0xzczdwd0xYcURpT0dsL0dvSGsxYkQ5b3lKZHYzWko3VjF6VFhGVC9nVFRsTjVVc0k1MFFadXQxS2l2MGN1VHJ2U25ES0ZiTGFTZENGblhHeG82c2FYZ01wWThjd1k3a1hUTUlLc2tWbGg4b2lnYWpReEsyMFdoQy9jakU0N3pmYnM4WTJWekZxSktySmU0VStZbTZvYk1mZ25pVklmUzd3NWUza1prNmFQN285RmtlSVdRYkV0VHRmcjRjNldYTXBsOThnNHVVNkJjTjhaUmo0WW9kY05ya1BudktlRUw5eU1TN2NCSzVWWXVjTnk1OHE1UXI0WlZtUzlmREl4ZnMxTzQwODQ4TFFTSExGbTFHNFV4VStpMnppQ0ZvUy9UWi9nMDRNeUlBcHNiN1g5QWhmT3hxbEhTMWxaeGpYQjVkNzlFRE1takkzd1FDV3BlQ2lWMkY5c2JGWlhsVUdtRWRRbkZkWmt1a3ZtL2dTVHU2WEhEcjhtaDBGWWRTc1hrR1cxUy96anhLV1NtOWgvMm9SN1R4QmJLOVU1WElucElWYlJITzdGaGZORVdabkdKRWFJaTNsK3ROSlZiTStNQUp3VDhYQkxESUd6REllcWxVYStpU3F5M2cxRHpIaTBWTzFQd0lXVyszRzZKODR6b1c2blNxRDVDbFk3T3l2SmFDSmRTU2huVHdNVnlhS3RBbXFwWmxGenVIY0tWT3NzL3JYbXg2MnNIaS9MYUNhMlp4Y21OaEVnUks1RHVkUW96TDB5SElublJReVkrYit6K0lJeHNkMERFN0thd0JJS3BGL0VTSTI2M2FZTFFNcUFxVzMwRXlsSmV6MDZjVnVkeHVQV3E0cU9HOE85TFZnNHJ3aW94bE03R2tRemtzWDJ6RFF5aU8zWm1jd1BsSnJJNzYxNHB2M0V1NnBUMG1Kd1UzVkhMbjNBU2lVbUxGRFJPR056OG1JUG9xMVJxdG96dkdRSzZmMWFlcUYwTERyV0Y5RG5jT3ROYk0zaThwaXBKZDFBNWtTYjI0aU1pSUNhbVBqYzZNWDNHOFkvVWhEaFh0bkdjVHR5NFVhTkNyblFmdUpkNEppMEdOeU1VOUdTbFVyWStMWE54SmRkSSt6bjRsTHJkU0lLSEdWejNDbXhJc1REbmRSY3IzMG1WNlVXNEpGWW15UTRqbUNoc3A5SWFkb0xYWkw0VUZLMHFBa0JNV3JMcFhBN2N0VTBxREwxb2Ywa3MxakpBbUtWcXA3all2WlQxbWtUcFdZNzNzR1N1akR5Y3lhTWZLb21PZWtuVkxiYk0wYVgrNU1LV09jdUx4WGtzNGpLZWdFUDdiSVQ5NVRLcWtqTWEzNGNFTHdUNDdNampSYUVNOXlNR3kyT2JhSVVMcFFjcVZFaG0ycXNWL2dUamt4MUd6UDRFNlVpM2E3VXhDbzdqd3NqUWxWbUl2Mm5WY2EvV2ltbEVRSDZXVkpKRXlmeUhxWlNhMlF3MENWVVptamlYSC9lRkZUMHM3cW5uSUc1RWZRTmlzY3JjVnBra0VGVlAyNHFEZnFrSXFvY2wybGl0WEpvWUN0bTZGT3BGSG9aVEZSUzBTS1BJanBGRUVqTTlveVA1SEkyZGdoV1B2RkpCYWljeG9saXloZnV2bFBObzZEdnJaS3ExME1FZmZnSU5PSnNrbWtJM2NmQ3VjZkg0NFJkN2lxNUlPME50MFRUUUtwMlFiUExvVG52MVZndm4wczBrUm1LaDVpaDV4SkFtSG9odlR0NmpBLzhzS1pVMnNPSzVXWjQyNVFxMFJGTHlWZFpYazdrb1dqRkF0TVU3djA4VVBnclpFYk5lNllEazZKZXBWVVZnMy9DNmJuTDk0UTFhbUpkQTZtcWtYS1h1R0h2MVZqdmhpRm0zRDd5UHB2d0dXTHFsWHZVcEhrVmxUdFZTVGpuYW0rUFZQbkdOSXFza3ErUkRqUDUwSktZSHlpWktkdzdBb1Z2TXJuWFdtQkJNRDMwb0lNWS9JM1d5OXYwVnRZQlVoUHZjbDV6bjJrZjg2MGZiVExFN2N3Z2l1cUNwZVJDbUNxL08zb1d5d0VVdUwxVXNCV1JRWnZOSkszemxZSnZkaEx2aUlyVm5DSGNpd09kajFrdFcrSDhKY1lFN3B2OEJMbExpck0rQ3RRNEY3RmptdkMwSGpubGR5aTl0K1NSV294dlpjOUprK0h0d2lEcW1wVktiTjBndGZpbTB5QWx6aG93WWZSelgwRWhuWk5NK0NjVlJSVkpJMlJzUVllcytQbHF4UTRPVzB3aERwTVE1cUVtcnlISmRGd3lUbzYybW5KbmdmSG5jTVVDVCs2S3VLQnBPSElxV0xBdmFIdURpc0FxTFNKUzhHYUM2SVNWU295ZE16OC9Ucnhpd3NoblFpS3JvalE5SzFhd3JKVG1zOFE1U2VESWxGT01XOWZhMFF5N29CZTcwRlRSSnBsaTZtVnZQbUNnSmYxUk8xcXVlS2xMS1FjdC8wWjZiOGxqSmRZckxVSG5lbHo0aEpOYy9VVVpSenowREkwNVlBVFNwWFE1SDRnQ3gwWmVxc3dTNXlTQjNZaUpUck9lYWIyamtMT2RwQWthbGJJZ0ZSdjYwR2xKV09QTk5OWkd2TlJhVW1KZ3ZVeVNtRlQvV0luMWlzTnAyN20raW1MbDgxbXBFRnIra2ZUdTZuSEpXeEVmaGdxMmUyTlJSQjZuRlVVVlNiUTJ4YTJlc3VJRFIzcENHT204bzdqdlU4elZDdDFxVENLWVd1NG5NdFErNTgybCttWldUTXc5Q3NrRjU2TDVxeFpWN2Z1a3lxb2NoMm5DbjZBMGsxZ1NJQmhmdDVKc2hQdE1lbmYxdUdUQzhET3gwV1lTdU9OWGs4L0txVDlYaFA5UW5abVp1aUhVY0VzemdFUVpIOEhxSEhMZUtGNGIrVVNOeDJCZEpiU09vUDcwVXU2REtPZjRSM21nWEdLZ085RU5pU1gwcVlDMFQrcnJXWkNZVlExZUsybXFPNVQwOFJRdzZpMXBROU83Y2g4MkVDV1UrWktTaWtlMEpmdHZObkxFWkNpSUZHMjRGK1BMSHI3eHJxaGFpU1M2N1QwcXdVRkxLbTNQREp0L01OUDRTaFNDTlBXUXFCWFhpSXhLckhmQUVETk5vOElabUpoclVVRWZTRjBMbmJaM055b0pVMUhpVXBWdlRoc2p0WEpPTjlQUlhPN3VsamNSSkVzYjdqMEJlVy9Jdzd2T01rdEVSYkdnY0tDVHREMVRlT3BqQVJ6WDVPWVlsd1FUQnpwVXpRS053NDk1U0RWWkVpSGtkaW9sSng4UFJLRzVsTE1vWVFNU205VGpTb2pidmpXVkN3a2lNR2hqaEpUYTVENVJ5UlJwVEx2VUlsQVg3c1ZqVm5kcndhQ1pUempFZU9wdTB2Wk1QMmh1aUh4eWs0OWE0Y3d4YnlaaVJxMzZwQ2JHSXVVenp3Vm1FeDAzY2M0dDZidUg5cmEzQVowd1NKZmFVZjFIZG56eGFuWDRzTXc1U2RTYVFaWnk4UFFCUzBXMXlOOTZOWDdxcFkyY0dwRVU5U21lSkxWWENqVE9MUkk5VVE0ekRDQjVueGRxendOMkJtVjNjRm1GaUFnaHR5TWRYd2w4R1VqY3pjZzQ2OGdMcDlPS28wNTNjeVV4c3g4b29WeFlLNGw0SW1XdlgybndncHFIRFdxRzEzQ253UFdPdnlYT2h1UVdUTDEwZmt6dEJuYXFhUGM2UUxUaWE2MWhJZTNPRXZ2Y0EwOExQSTBhenBMN3BMN08yQ2taU2Y2RXJiYmxUaGp5OENseHdZM0tSSHAzOXNqUE9kOFBsVHlsaGJQTjRjTUZxYzZWa25XZVJPN3czbldZelpUaFhyS2ZhN3JEdWRlanZjMStURE1odHlTSTA5dWxwdUM1Vk9aSUtoTjVXdUJKSXJ3OFVqeTlzT1pNSlg5QzhpQUdMOUhyU2J1V3hQRkNuSkxuVWpsbmowUmd0UDFEYjErcldZclFRc0tKcGk2Y1RoMWhQOUd2NE5JRXV5bGpaQUJYd2pVS2hVYXEyTWJlQ1pSc3ZNTzUxMXRnamJaWHUzVjE4bjVPZU5QYmhacWo1TE5LZk9zVVIrcGJOVW16VS91a3VuNTFsQzFUdCtjNWtMQ1hJM0hYa081Rk96SzNYdWxabjNDRjlENFFQVFZkYnVncXE2Y1RPVXNtLzBxazRSTWtwenZheDdId24wb1diT0liQWRYNEowUDJXa2VJUVh3ZHE5bGdaL282Vm1ZaXl1Q0MrbFM4dHVlcFR5cmpWMTk1UzZ0cE9yU2wrMFVNckd3dTBONTYvMzhwdFZHWXZzbWtFV2RpSVlhTzhySmJzeWdUcmtCeTZZeEFIZTd5SXRKMkorbmRRZzE0THorbTZTc2hiODgwdjU2R1IzSHY5ckhkOFpMYWZnT3ZWM3JXemMycHdub0hDQmE3YnBSWXJDRDdLNmd1Q1hORko2V25iMDFQZ2JYZUg3YUFYSHJKS3dHbDdxcEVPbUFkcTdMeXBvMlU4bFhoWHJKdTlyTy95S3Rzdm5MMHBKWFc5WkdQaWFhVXZEMUxiVGNvelRVZytvYmVTWXpyUkRBNnQvbTVia0ZlMzFPZjFNV3YvR1dNRi9rNFU4bkNHZVZ1elR5QzB0eUxNMUFwRzFCSm8ybllsdHFsTFZsWEUzMjNyOUd6ME9lc0NPMVFYeUE3aDIrOEozSlpWYmozbjZBd1QyT2NMTHYwTS9VVUhwYm1vMkxBMXlvRWVWVUowcVkzL0VmNGhSbzRiWHVKU3FxMGNKcFdoZlhDMENhdVc1WDZhRW1maVgrK1BCRVJHVURHWEVWUlBvMU1qL3NhUHFnUXZkVEJZQTBaVDZaVjFuSG54VXdQSklLTE9pUTBHRURDRHRVdllLSDc5VTVxRTE5UmVWL3RLVy9QMG5FMlJHTUJzbUdNMnhBbDVFa0JZL05IVGNRclU2YytxVXRtc1ZJRm9oZ3Y4cUU2b1U1V1ZGZmtOOVd3akxRM25wWnozSnJVSmt1dFUzVUo4V1ZGZVh1a0xxdE1IV005cERXRXNsQkc0djlDSG5pOVZTcDRuUmpjTUlOdXNjK2tNbzE5WEpEcXJMM29OeUM4MlUyeE9pY3h1TXRlajU2amtlMFZNTjBPdlNqbG0ybWYxTmVybElRL1Fma25Pek5RQW9PcVU2S01GR2pCeFk3SzNKM29Hd0Z6VFNnWDI1TmVkcjRndXZEV01NK3IvT014VTJJdVNHYTd5LzBuSXl6MXgwU0pCajlOVVZWcGJIYXA2aEo1OHl2dHJDRE9BVndmczBOOXd1Y1IrWnNpWE5aUXdhc0M2MDM0RXhRZTA5NXZSTkRub053bVJwK3ZPSEU1ZEtUUTJra1NNZEcxaXBXazhWQ1ZuNWxXOXB3a0ZjRC9YL2o1TlpjNDJ2bXRna2NSWXZZOFI0d1hiT0lER1k2MHZvWnlHcDhqRHVJYTduTDdDT2JCMU12bkNPNG93TVZMeVlGMlYxaFY3MzFTWWEvU2t2NkU5Rno2Q0J1VndNY1dOVmRNbndPR09FdHcrVW4wZXFPS0k0cWwxeDlYWldlbkRRajFhWFpCYzRrcFZRS21XMmFkdUk2NWxZaWVHR0dSdTdtVTFOeEh1aC9oVnVOVzBRaUJFTmV1T2Y1bXpLS2lON1FVWDFXdDRQM1FyVEpWY2V1VHFuaVZsdlFucEg2K2NlOGNWYmhDRmRpaTVneGY0TUxtVHErQmFKNkRld1RzNzlacFJtd1EyWEVZcFF0cVV4YkEyVUVJOGNreDRRTzNGMkkxY1VrK0VXSS9ueFo0aDBocDhoUGRvY3VEanp0dGQ3Wm51NzZ4SnhDbytJdWc4Y3FLSFlRajNzRzFPMDJxNU5Rbi9jT3J4QUVSSVc0N3p2bS9oem54SExla3BZNWlmZEJ2by9BL3VOSVcyU3NpTFk4alRDZlhoYVdvRVZLejdtSEpBOGwrRTlFQ2I4OTlJV0dEcnBjaGVjTGJSMm4yTi9DRVpqL1FpT0RFaTVMU1pvZUM4c0srSkljNkIxNFRwNXpURWtQNmlyMWdwMHRLbE0xK3JNQjZseFFzY2Y4T0daSi9pdWtzS0JJdnNtTkhGUmtWNTNKaHQ4L1V0NVFTTU9PYWZxT2xQTHFHY0xIQiswbXV5L2IzckVFYmpKamV4RnI5bG0ram1YL0VVc3ZLeVdoZm0zdVJ5N2RuZDFFTW1lVHRmT2tZMC9oU09WNE0wcE53Wk45MjZrVW4vMHdyc043ekdNN3RNK3hoeU91MTk4VWs3WXdsUkxRSTdhQWZnUmRQeHlTcHZDVktlNDVaUTZ5RE1CaXAvWmwrK1Q3cEV0SEpxb0VNYnFnbXpPVnYvNG5lQUQ2cERyLzFpekFOcnEvTXAxTURTcTJJdnZ0ZU5Ja3RFam9NdCtPdmlSdDI3eDhRdWVJSDkvZEdJdUVwN0owZWQyZGVLc3VaVm1DOUVjVUtUcFl5Tzc3N2dWaitGNXlRUE9GaWlOMnNKT0gvWU40aDE5VERBNTE4RTJ1czNuOWgybTZmWDl1S3BGM3AySlk4UWZkM3VUN3djRCtDcnZhU2wzeml4MThKRC9ScWovSFNVMDZlQWtZRGhzZW5ldVRvR2I3ZWZldS8rcG5mOWxOZk1xWlprbk9BbnZuYTN2K2pYL281MGdIZm1FQzhSUzk5VWpXZkNndC93bHg0WWI3NlZULzlrcC8vY0x6MCs2UTBISThvMUYvM256NUJSa3pQMzNyN1dTTHQrU3RSLzM5RzVjUDlYa29WK2JtZVZvVEpNRmZaekVML2pXdWtldmo2VFBybUZKaGlCVnpzSnhSVldpSnZ2RDdibzI1UStpYnVpVjBRblRSWXB1ZE9wdERXVlpKLzZ4WCtoSFdQK08wWmFPenova2FxRFBWc3NDemZ2M0JLei9kdjc3NG5IajhlZngrWGZEZVh0Q3I0ZUU2NFNHTlNRZnBrOFNlVGZZMXJDQTkzZnoxWnRObHZFYXJ1S1dCRUlRZitSeEM2bUtLZzVKVjBEb2hwQkV1OXB0bXdHYlR6YjcxOEg0SSsyUCtkeEJUZmRzeUVyM3N3ajNtekRCVW9sMFYzcUNEb2ZmLzZmL3oyLy83Qk1Rb2wxLzI4QkdQQ3B1UTVTVW44M284SnZaaCs1UE1QWDBxbG12OUlhbkhyUjgrSUFYTUsvUGZFSUJ3bi84RWRxZVNBVUp4bjdkN1k0Vm5EYTU5VXdhZGc0VTlBS1hHRWttRU5kclBUQStQcGtCWVkrbFNNOFA0Rm9Zbjh0S3RWSVQzb2RscHM1Z3NSS3dzLzlTTWpXVHY2L056dlZwWnRiaUtwQTFxWCswdmFuaEhtSDAyT2Qra2xpdGlQUEw5MnIwNVZIUDFiNzREMU94cFVlL1J0N0oxOHZuQ3pXOVBIVTE3Z1czYnpQTHovV3k1TmV2aWFkUmxKbjBzNDNaWmhrYWI5dVZmK2FVbkI3ZmJOMzU4dTAvQ1VGVlpnN1VWSmVYdEdCRHgraGJEZlAzbWxrUG41STlRR2ZOU3BEcWdvM05Ray85YTdKQ0RCalVWUS92TTNzWlR0L2Zjb2NObjdRSnovWGtXbSt5UXhDbk8xdnIyY2xBRmg1R0dTK2I4THd2bnV6ZS81L2piMnViMGZlZGQ3WGwwT1doMTFZbnRHQ3ozMTRlOTgzZFBicDkvOHZuK2pJZnIzYjN2VDNadi90aWF6SGNuK3JmZWNHY1VSUitRWFgvbTJONDN2bnZubTM3WFBreElQano3NHV2RXpiNzlLcFBsN2VlbUlhVWcvbFVOMUVmSFV4bnlvdndFTk5aZ1ZVZkRobFUxdXp4NWUvVFExOG0rOUViTU5ENU9ScGxJRmsvZitPZGR4dS8xOVAxR1FPbDE4aERWMmNFNHl6Um5HQlUveDByU3NWcVVNRUhLODJucm0wUTV0NzlhNzYwK3dVOU16MWQ1LytKdXZHMi92L3NRM3Y4ckJpdFRkT2NsVXJjK2w4MzZwekM0bkxJbnB3bzF0ejdvQmhuZnJUZmtUSGp5dURzOUo3bUlWdGZhYnFMczFjZndPd3hxOWpod3pialk3NzlhcjhDYzBHNUhTMnRFOTJHRnBQbWtHdUk3NTVYUnlTT2xGc2ZGYS9wQlJXeEgwYnIzZDh5ZXNTRThhZXVnUkdFZys5c0MzOVN4YnNUM3pnTEozNngyUXZneTN6dmdUNkNwdTMwTmo0WnI4ekFQZjFyUHMzdmFNTnBsMzYxMHk2KzJNUDJHTU5YWjNUbEl5TFR3RWZpbTloOGNZZ2U1dHoyakZ2VnN2blltZzJ4MTFwSy9SZWNEbE9Va08zT2NBakQ3bWRDNmdyUS9kMjU3Umx2SnV2UkgwT0hLZHRyVnJGTlRieXpsSnFzTW1oSHZWalRHSSsxaDN0bWNVQjkvVzJ6MS9BdTFKWitwdVZpNTFFY0s5YWdDWHpIbzdzejJqT1BpMjN1NzVFOERFNExwU2Q3TnlxZE1RN2xVRGVFNHdoOXVST3YraHB2cTIzdTc1RTBiWWs3eWNrK3lOUTdoWGJZY1JZbzVYVjdabk1ReStyYmR6L2dTUDV5U1I5Ykc2KzNZN3RYdmJzN2k5MFkzSmZxYlFSeGNZRVA1dzYwcTQxK001U2Z5enRqTWZqZFIybnQzYm5zVXRSbjVleitQM1ZwYk1lcnZpVDZDTGpVTWZCb0hlN0VzZmpOdk9zM3ZiczdqRlNNVTkvbWh5NS93Skt6SmNEWDBZUkFqM2FsRHQzUGFNNFVBV0hSNS9seXNpblJsdVhmRW4wT0ZxbitIcjhuTVR3cjFxT0Flc2szbnN5R3JKZGFlT29lYit2cmNpL0FuRHVpdGFrWHpFMDg4NXlkNGloSHZWamJoRXpQSDZqRHIvNGFaZVE2WDliYWFFUCtIbTRVSW8xNHhXMk1zNXlkNDBoSHRscU1Yek9Wb3VYa2NpclJ0UFQ3M3o3cjMrYXRvNWY0TEhjNUloM0t2cnB4RXhYYmhOZENWQ3VnMEMzSi9nNVRzM05ocDVwaG1Ram5UbVF3cUdldzk5TUc0N3orNXR6eXBxTWRxWm9kdDF4WjhBZTFPNHJuekFpK0hlQ3grTTI4NnpjOXV6cWhwc2lYMFpyNjc0RTBaWVdUL25KUEhidlZkVk5WeWI1UER0V2Z6bnFHM1N2ZEc2Y24vQ2JhUFZkS2FjeDNPU3ZSRHUxVFJUL0llZXZsejlHcWtkU0NaVEVVNUhrdzVVRnFyNFlxeXJwNThsWGNHZlBuVUR4WUsxSENEbWVIVmxlMVlRSDl2aW5mTW5lRHduaVg5ZTdlblBiMjJidHlGMDE5UjJ1N005cXdoMyttOTZDRzVId3IwcjBwSG1YdUE5OGZibnQxN1VyWTdwaklBT3Q0NXN6NnBDbGk0a0VkeXFKTllzaCs3ejk3MW9NUTdkVTQzckNEc1lYaE4xZmtpMVE2QnovZ1N3TUYvT2t4RHUxZlRCem0zUE5EZzRUeDVnWjhhckkvNEVuK2NrUTdoWDB6MDd0ejNUNE9BOCtacmFibWY4Q1Q3UFNTTHZLK2N0OUFBWWRtNTdWbFdielpqMWRzU2ZNQ0QxUGZNQ0w0Wjd2VEJ1TzlQT2JjK3FhckFSNmMxd20xUWxzVjQ1QzFKZlAvNzFUUWozcWh0M3dEcFpSN1puYWhUY3AzYk9uekRDanVUcGQ0WmdaQWpoWGxVZjdkcjJUSVdCajdTdStSTjhucFBFYi9mK3FvOUdhajNQR1E2WmVIVmtlMVpWZzNYTm4rRHpuQ1IrdXpkMFQxWFBIUkhUaGR0RWxSdlNiQkhvbWovQjV6bkpFTzdWOVVKbXZOdWhya1JJdDBHZ3o0RHRpRDloUmVvN3Q0RXFreWFFZXpVUWRXMTdwb0hCZlhMWC9Bbm54SHIzM1FNSkhFTzRWd01yMzU3NStWYTFSbW9Ia21la044UHRxQU9WaFNyQzF0VFhPVW55N2Q1dW9GaXdsbng3NXZGWHlRdXE5RENLajdBMzQzWDZNT3FUVVF1ZjV5UjdneER1VmNQUHQyZGQrYThkTlF6dVU0bmw0bTN1bm5jRE9lSlAxM2hiWnl4RHVGZmQ1SHg3MXBYLzJsSEQ0RHhWK0JQV3puazNrZUVBamRmWC80VEJuanFFZTFXdFBpT293KzFJbFJ2U2JCSG9tajloUWZyUmpTMWNacm9vaEh2VkFJMEk2bkRyeHZaTURZS0gxSzc1RTBnLzhuUk9zZ2ZkODlCREc3V2ZKVE5lai84STBuNlFMR3JBL1FsKy9oakVRaU92SkY3UFNlSXU1TUtyK2kxbC9waGI3MzVMYTlCUXRWY01XSC8vY3Rha21uczlKNG5NTDV0VTI2Ym9Rdi90SE5BSnY3ZnB0a2tPbVBWMlk4bm44NXhrRC8zWllYSlI5RS82Z3dpQVRrZk84eWtnOEpNMFpkWTc5TU8vWVZ4WHBMcHpQMXJCTGlSTUxpcG9hWmdPb0E4Qkl4VTg5bWtuekhyWDlqeGFSSGxPcXV0cGdseUZ5VVhkRmZqZm9CeXI4ME9xSlFLME8zdjd1cnFsVnQ3SXhtaTl2bzdyTGNQa29tNDQvUFlHdVM3VitTSFZFb0ZGakdzM1hNNWV6MG5pUWNsVHkyWjQyR1RzOTF2Qzc0NDRibWZvY2VTNmNNeTNtZXk4bnBQc1BmNm01L2ViV2UrNnRacDFxWk5WQ0haODFxb2pvK0tBOUtLekN2RU5vaEFCNm5RT0htZm52V0ZLT3ZUUU9kOUdNcVQ3aEp0RzZ2YWdsWnBCTDNzKzRPNjhqY25rK3hlY3MyMG13eE1jcW55ZGsyeG1sWnVoMWQ0UHYvWmIxODFRNVdGcDhRVi84ZmUrK21IVlNGc2I2ajBKQ3pndFFDRWpJTkJZQkdqa0lod1phR3dEQmNVQ0Fsb0VxUFBrVUpzZk1nSUNBWUdtSWtDL0RqbHZxbnBCcjRCQVFFQ0xBRDJ4cDgwT0dRR0JnRUJqRVNCSHJWNW9ySHBCc1lCQVFFQ1B3QWdDUnQzNElyTWVnNUFURUdnbkFoOEg2NTIzVS9XZ2RVQ2c2d2g4MGYyZjZ6b0VvZjRCZ1NvUStQOHFyM3lPNEtBakJBQUFBQUJKUlU1RXJrSmdnZz09Igp9Cg=="/>
    </extobj>
    <extobj name="334E55B0-647D-440b-865C-3EC943EB4CBC-2">
      <extobjdata type="334E55B0-647D-440b-865C-3EC943EB4CBC" data="ewogICAiSW1nU2V0dGluZ0pzb24iIDogIntcImZvcm1hdFwiOlwiUE5HXCIsXCJ0cmFuc3BhcmVudFwiOnRydWUsXCJhdXRvXCI6ZmFsc2UsXCJkcGlcIjoyMDAwfSIsCiAgICJMYXRleCIgOiAiWEZzZ1FsOXpYakF2SUVKZU1DQmNYUT09IiwKICAgIkxhdGV4SW1nQmFzZTY0IiA6ICJpVkJPUncwS0dnb0FBQUFOU1VoRVVnQUFBeDhBQUFFNUJBTUFBQUFENElDVUFBQUFNRkJNVkVYLy8vOEFBQUFBQUFBQUFBQUFBQUFBQUFBQUFBQUFBQUFBQUFBQUFBQUFBQUFBQUFBQUFBQUFBQUFBQUFBQUFBQXYzYUI3QUFBQUQzUlNUbE1BSXBuTjc5MjdkbVpFTW9tclZCREpJS09TQUFBQUNYQklXWE1BQUE3RUFBQU94QUdWS3c0YkFBQWdBRWxFUVZSNEFlMWRhNHhzUzFYdVVmQnlSbStmTWNGZzlNZTA1eHFRWE1KTVVJa1JwUWR6NFVZSnpCZ2VHa2pvQ1E4SmlzeW9SSUtYMkMzRUtHaVlTVXlVSDhhZUNDVHdRMmNRQlpNcnp2Z2lQc0FaalZGL0VMdkQreHAxQm1iT0VmSEtkdGRhdFhjOWRsWHRWVlY3OXRTY3MvdEg5NjZxdGFyVzk2MjlkNjFhKzlHOTNsVi9IbnZrTDE2YVhiemtqVytkWDdVbHJZMmZNdVF2L2xWV2ZDNWV2OVFhSlZjNVVNcVErKzhvdkFHLzV6OXpsVVMxTTNiU2tCZVBGWC9raFRlMHc4clZqWkkwNUtweFdmYURWOGRWR3lNbkRibS93bytQaTFkLzlKR25qbmpoRlczd2NsVmpwQTM1bjlBRkYwK2ZNMzc2LzdpTzVXZGVGVnN0akpzMDVLOUQvdS9zRmtUY1A0U2FpNU9pNHE3N1RScnl3Z2pvUDk4VHRDK2lSLzVYMU54ZFcybERmaDhlRHVYeHdiaC9FcDYxM25SMythRkVrelRrUmZCSDl0elNXdGo0REhycDdsd2dwZzE1SDZqL3N1cVBYdThZcXArblY5OFY1YVFoTCtESjZVQm4raHZ4RUpucjlYZEJPVzNJVHdUaUg2L3l2QUlOcjZvMlhQdWF0Q0hqcVdtenl2STNnRVB1VkJ1dWZVM1NrSjhFdE44MmtUeUNwc3E1ekNSNnJlclNocndQclArUGlWRkhrMG44MnRRNWNEbWEyb0szRGc3Wk5BMzNUZEJrUEhoTTR0ZW1MbW5JR0V0bHh1VkdIeTNmdmpaTTB3eE5HL0lwSEFXV0ZNa1lHcjlHdzNsdHBOS0dmQXljZjhuTUpwcHVpSWpONHRla05tbklQSWV3YXVZU0o1RnMxOXg2VFd2VGh2ejFjSUJrRXpPNU43RFY0aTZ6VHZLMWFVT2VJdVZ6QzQzcjBQeFZTK3YxckU0YjhoWXdibDJOWS9QZE5Za2tEWGtCRDVDdjJQYjFNYll2MmRxdllYM2FrSGxJYmowbjdhTkRCdGVRZUp2SmFVTitBaEorWnJQK0pyYmZUU3VSdENIdklPR2JOb2Z3aU1SNlNyUHBKVnlmTnVRdGRNaUJqY0RpM2d4Yit6V3NUeHB5SC8xaFc0Ymt0enB3Z2ZrMVpONXNjdHFRNytkODc1bU43L1g0cWpiYnRnbGN1L3EwSWVNMXdTeWIyM2psTVdLMmFoTzRkdlZwUTc2SlI4aUZuVlorQ04wOVlWYmFrS2ZJOTduZEllc284WDkyaVd2V2tqYmtRNlRibWpucDlVWW9VYmxwSzlBTjczbHJvR0pqYXExRDlySjhpSFE3Y2xVOFNHem9NdTc3cyt4RlhnWTJMOXcyWkQ4RTZJL01jcjJROWJYQ1JlWitIWnVsSVVTWW1OdmFxbTBac2g4c2Zya2orMis3MmlFSE1MR0wwRnZnZXRmVnhnZHRRNmFUd3lSNW5pMXpUTms3M0NFRHY1N04wcWVzTTRmM3pWcU4xcllOMmMvNElpWTMzcFNGWGMyNFF4cFppSUIzSFJPV24vVkIwbTFEOWpPU0p6NHphL2E5MTl2bkRsbno2OWtzUFdTZFhhMUQyb1pzSnNKV0M2ZVFuQ1BIYVgyWmNaaC9IQ0syM2l2MXVPeS8ybE5XeTVBckhMZ3JpdDMvekM2MkRPN0lNc2RaemE2c3Rkd0hmVm51T05Ka0w2dllNbVJQR0R1Y2JZZERpajJxaWYwYUh3TFk4RFN5V2ZHV0lYc2F2MEozU0JOTDlYMFk3c0RUeUdiRlc0YnNhZndXZDhpYVhlOG1GM0ZrVit6S1dndVNzYVRWdGx0c0diSW51QkhkSVUza1R0YlpjSTVFcHFmMVFlSXRRL2Ewa2Zzalc3UHJGVWRJWmhlaHR1Q2xvU1ltSStxSUJybDJJUnNNY0ZVVlZ6TXp4enhieE8wTk9BUnZGRzRpZm5hQmNyZTFETmx0VEtXMXVENUxja2o4cWY4VTlzN05paGx0VnJRTTJSTmFrV2h6WGFERlVEV25jdGV6ODZyNERqamtwTnJRWWszTGtEMlJGZGY3U1E2SkozSUlEdkcwc1dIeGxpRjdXbC9jNDVOdDJoWDVuWEtaL1U0aHU2N2Fnb21USnRZemFyOWVwV1lnTHp3QUFTUHNZTVN2aDE3MjdLZTlzKzYwajZtTXZNZE5PNmpTSWR0MkdWb0xKcjZKS1ppMElVK0pYcWlJUGV0ZFRxNkthd01raHh3NHV5STA0bXkwUnBETVJkS0dQS293VGE2NDh3c09Bdmg5b3JRalpPRG9pTlMwRDBZVC9abzA1T0ptTmJJWEZNRWYyclBTeFo4Z3BEbmt5Tm9Oc1dFRnpLbzdqV0puYVVNdVF6V0ZhSExoOW9kc2pCVlh6MGluckUxYkw5UjZtQWVKaVpPMElVZGFsMlYvYStHc25MQWRaRk5rTE4ycjFSaHdFcDlyU0J0eTNQSExqcVNmVkxrcFN1V2k3NmlvcWY2V0RsbXR0bm5WNE9GSVRKd2tEaG5QdnVSemxFSHd6NHpjdGVxUVV6QnIwMmhJdFRKdHlBdi84dWl0VzU5NEhaeUVOYlpmOHV4UDNLcCtQdjQ2VFN3ekJqZGw0dkNveWtoUlU4NHpzVWZJRHBoMFV2UmI4M3M5SVBkLzcyMnFVeDdlcytIcWYrQXZGWi9jTmttMjZwQWgyR096MTFhZlBPUWJJNGxuOTFXOGIxZWNaN29NNGVXUURSdG50SHFjRlVJU0o0bERYcFljVXNQUmpTMUoxaFRhdHVrUXpBbzRiZ0N6K3pWdHlHWFVrNU85YXdjQkxUZUdra2R1enl2U2JUckVLM0dpV3BvMjVISjFUYms2WFdZUG1XT3FMK0J0MHlIN3NHOGNxRlRUU21sRExxTWUwbDNMM3lJZEloZExPbjZLUThyZHMrYjhxUGV0bDFmQWtvb0p1cGlwbkRia2tzUXNJOXdDMkplbmtSZnJhTXUranZRV1VXN0tJZXZNSWNURWlSZ2R0a296azRTOERIc2FmSzFwaHB1SzB0NlZWV2FSRXVtbVNSWHJHbktJVitKRXN5WnR5RHZDSVFQTmNHTnhLT1FyZ1ZhTERzRWRnNWc0MFlDa0RmbFlFTHlyR1c0c2ZsYklWeDZWS1ZNbm0wWlZxQ3lQa0ZXN0RLSGxGTXpZSkVoV1JkS0d2QzRJcnBwdXFGSHlwbnVxUUlzTzJRR3pUOVR4aWFXa0lVdHBVT0lNZVNnOHFOOS81ZVdRVFNKOVpyRWhzOEx4ZmdLekZ0U21EYm04YXlKelBUb3J3eXNuaXB3UjdXcEVlVHJhbEJYVTdWTG1TSzMzSzRVblRzVDdiM0w3SFU4THkvYTBDVmxhSkJIdjM1QmNtRjNNWmJ0N1pXZWJTclZTS0IweVVLbzlDeEdKRTJFbCthbWhOaUZMemo4amtzSk9Gc1huUU5FcGIzSndUTmpsYVUxVlZmcXBMMkF2Ry9XQ0JvbTBJUzhYMUdhdTJ3MFZXQ3RDSlR0VFdzcmJnQ2dPMlZaVVBRdjdZTU9CcHhhS3B3MFpveFV2ZUVnR2VrV2RSTXBVMTRhZHFYTC9uTmhsNmx0d3AxaXFGelJJcEEzNUdJbGwzN3NHNDAxVjVVa24xMUVmdXluUHRSU0huSmo2cHRhQjFjU3dVTzh6YmNqckFBMitkTU50NWZJNFlGcDdzbFI1NTdIRElUZUxBYW4rbHdjb3RtTVNKNzJrSWZ2SDVMMmVzalRjTGpoaXYyWExtbHlyYnBjTzJWUHJ2VW94aVpPMElaY25HWEpNbmhOWDdPUHNkMVVtc254NlpVMnVWYmRMaHl5cDlWNmxVekRoeUV1bkVFNGJjaG1va21QeUhOY0k2TUF2SmIxWFB0OTFWcUN2L3BZT3FUYlJhM1pnOEJPNmdpU1pObVJwZ25hUUtNRmhtOGVTUTlUVlpOSGc2S3R3U0ZqYWcxc3laQU1GOXBBMjVOT0NRdTNrbzdsQUxZNkZrcGJ3SGZFV2gwT0tFUU5ESkxBa0puSFNLd3pJVFYxVmNUbEtZdzZNL2FqMzI0eDRTME9RWjd5Ny9PZkFZWS9hdENPVU12VStuQzNlb3B6SVZPVmxMdks0V3UxVmlrbWM5R2JjZ1B3blFjZ3J3cnBkTWljU0pPMGlhdEdkNDJMd1BoK1JtTmN6R29Wbm5RMWpXMjFsWVdOdVI0S1FSNXllL0tjV1NTa3dGVXJheW5DSHR6aHVsNXB4RWNkTDU4cUJiQnZvMUcxYnM3dCt4QTNJZjl5Q2N1dFVLRjBxNURJczhycGZvTmpKbVpIcXpGcTBxRk85akt4WCtNeHhFQ255cHNJSzBMTmthcXF0U3h0eXViVDJXWWIwbG9FUC9xVXdjSk5YcWlrdVJXVE1SYzZVV3I4Q2RCRVlGYVFOT1NnbUw5L1NCN3dvVkJZaHBScUlLQ0tIM0NHclNxMVhJU3B4a2pia2dzQ2NKSTg5ZHNvNVpUL3FLYXU0UXVXWXNmRjBrMlVETHg4b3dqR0prMTdha0U4RnRSNTc3RXhvYVROY2tYZFVnMkdGelMydVBGRnF2UXBvOVpHWFRpbWNObVNKMm9QUzVOcU5IY2toNnBtOFNHWTVubXNZY3VXbDJtR3NBamorcnJYZDJaQTI1QlZCclFjK1NTdlRxT2Y5cVc1U0NCcWhpSHFxVXlScUMwUFdSV2dIa3ZFSlFoNHhhUGlwcFVFSWJCVTYrYTkyY3VKTkRyYTRic1JDUFNweDBoc0o0d1dpMnEyV0lJZkY1UElWSHYxR29ER0hhMFZZWEkxd0JNWldYZDRRbFRoSkczSllUQzVocXR3K3ZzOGRZcDBoaWlFajFvVjRWWDZqem0vbTltTDgzRTVIS0tqcnRnVTVMQ1l2cndzeThzOVUyNHRiR0t5bjV5SU9DK1NUalRabDQ0YitxMWpha01OaWNnbFRKWU5kdEUxVVA0bFNzVkk1RUZXK1d5dmdrQ1ZmTlpSUEcvSXBRSU92VlRxKzRpZ0F2VzFWcnpoNkJtcTFLQlUzTGdieXlUcUNjUjF4bkJqTXNKVTI1QmxnZzY4RGcvR1dxbVdobFdVNnNldll1R3JSN1hGdnFyY1AyWVNOOVZHSms3Q3JJV3IyN2hJaDQ4RVBGTzRhd1Jzcng1SkRLanNxNy9MTXFKbFg4ajNVWTBMVmU4TEVpWFVBWFZ3cnB3MTVKS2pWN0hZVkpTM3RjbWF1dFk5ZFdpK0k4UGFJSUF0ZGV1U3kwTkVtR2UrUTBwc2tyY3VFTEFWemxUMWROMG1VaS9RSU1GKzVWc3ZuQ09zeVl3eHFsWWZoUlBlMVd6dlFnOGNSTGZlWU51U3dtTHlJazRDWGdZeVdiZk0rclE3ZVFvY0U4c2xHR0xJZUhLa0FKbVA5cEEyNWlGRnpnSTVMZkRvNFBHVXdWdkxQa3Q1YUxPUG5sUWFzUUxXSU9UMHVjWkkyNUxDWWZJeWN3cmNoSThXYkoyYUg4RDNVZWtZemE4bTFVWW1Ud0tzaGJVR1c5dlZWR2JON2UxMXlpR0Z1NXAxdW1qdkJFTW4xN3dsbVBWRWJsVGdwZ2p3R0lVSElNMEh0Z1VCY3MxVStsTU9VQjFWaG5odXB6UFlveWQwMXFlcFJhNlpnOURaVlhKT2JnVFo4SlFoNVJWaTNxeGx1TDNKS1FkVTR0YTVEazJXaGNRaU5FVk1JLyt2V3VkMUFaMHZha0VmQURudzVVU2lORWlUekgzck9zTmU1b2xVVTBGc2VJVVNoV1A1Qzc5cGxzYkt4ZG1PRXhySHZXdGxTb0MzSVFURzVzZ3JaTEcyV052aEtaQ0JWbFp2OGZIWlVWbmh2WUZRUUdoU2tEVGtvSnBjaU0vMmhhRTR1ZDVsaHZpOFRKMHZlZmlnVjRoSW5hVU1PaXNrUHhURnYrNFBWTVlnWUl1TGlRWWJRL1p0NTVSUTZQeW9kNUxlUk5tUnBaN2ZFUkZXMHhSVllvR1ZTYldjMVBMUTFCRUw4akRVdzY1RnEwZHYwR0VUdE5HM0l1TE1CdGF1cTNmYVNoTWo2cDhEOUVmUnBtTG1uMEJBVFk4VWxUb0tXSWUxQm5nRTk4SFZnZDRIYXNpVjA3Q3VyZlJDNm1LdXF2ZDdDT2pRWVp4ZGQxbExHSTlRU1UxdDBwT3FaTUQ5QnlDdkNPdW9wZ0o5elFOR2FQeXdTaksrU21JRE56K0dBMU1GMGRWYU9TNXp3UlF5WVFiV2lSY2dqNUlkOXowM2dEWFZUb1pKVitCYnlPeUIyc1NkcTJOWWlIaUF4RDRid0M0NGJhc2YwMGtqWVB5ZHFUWVhLSlVNT2lNbmxSVWoxakNRUThyMUttMFZtQ0cwaTVQeTNrSjV0ZjBYUVNCdHlRRXkrVDl0YmVzV1Y2MmZLeEgwYWxUVXZ5UktFYlR6TnpnbVNKcEcwSWZ2SDVIeFNCbUxQbmFUY3dMUFR4VVRRY2grdjJoTlZBVnN3ZG5EaUpHM0lVamhIWElZOFdUcEFOdDFzZmdaRmI3KzdFUHZpQ0d2ZVZGUUUvZUl1SGp3THBRMzVWTkM3U21LSDcvYWdWaHQ0SHZMZVB6bG5mZmYvbVJjZGoxWlJiSWhMblBndlExcUZQT01jNVQ4SEZES0tpUUhVVHVvMEZyWjQ5eGQvL3RGSG5vcW5xeXg3ZkY2bjUyN0huZWpJTFdSdm5YR2I4cDhFSWE4STYzYnRHRVNMSEpEL3FLaTJiZDBZaXY2THJYUFNRTFllOC9veDlCVGNTOXFRUndWTnRHVkkvMWpJR3hPSE9vL3F2NDB3NVR0N3VveHZlY2k2TVY0V0kvVTBZdXI0bVJNVTJvWHNHNU8vcjRDU00zSkNRSk5QSEg4a1ZOaldqMUZJY1BZY21UaEpHN0puVEM1ZlN2OTdKMnRTNDdlK1ZyamtCV1hBSlFsNGJxSVJ3Ym13dENGTE1Ua2hqRndjQ21wZjVFSGpZei83dW9leTdLRm5QKzEzUEpTc29rOEFJemFzN1RVTmFVUDJpc243MG5SWUcvSFcwQkxSUEFXSGJJZjJrRGJrVTdITDErOXlZeUVjRzdtR3NzbjBNSzZZaDNhUk51U1o0SGhRaC9DWGhXeDhwRlEzbUtNZHpBaE9uTWdMcVFRaFN5ZWhFd2NIZVZQL3pZbjRJekp4SWw4TlNSRHlTTEE4ZHpwa1VYTGRsUjRmL0dMOW1kTmFWMlBTa0tXWTNIMk4reWtTakJjdXVmQmVlaHZPQVVlaDQ2UU5XWXJKdFpjeEtIZ1hmMDRjU05uM0tVM3RGOFpneTI3b3dHbERKc1hrajMxRWNzZnRENFV5MFpUZWtGa1RuamhKRzdJVWszL3B2d3lmYi83Z3YvNEpFTUJJWUo5WDdqWEZhMmcva1lrVCtkbVFCQ0ZMTVRrUzd2Nis4MHVoTkRhbkY1azRrYStHdU1GaWE4dVFaeFNiQ3BrWHZMVTVXc043aWt5Y3lNdVFBcGo5dDNYSVVpeHJ0NHEzdkxDUlJGUzRKN2ptRk16WkR1NG5iY2dqVGpidDUveGpWeHZ3Z2hPT3dkWjVzRU9TaGl6RjVEU1hYT0RGOFdBMkdsQUVROE1USjJsRGxtSnlta1B5NjMwTlhOQ0ljVXRzNGlSdHlGSk03cmplMC8rMjk1VDNKK1IrKzVzWVBxTjFJKzg0NmFVTldWcUdyTG1wV3ZoNWNRajl1RnYwY2xzeFVEOEtIaVJ0eUlnT3FONnNnL2lGVWVtU2grdGtMN0Y5REZZRUowN2taVWlDa0djbHg0UjM1ZDBZbGRJK2wyOGJkZzRZRVo0NGtaY2g5YUZ6NjVDbG1IeXZucmduclpjZStmNTY2Y3VSaUUyY3lGZERFb1FzOW5uUzg5cWZMeDFDdk9XdmVhZkVKazU2U1VPV1luSmFZRDh1UFhKK1JVdEVUSnlzQm5zNmJjaFNURTY3L1ZsU2lIdkFJNWpRS2V3UzlXZC8yd0FTZ2dRaFN6RzU5V1Y4S3JKWmVZZ1FvZ0JWdFpuU01SZ3dEKzRzYmNoU1RINUdneWp0WUs0cmpMVE9RcVRBSDdUenE3SDd0Q0g3TEVNNHZFTnhpQXlNaUMrM0VuY0l3ajJXTmpQU2hqd1Q3RkxQeXBpNUFMMnJPRVJpRXlkK3l4RDBhb3VRVjRSRDlteTdsRmFQNndEVU85RGFXaWppRGo0SUh5bHR5Q1BoRURMRXNkQ0pPSE9RaDlNRWNmUmRyZGFqT0JMbWs3VndVRkM4WE1qZU1UbURJTTJLaHBlUmtrRUdDZ0tmRVltVHRDRkxJUk10Sm1jc1N2OURubTBFMGhxc0ZwMDRTUnV5ZjB6T21JU2RGSTdmNnV1Mmc1a21La1luVHRLR0xKMTl6b2lNNUdKamRBWjhMOUhWR3BHTVRaeklKOXdFSVFmRTVEbXR5NUpETmh1aG1kN0pGTWFlMEJWMHliUWh6d1MxMjdybDlySjBYTm5lN21kWGptdzVCb3ZuNGIya0RUa2dKcytwa0I5VWo4aGhCSkVLL29nWk5HM0lJOEFIWHg3MHlFdkRiTTlETVY0ME9uRWlSeVFlNXJRRU9TZ216MkZJZnN3R0hyRGlSYU1USjJsRERvckpjMWJ4Ukk1SGwwZW9FdThQZm9QQ0lMeW50Q0ZqVUEvRUVxK0dJQk5qOUFWOFgyNHFRV2NlUjk3VHErbmx0Q0VYZjEyWE0rdTFvMC9CRmZoRmV0MEpuYkFheVJFYjFQM29uYnVIdENHZklxZnNlOU9OUTIyVjlDSWVaRkw3SkpYd1hZOHhieXlRVE44a0RjbUZKTDFMaER3VkRqbndzZTZtMERQOTJaRlBWMzZ5MFltVFh0cVFEd1d4dXo3TXlDdkRiT0tqR1NrYm5UanBwUTE1S0J6aXhaUjBJcWEra3MycmY2dndGQXllV052ckc1S0dMTVhrNS9WUUpBbnBrcWJuN0NOMUVySjVEQTZaaDZpaVR0cVFpejhRemxINnpaT0tRemJDNmZIV0JIL0VKRTdTaGl6RjVINDN2U2wvS2JubVRXdXdRbnppSkczSTBsVGd0UXdwL2hnRTlsZS9GVXl3TDBBUmo4eTFpRTdTaGl6RjFxdGVJQ1ZZbmt0S3IyRXF3bWp3b0ZKUHIwZ2I4aFIzY2ZaOVFNZVVTeXBocjkvQjVUV09MandHZy9mMGFvL3lGSHFBcndRaEh3cnJkajFBOVlvL3AwZjFGaDB5WWlQR0pFNkNseUh0UUI0eWZQang4a2Z2WnFIR2Z0ZjhkQ09rNHhNbnZhR3czTStRTmlBSHgrVHlVM3BaaTNjQ3hTZE8wb1ljSEpQM3BtSS84L3B2WDcrZHNpSWRuemhKRzNKd1RON2JrUjF5VkNIdXNpcHdQNWhFZEo4MlpDbDQ5WnlZVjJTSGJFY1E1S2Q2RE1QTy9aUVU2YlFoUy9QVXFtSjJiV0VvTzJTM1Zyd3BBUmcxNm9KWTJwQ25ndFlEUDg2RVlyN2xweG9oamZjVVIxMHlUaHZ5b2VEVmJ5K1hiaFNJWEJaNHVTYytjUksrREdrRjhsQTR4SXNZK2UwdFdkYmVVMVNuWU8vQXoxWlZPbTNJd2g5K1YwUFV6SWxmbmxqbHg2ODBCb1AzL0pSVTZhUWhoOGZreXdKWG13djFFUnMyS25HU051VHdtUHlRTVZOOEJ1bytlSGtsVEp6UW55c3lXSkkyWkNrbS81ckJlRWZWZXVFTTl1c1hEemg2cld2Q0oyMGNiMW1yNjZEWFN4dHljRXd1SGZneDc1ZXU1MCtWaUUrY3lFblJWYlh6bWxJcmtLZGlQL2RiaGlnWGNLTk9JVFUwcU0xbzcwU3Q5Q3VsRGZsUU9NVHZ0SVBoSjlmMlBOdjVFYWhJSDhPSWM2WE9zNUEyNUNHbk5QL3hRN2tpRkgwdk5Yb1NxSWpEcUZHSkUvbHFTSUtRQmExK29hUjBUY0hibHdyRGZnVk1uTVN0ZXBLR0xNMVRmb3R0akhZNE5qOVZQeGVvMGcwa1R0S0dMTVhrZnZtNks1cENjTmlCNmlXL1V0cVFnMk55bkZ6NUVUTHhveVJDZWd3ajdrWDBFTDRNYVFYeVRVNXAvclBoZzFJNjdyUE1Nd25tTTQ0dU8yTDIrczEyZWhkcFE1NHlnUGdaNkphN3lzbzlXVjRQd3JsNnJXMXJJSEhTbXhhQU03OUhWZHVCZkNpc082bWxReEtROUR4eFNaMzRiemFRT0pHdmhpUUllU2djTXZmZ0IvZFVyaHQzQnZFWXRiZzNiOVZMUnhkT0c3THdoeGV0bnhONldadnYxWmpDdUJPZFk2K3lNRDFCeU5MYzdMV1cyQktvc2phZlpzTkF4NHQvWFRodHlJRXh1Znlha3l3dWo2SHo1UzdEZmhBM1lOcVFBNWNoVS9rQThRcVgzWHpYdFRhUk9Fa2JjbGhNcmt6cEYwdDFORGJYam1TdVJYV1lObVJwVngvUVlUNVpQa0RhVzRUMDR0OXhrbU5NRy9LaG9KWWVrL2RIUXF2Rmk3YzVtV01ZZUkrKzZ4Z2tENFh4Q1VJZUN1dm1CdVBOVlVyTSt4V3p6T1hVanBpNVhzRnExWTRoNndNLzgycXJwYVkxeUlWcFBqQVhSa0lyYS9XL0VacEluUFNFOFhUUHRnWTVLQ1pYWnBEMkxxYm4reTRtVHVJdUY2Y05PU1FtbHhEbE94djlOR3c1R2ZoVTR4MG5tejRxRmRtMElZZkU1RHZpbU0reXVHdXBGYlpxS3FZdzlLUkd5dDJjTnVTQW1GeTUrNmZsZDE4ZWcwUGNoTmUxcGcxNUJnamhhMUNIQk5zWFIwSWx5MTVCVTJwS0NvYU9TNXowWnNMK0FjMnVOaUd2Q091SWs4R08wTWovbjNoT2c5U1FWQk9KRS9udkN4T0V2QzdvcFhIN1hxR1FiMjAzeERTeEd6ejlyeEdsTFdKSlE1WnlVclNZL05PS1AzN1lndGxhL2UrLzlwcVhyVjg4L3dmKytQZXRJcTZHVXhqOXdDVlMyOVkyNUZxREZBR002d0VtNldxSTlKZXJ1ZEw1WE9tc3R2Q2YzeW5jK1p6ZFd2R3F3QmowOTZvTkhqWHRRdll3REVTWEJVT1VtN0x1a3c3M1hIUGlOOXc3eEdCczZ6djh0Sm4waU9uUkRtVnI1OHVzRC94Y1BtU3JGYmFHcmNLMkxDTXNmNytnK3VOTnRsNk45UXZIWWl6Y2VvTlJ6bEhaU09La1JjZ09LSlltK2JyZm1VVkdWUCsyeXFqZkgzZFgvZUYvcjBvVGlaTVdJUXZteUZzckVzVnJOVnFMMGdUQTFMNDhyMUZRbXcvNVVDOS84QzF2K1lQWFl1SENjeDVwSW5IU0ltU1ZBRUtwLzJaT0V2eTRqNUNGWDErWGhiUHM4U1hDQ0VMay9hajkrajJzZXV4dFVQYk0zRTlCNlVUMDZyM1ZKbVJmNHhiZlBnUjh4WmVENGY0SFBxSzVJN3V6NXpVZXJ1anVTRnplUDJJRFQ3eDZPUVpidlZRVTRWWWhLeU03Q291Lzh1aXRXNS80K1BmcURPZFlYMzdyMW9PUFZqN1BNTW1lN3pxR01EUWRNaXBWSjRKSHZGS1QrRUNLZitMa2FpQWJXREJWOVllTW10alBsLzNPVnozTVIwNVVnMWlsMXg5RDRtSG01VU0yNHRWQVZySGFTL2k0UzZSREhwN2JCekMyckxBQmYwUnZHdWVWMjNxbG94eVlPTGtheUE0Y1N0TXBveWJ5ODlOS2o0UUNYQks2UGRjbFdSUzdwbGM2eXN0Zzk0RkR3dGgwSlpDTmxwZ3Fwd0FxNXV2eEUxTy96cm9aRys5NVZaR1IzL1d0TWV2Ry8xOTNwNkFXOHhVQXVRcldVak9MTVN6WHZmaWtwV05IZFI4Q2lGMWRBcGFLUHUrYUh6SGIvUk1uTTZZVzhRbUJyR08xbDJjUmx1VnMvUFdTdld0ckM1ekVxL2RDSERKVFBCNjlDazJjek5nNHdaOHd5Rll1S2cyZkRiWXNENHMvTnEvMFI2bVlzVEhYZEVtY2F6MTIrTkRFeVZWQTFzSGF5d3NQd1BuRDB5MFB2ZVFuL3U2ZGMzdXY3aFlZY2FMTGJJRU5IbkZ2YU9Ma0tpRHJZSk1xdy9LaFFqd3VLbndXSWxQd29IOUlrUlFaS1JqelJFWmtaZkxHL2QxbmpqNEdoNlNBNkpyYk1HVkVWdGJYTTFhYnAxUEk0RUlUSitRQjdobEIyTE1ybDc5VzBDR1ZJOGRLUzJEaXhOcmZQZHVBZS9hWmpoOVBRQjZQaXdZbVR2Unh1eksrNmJaeWhIQ0hySkVKV29aRDZvQXMzd2xhR01EbFEyVU9HZU1waXg0MG9jS1NaWlN1bXN3QUJGblYxeXlmZ2tQb2N6cmVjZUt4c0NjYmVLOEpJdk9WbDlYaHpRYWJaRFpDRXlma0FlNFp3WDA4TjFXb1o2Y2dlb3pWeUtNNjl3em5UcUJUZEVqbHltdi9nWXZYejUyYVNtTm80a1RwcEN2a0RNelFJZGx6NDlqQWJ1Z3hRTnhvZDdOMjRSQ3ZxN1ZWUWpCTXJ0WjNOYjRNOERra1AwNmU3cXNxeWVQeWtuUkR1S1RWYlJvWTRGRVdPM0dkZjllZVFZQlUxU1ZPU0RSUmhIQWR3dnpCUHM5NkYwV25LdE1sVHFxY0JOYmdTaDNkd2I3UGc2NDdMa01IWGVJazBBbXltdlRFRXBBYWRxUEVHSFM3eEluTWJPajJpUHRCK3BGdjhxVjFDNTEwaVJNYVdUVlNNOGtUeGViRm45WW9hYzFkNGtRakpLWm92cFhUNzRHMjBEdE9ZdXkrYTNYeFBybmkyQ2gvdlNib0xuSFM1TzR4TFowZ2I5ejJtYUZub0huU3BGWDNjRi84amgvWkcyeWI4Z3hzd1ZxWE9DbVlhT1IzUi9jRmxpZmt6cnZFQ1prcWt1RDk2MGFQMEo4dzdCSW5KSjdwUXY5aGRBajlydys3eEFtZGE1cmtieGc5OG1LYWNxKzNET3BlY1JtMTYzdFY3bmROSGlGbjB3OUIyeWNzdTFkNXB1Tysvd0dEUzZnVWo1aHVsemloczAyU3ZGRjUyRDBia0JSN21EaWh4d0MwWGp1cFh2KzN0TVBrakVaS2x6aWg4UlFpdGZCMk9QMndVMUQrSWE0TnU4UkpDTlZVbmY2bjBCbnNtM2hmMWd3MFRxZ2pkSEtlRElqWGJoSG42UzV4NHNtd3IzaVozS284Nkdic3FVdWNHR2xwc3ZMemNBN0t2MGlkb3YrK1NwTHRoTUlZd0pNUTBTR1lPTmtJRzZuVGtobDR5c2RmL1c2NVhHNFhyeXN2SzF3YnkzQThIYmhFdWpZU0ErOWxUSnFKNVBsZlVqZUg0SkFsa213bjVHQUExM1BtWjNKMmdHVGFleHhHVEpZWWtEbk02WnEyZ0hUelRkWjRQNlBaV1JwelhlSkVJeVMwV1B4eHlwbXBBeng2cW0ra01jaDJpUk1ES1NGVlV6eEFxdThNWUoxNWhMSmQ0aVNFZllQT2tEdkVtS1hGdjAweUhqeDZWelBvNTBTdjdzcWVESlQvVkdVOEwrRVJja1RwRTZZaTJwcWUwdDA5SzRPbi9uenZOaDRoT01GTUNPeDBpUk1DU1JTUjhybVF5anNEbURhdURDbjllTXcybE83dVhabWJmQXJKakJNRnpOU2thK3BkNHFTaGZXaTVjTWpBMU9HVXRYN0oxS0xYTFROSnkzcGZsKzNLRGdiMmdjajhhOGtrQkRQMXdOU2kxeDFDUDhaT2ROR3U3R0tnY0lneHlGb0FsdWN1L2FKdHhFUzd4RWxCUi9qdk1pTXkveHladXJDOE9kWWcyaVZPREtRRVZaMmlQOHdUOTR3MWJsRDY3UkluRkpZb01oajJYcHlZWkJmV21VUDJURTE2SFNaT2p2VHFydXpOQUt3MHppZEdQWENXY2NGWUVaOHgxN1g3bDlRVkcrNk9DcFk2c2QxM1JZK3hlaURhSlU2YTJDZEcxdURvTTJ5bkoxMEw2WFdKa3laY2dYM01jdFkzVGQwdGpQSVdjMU5GdkV1Y1ZDZ0pybUNoN2UwOWcvb084d2Z0QU9uaE05V2tlTXd3VWxjbE13Q1BReHR1Rm9WYkg2aTVrRlBtUFBOVllIbXNicHZDd0pNWmx3L1BOZEhmWkxYbW5Md215WXB3Tkptekx3YnByc3JKQU00VjZudE5GdjhRL0hHKzVOUVVqY2RNdkV1Y0NFS2l0dmp0Y00vNWg2S1h4ejRNN3ZENFE4a2hVNkN0V0lwQnVsODdBM2pDeWVmMk56NzRsbDk5NUtuZnc5MlJQZE91b3JXc01KVXpyYklyaGpMUVB5eGNvUHpTL1lIdk5CMkVqdC9wNlF6MGNjcFEzSEgraTdxVW93elhDK2NPZ2E3Sms0RlByU3ZleUxKWFV1eGJLQWtBQUFBK1NVUkJWT2R6R0lnRkJ0MFU0c201VzN6eHc3Skxudk52YnVsSzYzM0RsNTlVS3J1S0tBYjZIM2pHYTE2NmZ2SDg3LzZwZDNvZEhWR0RYaFBsL3dlZUNpZ092bEQ5d0FBQUFBQkpSVTVFcmtKZ2dnPT0iCn0K"/>
    </extobj>
    <extobj name="334E55B0-647D-440b-865C-3EC943EB4CBC-3">
      <extobjdata type="334E55B0-647D-440b-865C-3EC943EB4CBC" data="ewogICAiSW1nU2V0dGluZ0pzb24iIDogIntcImZvcm1hdFwiOlwiUE5HXCIsXCJ0cmFuc3BhcmVudFwiOnRydWUsXCJhdXRvXCI6ZmFsc2UsXCJkcGlcIjoyMDAwfSIsCiAgICJMYXRleCIgOiAiWEZzZ1FsNHdYSEpwWjJoMFlYSnliM2NnU2k5Y2NITnBLMHRlTUY5ektGeHlhV2RvZEdGeWNtOTNJRnh3YVY0cksxeHdhVjR0S1NCY1hRPT0iLAogICAiTGF0ZXhJbWdCYXNlNjQiIDogImlWQk9SdzBLR2dvQUFBQU5TVWhFVWdBQURlc0FBQUU1QkFNQUFBQklNWWR4QUFBQU1GQk1WRVgvLy84QUFBQUFBQUFBQUFBQUFBQUFBQUFBQUFBQUFBQUFBQUFBQUFBQUFBQUFBQUFBQUFBQUFBQUFBQUFBQUFBdjNhQjdBQUFBRDNSU1RsTUFJcG5ONzkyN2RtWkVNb21yVkJESklLT1NBQUFBQ1hCSVdYTUFBQTdFQUFBT3hBR1ZLdzRiQUFBZ0FFbEVRVlI0QWUyOWU1UnN5MWtmMXNjbWtjNkJPek1zSk5zb09OMjVKc0tPWk05WUlHSGpXRDJDSzRtblptU0paeUoxQjRUaWdOQ01nWVVBQVQzZ0VBVEx6b3h0WWl4STZIWlFWckNNTTROd2tMTXVXdE9SaVhCaXdReUVHQnhIZEFkSkNJSmhSdmZNT1RZZzFLbjZ2cXE5YSs5ZFZidXFkdFYrZEZmL3NSOVYzL05YNzlmdVhxL3AzMis5OVorK2RuWDNtamQ5MjdKcFM2TCtpRUEzRU5qNm9aOTU4Y0hxNVMvNXVSL3RocjNSeW9oQVJFQkE0RGYvdHhYLzNmM25PMEpFZkl3SVJBU2tDR3o5alJFdk02dFgvRFVwU1F5TUNFUUUyb3JBMWw5UHlpOTllQmpMY0Z0VEt0clZHZ1IrYzVncE5KOGRPNHV0U1pwb1NFU2dISUVIVjVrQ1RGNytpM0ttU0JFUjJHUUVmaUpmWmg2ZmJUSWMwZmVJUUxjUUtMWjZxOVZmN3BZTDBkcUlRTDBJRkZvOU1rbHlYYThKVVZ0RUlDTGdpc0RXTHV1MzNuMzF1OS82L0JGNytTcFhjWkV2SXJEK0NQdzZIK3U5NGdWdmVkZlhzcGRIcy9WM1BIb1lFVmdMQkg0WkMrM2RuMWxTZDdaKzZRRGYvOXhhT0JlZGlBZ0VRT0FKVmtnK0Y3ZHcvczZuWTVsNVpobEFWeFFaRVlnSStFYmdqMkNKVFZjbW5oaEN5RjJjc3ZFTmRaUzNMZ2l3Q1pKMENmei94RkwwSmV2aVlQUWpJckRPQ053YlFZRjlPRXVkZkRDRW9EOUlRK0pUUkNBaWtDTHdYQ2dncTg5SlEzby9oa0VYUWxCOGpBaEVCTnFKd0R1Z3VONmRpZFk5RzZkdzNpeUd4ZWVJUUVRQUVYaUE1ZU1MTW5qOGwxQ1FIaTh6Z2ZHbExnVHUvOU1YN2RTbEsrcnBPZ0lQc0pQNjBxd2ZIOFMyTU9hakxDenhMU0pBRVRpSDR2RndtVUZqYXdpaEw4c0V4cGU2RUppc1ZyOWZsNjZvcCtzSVlBbCtKdS9HVlN6Q2VVamllMFFBRVdCZHhVRU9qMCtDTW5NWCs0bzVYR3A1dlVmQWYxU0xwcWlrK3dqY3crbWFpN3dubjRoRmVKa1BqKzhSZ1kxSDREbFFPSXBMMzVjUS9xcU54NmNKQUo1RnNZODlqaWFnNzZET2Z3ZEs2c2VLbHU5Q3hPdUxFVEVrSXJEaENJeWdiTXdMS09DZTZFZkxRa1FNQ0k0QURMVlBncXVKQ3RZQ0Faek1IQmQ5K1hlaGFEOHVSc1NRaU1CbUk0Q1RtYktpY1FTRlpyelo4RFRqUGZUZkM1Tld6ZGdTdGJZY2dXZERPWlhPaVk4Z0ttYWtscWRnTks5MkJFNmhaQnhLOU9MY1NYSDJVMElhZy93aUFOQVAvTXFNMHRZVWdYTW93YjhuODA0VEpTT1BZUkdCelVDQWJXZzVrM2lyaVpKUXh5Q1BDTVJtenlPWTZ5N3FBSnE5c2N4Tm5NcVJEZ1JsNURFc0lyQVpDSHdDbEJuWkhHZXZkNlVjQ0c0R05zMTVHWnU5NXJEdm1tYmNyeW5mQUxXRlRlSngxM3lLOWtZRWdpSndDVTNiUjZVNlBnUngvMFlhRndOREloQ2J2WkRvcnBmc0d5aWxpcldJQ1VSK2ZMMDhqdDVFQktvaHNBWEZZaVZmOUladDlLdlZzcHFLeUcyUFFHejI3REhiVkE2Y2s1RjNYSHZZSmtyT05td3FXdEh2aUVDdmg1UC84aG1TSG1zVDV4R291aEdJelY3ZGlIZFdIMXVCMzVNN3dNcTNiT2xlemhCREl3THJqOEE1alBZZUtoekZqcVIwajVpQ0l3WjdRU0EyZTE1ZzNBUWhmeFRuYTA3a3Z0N0hXRVdqS09lSm9SR0JOVWRnQ01YaTN5cThuRUtzcWxGVU1NWGc2Z2pFWnE4Nmhoc2lBY3VvY2lYaUFJcHcvTDdyaHVTRzZLWUpBcXd6cUZyeXhtMmVxNW1KcUVqakVZSFk3SGtFYzcxRkhVRzdKdCtLVFR6SDZMaTR0OTZaSUhwbmhRQit2V2cxVmpDeDZMa2lPZ2FIUWlBMmU2R1FYVGU1OUtQbDVLZWFyK2xOSUZxeGVMOXVZRVIvSWdJbUNQU3hVSndvYU5sV1RzVXVNUVZUREs2T1FHejJxbU80R1JMWXFUM2xMT1k1bHZEQlpxQVJ2WXdJR0NCd2lZVmlwaUJsdThRS2YrU2xJSS9CdmhDSXpaNHZKTmRkRGx1SHVGWDV1WTBsWExXTW9XS0w0UkdCOVVYZ0FBdUYwa0dNVnE2WEsvbGlSRFVFWXJOWERiL040VDdGSWpwV2VjdzJlaW9uUVZWOE1Ud2lzSzRJNExmYlY4cjE4TjRRQzlYSnVnTFFWcjlpczlmV2xHbWJYVWRZUWk5VWR1SGZoMm1LdUlveGhrY0UxaFFCdG1WRjhXRWo0dlJ1U1Y5eVRYRnAzSzNZN0RXZUJOMHdnSDFSWW5XaU1wZjFiT09FalFxZ0dMNXhDTnhncTZhZUFXRlRLSEZsb09hc0VadTltZ0h2cXJvbnNBU3J6eGl4NWZuVmNWYzlqSFpIQkR3anNNQkNvOXdHMWp0SGd2ZzFhcy9BbDRtTHpWNFpRakVlRUdEek5lckJIRHZnc0lyZmFZazVKaUtBQ0J4aHE2WWV6UFdSSUg2bnBlWWNFNXU5bWdIdnFycHRMS0IzYXZ1UllLVXU0MnJXR0JNUldFY0VXSkhZVi9yR1NwVzZNNm5rakJGVkVJak5YaFgwTm9oM2lrVlkweTg5UUlvLzNDQlFvcXNSQVEwQzdOTmttZ2tRZGlwb2RhMlJFcVA4SXhDYlBmK1lycVhFUzJ6VTFIdXhleU9raUdkdmEwNy8rOTkzVnJQR3FNNE1BZmFGQitXM3lYbzlxSDVKdVJtWUNaUlF2VzBwQ1l4QkpRakVacThFb0dhaWYyalpqRjYxMWlFMmFwcHZicktGakVkcUdURW1BQUlQUnF1N09GZ0lBR3gxa2V3bzYycXVGTVZYekErVkZDVVIzN3g2VlFsRmpKWWdFSnM5Q1NpTkIzM1M2bVBMeG8zSUdvQ3Qza3A5QkltZlFZcnJGRm5nUXIvMVNjcW9kOGlIMWg3bGF4RGdLM2NYU2hwMjJOVjVRZnhUWXRvcnNkVkZ4R1pQaDA1VGNUZXIxUmMwcFZ1dWx5OVRhTFphWDdLVzhVUXVJWWFHUWVDS3dyNE1JenRLcllUQWxKV0lZNlVVUGczcTJHK2haMlUxSlZLcGR1TWpZclBYeGl4d1RyTHpvRldHOGZLcDJiQnl5Z3A1dXd4dkZZb0JqTUhQQ0tncjFnQXFvMGhEQkM1WmliaFcwdk52UERndWlPOFNCZkh2RzVUb3FpTmlzNmZHcHJrWXVpandjTm1jL3FKbXZnanhlOFVvSHJKZ2hYeVBCOFI3RFFoZ3hUbXZRVk5VWVl2QUVTc1JaMHBHL2hFSXpRWnBKVyt2OXh0VXZscTRoblBUbzJLejE4WWNzRFVpK2ZsbGJiS003N1JXZjNDQ2YzRml0ZDhtdTlmZUZ0dzJNVjk3UDd2bzRBRnRsc2h2cGpTZWY5cEljeHhXeWR1N055S3lOZjFRTmVmR3g4Um1yNVZaNERtMHRMU3BIM2RERFNJL3pXSDBQaEJvU1ZxSmRiZU5RdFNQdSszRWVsclBQMk9yV1hubG56YlNrS2l4ZVFjdGNOZnErQmlqUkNBMmUwcG9tb3k0Unp1S2JWcXNQcWRGalB4dTFhajBnU0QyUDlVSWhZaVpBT283SVVSSG1kVVE0RU81bFZwTTB1eWRxV2xVTVRCQjZyZ1hSaVZ6VThKanM5Zk9sSWJoM2tWN2JEdGxiWnFtMmVNRHdqYTExdTBCTUpRbEk1b3c4YXhrS0hpcnlPWDdWVFROWGpJZ1BMWlh0S0FwNzhCbnIybjlPR0t6MTg0MGhlR2U1cEJjM1ZidjBqSkdmZ2JObnVPdXRMbzlXZzk5T0tKb1VVWlpEMWk5ZU1FUDVaazBld05yalREWWl3bHZqUnN3eEdiUERiZmdYRENyT0FpdXhsVEJFYlo2dXYwcTI0eEU4LzB5VTIyUnpoUUJyRnJqSm5aVHZPcWs0N3VmZGZ0VldKblJmTDlNWmZHQ3NzNVZzVEZjaTBCczlyVHdOQmNKNThQYk0zQWEwVUpHZnZ0cVJIaXpGMmZjMUJoNWo4RWR0bnZlNVVhQjFSR0F1cFdVR1pObTc5QldIY3lneGg2bUxXeU1Qalo3anNBRloxdlFWbVllWEkyaEFtb00vZTJyNlhtenA1blRVVFBIR0RjRUZwQXFjWVhIRGIyd1hMeEFtRFI3bXNVRHVaR25OT0ZqZDBjT1RtbG9iUFpLSVdxSUFMcHptaTgvMTJwV3N2U3U2Wlh5bzMyeDJhc3hhYTZnMlZ2V3FER3FNa1hnQnRKR3YrSG9nTkhZTm51d3NoZm5WVXlUSWs4WG03MDhJcTE1bjlBU01XaUhPY2xlYkpObWI2Y2RObStDRmRnZGlYTmRyVXpyYzlhazZWb24zdXpacnM1T3FleFdmZENpbFVtZ01pbzJleXBrR2crSDNRb3RPUTNBdjBTdG0xYUJyRVJMNDFuajBHMk1BYmhIL2crOStmdTlkNy9nVGRiR0M1clN3a0IrdWkrUGpZREMrckFybnZlTEJjMDFqOFZtenhXNThIeERXaVN1dytzeDBNQy9IV2pVN0xYRFpBT3Z1aytDbnlhNzllVUlHZFRIa2FNdk1Ic0xXbjdKejZUWnMreTVmSWpLYlVtWDJCdGVOUXFLelY2TllGdXErakROMiszNDVsNXk4bmFzOW9IL3FlYnFSRTBUWS93aTBLZFp4TjlNT0oxZzhHdmdKa3M3aGNUUjl5U0dqTWJ5YXlzanlqYmZaSENyK1I2YnZXcjRoZVRHbVl5WmpZcDdmNG92RnJEaVZINTc2a3RmOGhuZnYxT2k1RmxjemxoTm1EUjd4MnFhVFkzNXlHZXRWays5L0VzLzh5VnZmUDk3bjN6NjNXOTUyOS84d050LytKMmYvTHgvOE4vOTZ0dmU4dlNUTDN6ZjE3ejRTNTlhUGJKRzdoTFM1Y3dYckhSWGtpOVo3Wlh6M3grczdraGF2UEZONzRlaytNQy9mRHRKaVhlKy9RTTBLZDcxNVB2ZlNOUGlZUFhsR2dlK2lhUW1GZkRlRnp6OWxyZVJsUHo3ejN2N3IzN2YweTk4MzJlK2R2VVZLZHNFRXNlczJiTWJ1Y0dKUU4wZ01qVWlQc2tRaU0yZURKV1doQzFvdWJGYXQ1NVNEcGZmaTM1QTZ6UC91ejNkc2RxazJidlFpdHJJeUpGWm10aFZmZ1JKa0t2YklHK0g5bzErMjZHZHNMWlNKeFAySldtaXpzYjhITHBVUU5vSHVXVHh1bm5qSWFPeCs5ektGZVY2VlZzQjdvQmRzZGxyY1NKQlkvTm9hV0hoaUpVaWg5dmpiOWZvU2I2ek5GWVRKYzNlUUUyem9USEpZTGtrWFhSNy9tVFErZjQwMlVJL05KR1owTDJ3NUtCTlNXTHNLMTJiNmpqbkNkc3VJek5wOXF3K1RJR2QwTFI5VFRUR0IwTUVZck5uQ0ZRalpFTmFjTWJtcXBNUHVyTUNaM2Y3M0psUzB5ZHhTUnBqa21adnJoU3pxUkVKTkJ4RzFkMFNJTitmSmlNVnRlVWlrNlhCYlNBL1Y0R2ZDNzlWR3N2YnN4d0R2bzRUdGlzV2I5THNXUjNRWFZEQmR1UER4S2o0UUJHSXpWNmI4d0ZzMkxMSTM4azVBMWJnTEcrUGZsSUZSakt0TTFaUjlIcEozYTZoVVhPdmRZenBBTU4ydWhMbDdubkRiclJhMlI0Zzg2YTdOa0VMdzFLeHI3VG9TQ2RobnJCeE1wTm1UMGVUQ0dRUDJMbjFsK3A1K1J2d0hwdTlOaWN5TGtPWXoyWlViUFpXcS85RGdZWkprMlpDb3hDLzdzSGJ1bnBTaUxPcC9DaG1DK0E5OFFVZlBmeSs3MHRZYStXY0NvRHJIc2RLRDRZNnR1T0VqWlBwVXRXRUpoSElIckNnN2VTRDQ3czVBckhaTThlcUFjcGRXc0RNTjdWVW0rU2t1cjVPN2lSa0V4by9sOGZUMEtUWmkvM1FQRWdKZkJSQ3pjL3k5RllQeHhQTHZEclhkOXJMbXJzeWQ0YnZYSk1BWXRTMTBxTXJrU3ovdkV6WVJpeEtONEU1WkRRMjJ6S2hVbGoveWVnRXh3QVBzZGtMQUtvL2taQThGa1VDU2dRclNXNjMvMVZxZkZKdno2WFJFQmliUFNVMnBwc0gwNUdDVXBRWTRmdlRaSFNwOEVSVXNKYlB5ZllzZlFIUjdLcjlzSWJ6cTFMTVJvek1jN09IbVdtYzZvbFAxZ2pFWnM4YXNqb1pjS3Zld0ZqbHZWOTUrc2tuMy8rMUI1SnkrWnFYdlAvSjR1OTlYNXNudlpBcFN4YW41ckpZREV2Vy8rSm9yd0RTL1Y4aEo4Skl5cnp2eGJLa0lmOU44NUwzdi9jRjd6NHI4T2tEZkgrYWpGWUdPM3FWNnhEN3FXOTkxNVAwaUozODkvS1h2T205VDc3ZzZlL1hlZnBMYjVEejNyM28yd1EybnRTNlp1K0lDYkxvMnZZcHk5MVNVQlFmYlJHSXpaNHRZdlhTWDlJOGJqdjMxZXR0L2FQdjRJV09DbGl0WGpsVDJiMzE0eitMSk96NlNFWVptejBWZk5iaFczL3lPMFlad0ZlckwvNXVheW5BZ09Qcld6ZG1DVmRmLzk5d0VvNU9CMjE5NnJma0VtTDF4ZCsrTkhQcHdXNmVkWFgzYzM4cnk4dExvT2RtYjBRMTIxY0pXZHMyL0MwMmUrM09BSkErVGwzdysxQThhQkVoUDkycWVxLzM3L0VDQ3JTeTJSMnJadSt3M1pBMmI5Mjlmd3hBODR2RlZ0MnM3WDJRTU1nR1ZuZzdYYTEwVlhRRnlXMWwvUlNlQm5oWHJHeExyYyszZS8rc01FN21wVXFINlJFendQekVKczdSanFVMnhVQkRCR0t6WndoVVEyUTR5K25Va1BTRklsMGk0RDR2ZmNBeUx2b2FtNzBpSmhWQ3RuaU5DSGpQWENWZFZtTXZxTDNhaEdON0dhK3pDV0crZDR3SVNlYjBJUkVlWDJma3dndFBaTC9OM2dMMEZkcllvdm9Zb2tZZ05udHFiRm9SczB0enVhN2dLSzFNdHBnUUFXZEtLb3k0UDZScTJFL3lYWmpZN0pVQWFCbTk0RmlUKys5WjhxYmtJeXJGOXF4ZnlsNTRJdlgwK2gvYnkzcDlSU0ZrUDBtK3p4Sm4zaktIaGI1aW1ZbkRGd0luL0hTbDk0anJsdkJMZzNDenRteEdSa29lQTZVSXhHWlBDa3Q3QXJIQmtmUWxTMDFNdnF5aS8rc1RsSlA1ZkZheDF4dWJ2Vks0clFodVdHMUhiMk1yVG9IWTk2ZkphSTI2TDhqZmhNY0pUUUgyczJ6eU9SdTUvMlVwVkVHYVBlek1Ia29WeGtCVEJHS3paNHBVUTNTNFhkbmxzN1BDTEl4QjUvQzVRaW0rSzB5aG1EUjd5ZWd5bHNuU3ZMSXRvRDBycFZZUStQNDBHZDBZT2xmb1d0ZmdYU0VoQm5aT3BweUtqenlZTkh0REpzVjRiZThVR003c1RJM1VPUVJpczVjRHBIV3ZSelNmNitaSlZCWW5UWlhSMU5VVzZHR0ZzTkRLSnJMbUttM0NjZlhZN0tsQllqRTNER2h5YzUra3hFVFpLMVZtU2tDbkIwNU1pZGVFVHN6MVN5dWYwazlEL0djS3ZnT1d5THJDTzJRMHBzMGVhdFZKVkJnVGcwVUVZck1ub3RIRzV6NFVqR3Q3MDVBUnVQY051SVhCNGFxd3lwRTBlMk8xcERqYVUyT1Rqem1IWklHTDFiZjNNM0lXd0grU0NhdnlRaE41cDRxQUR2SUNoSGpSNzNZdStKYjg4L0pmTEVTeEFON3M2UVFQbVFHbXpSNFdzbytyVk1ad013UmlzMmVHVTNOVU9KVlZHSCtWRzNTYUZ1bEJPWFd2eDBzZ1pSdm5HR0t6bHdPazRxdVFOdTRuc0k0Z2daY1ZUVW5aKzFXR25xbVlMajNoOGlqZ2FQdmZFMUJ6RXM3WEtmME4wZXhoeGpsVzZvd1JSZ2pFWnM4SXBnYUo4QXRVRHRNYVYxaWE2ZlhNeFA0UHBmU3IvR0lnTCtPRjlsQVFuSXoyOW9UQStDaEZZRGZGK2xaS1lCRG8rOU5rUFZLbE9tUXpBMHZiU3lMdTVMSWNRazB3Q1RYZnhoeXhSRFlaN1JsK3BRWFQzSDFldkwwcFVhOWxzZG1yRjI4SGJWaStqRnF1alBRRFZ1cklMUk91ZXNuc3lKNWxxV0t6bDhXajZ0c29UUnZuVG9MdlQ1UDFTRDlKVTRsWGRibVYvT0xNL3FHVmhXeHA3Mk5MTlJkUFpJL05IdTdPM3JSVVVrUHNHaE9iUFZma2F1UERDVWE3UWttTVM1ZmNWNFpkeWN1MExsN2wxRmsxZStQYW9PbXFJdXkwSTl6SHJrN2c2SHJmbGIzSVIvcEpsbnY0aXpJNkZySXRaUG1CbGUxWUl1N09ORXdqSnR5azJkUFJDQ3JPUVdTdWNBcng4ZEVNZ2Rqc21lSFVJQlVlWWJEK2dsV3k1Rzc4Ujh6SkFoNHBXN2tPWlRLQk9WWURrZERNMVRReEJoQVEvNUZoNW9wSkg2ckFnU3Q3Z1kvMmsvWUxvZXNkZ00wSUFMbTZ0bkwxQ0pndWREeERsS3Y5TWlDbk1aeGRIb0ZJTzB0MUptNXFYR3oyMnAveW1OZDNMQTBWVHFzYmZnZEVhQ2p6WDNoUGhJM1ZWaVROM2tCTkUyTUFBZkcvYjV3aHVZUXFjT2JNbjJla3lUL1BCNjc1K3dRd3hNdlN4bGVjSGYwY0xjc1ZFNjRieVEwWmpkbCtYbHlLTkp5ODBkcTI1cEVmZVFQRHRjTHRyOFRlaFR5WC9OSm5WVUQxN3V0Tkc3SUZhQm5MYlZDR0NtTzNXeVZSTmtMMDVpSVRsZFRUZTVuZ3pFc3lFWnBsemRERUYwQWdnYXJzSStFNnZFWTB1VXczdnVzRXNiZ05QN1puaHlRTTl2SWJ2M0lnNzdMeXBHdW1JQkVKbmRsa3pnMUlOT3pGNXF6WnBOZk1OZ1dXQ3ZZM1hYZGxrOURNK2ZwQmV5UXpIQ1dsSnRHR2xhUnRadStudWpSdFZhS0VQdkJ5U2psdk16R2Z5SVZwUkNWMStYR0dOYjRVRWNEcUN6QTF6UVFGSWI0L1RkYWovYVNkZ3ByMUR1RFptdHpOeGxzTURpajZqMlo2Y0M2WmRKTm16eXdiWUFFZDY5WEdXTWpLUXRLNlBzYUtUSmFYeEZiQ0NkbVpUR294RENjZjdYcWpQYm9kbmY4dWlqS2xJZWVjZ2R5emkzdkpSdTlES1NNRUpzUExFelZOakFFRUZpblF2KzhLaWU5UGsvWDZtMzFzeitiODVOYUlKdUNnSk9rbWxJajhkQ1gzQUVseXhVMGhtTzFTbXltaVl6QkhZTXBRclhqVFZIWmMwd2JlSzRKYVhtNDRwaVBRZE1KZnplNVhxWGxuWmh5OVpMeEdXTE5sTlZuMjArU0VwTm03TmxTM3VXUzdhZHJjdXFLd0RUTDJYTm1MZktmeDJGNFJGSG5JT3lqMlh5Q1BTME1Kb1BETEZxVTBuajRkTUJxalJoY1hGSFdEeDZ6d2pYM2p5RE53WFcvT1pYT2RnUmQzb2JzQk96YUVCMVBSOGtNdHZFQVIwd3pWOUpJeEhYVm5KbklsV3c4UHhkRHM4ellINFN3Ykh0OEtDSXc0Vk1YdjRSUm9WUUVMa0hHaWlyWVB2OG9QOGUxRmRJM0Q4ZGdlZEFKMUovWVFCMHloZkE4eWl4SFBDRVpMR09kQWJkUkNaclZzMmh0SG5xUHJlTi9mTk55TS9IVUVNMldiRzZucHNhbHFzMVZ2THRMKzJGNnZsMWtKUHVhUzZEMkoyUmREczg5SnN6Zkxoc2UzUEFKaWh5a0RjNTVROTM0RStXaXBJN0dMTzJqazJONm5qZjdUbVoyZEhxbVRMRXV3SEpqTHZhTFFYNWZTVHlrWitlaytxb0lVcTVYUlhQY1FxQTlMRlc4OFFaL0RXdTArRGcxa281bmYxYmxoTlZCWEs5TXFqMDB4TG0wTVRhWWxUWGVKVWVHaVEzdWl0dVRiaGZ0aWFQWTVxVU4yc3VIeExZOUFNblltZU0veWtZYnYySFFhSHZjeWtkbk1zVDNhbjJwdStISXVaUGhyRTVDQUJ2Nmo2OCtYazNQcEpzMmV5WGNDV0xZNUtkZTg2UlRKZVNzaGZSMGVaNEZ4YkRienV6bzNkVUJTWk5FVmg2eE55RFhJQnVyZmtpTUhObi9mUFJMTXkzeWlNQm1mM0txMUpzMmVtaVRHQUFKQzJoaFBRT2VodzI2Tnh4YURDcHpudFFSL2h3WGhaWEExQ2dVVEliOGJHd0d0ajhtK3p4c3VYYUdkQm5NU1RibEt1UEZnckhtdGtUQnUzc01seDdYSy9TdEQ0OVpzNW5mMTd2Nm9DcWlyMVM4WUs5NEZSU1k5d2tTa3NEM0ZwRWdoMzVYZ1VIYTFnVWRvWlBGbUw1YkxKQkVVRDBMYU9KOE53anB3WDZIQkliaVpZM3NMbXJHT0hjejF3bkxFczdWK0FTNnJDd3JqZFRaTStzWUxoSzVyd3czWWwwcklCazZCMk95b1E1Wno4OTUrL0MzYTN6ZFRLRDliUy9LV1h3dU8yb0phMFZqbWQzWnY2MWYwd0dsanYzVm1ycmRQOGJFN1dYUURMSERaTTFZMFNabHlmOEl3WWpHM2FsbGNZOXhwcHNZSVl6aFNCRlBuU3F3UENUSW9VMlVlVDd1ZU8rYmtuaWgzcVJ0elQ4S3N4UUNHZURFWnZvRjhPTEwzYWhOVlNlOUdUWnpNb3BpVTBTRlltcG1GVVV1T01Ub0VJR2tHT29vNjRwck4vSFY0V0UwSDIzRm1VeXN0c0RUVDY0V3g4dE9VS2RmSUhyRVlUYUhyTXhLUDYwM0dobmVMY01HUUlqZWpyUXd5N3k1Qnhrd1c1UmJXMSsrOWNCTmF5aldrYmh5V2tvVWhTRmFzaVEybTA4WDNEd2l4V1JaUDlva3VsZVluRzgvbVNwSWtnbTByR3lRQjhjRVpnWFkwZTBPU2xSckwvTTdZMWNmSUZyUG5GaHFoSjBGaE5meTNQUkM5QUhxOFpBZHRYSnhtb3ZXY01kdnRPTFZ3YVcxSU9aZ0VzRnRYcDBZVWJkMkpNRnZCcDZhMXVhMWdMZjBCZGNNWkJLM284a2p4d0k2bVA1Y1JOS0VHbjJTQ1ZDL0pFdTZPaXFLWE5Md1hTcElrQXFlMW5mZEFKWExpUXc5UEtBK2FScUxSek4rMDh5YjZBU0NydjRVWjBlS0pQeE1GU0RQbExPU2VyVkpKcFFnL3plaGt3VWhNKzgzbVpxMGI1WWdoUlc1alI5K3d2blNlSXBWb3ZXcmsyQjRnMFZTemx3ekhpQldIRWtna1FiOUJEZjVDU1lRa0tObE1QWk5FWWxDeXAvZGFTWkpFVEtucVhMRk1JdU9ERlFMdEdPMUJnamFWK2Ezd2FvaDRBZ2dacnovMGVzbWl3Y3IwMy9hb1orZWdCaS9ablNrOEpydlJKWU1HYnhrMUE4SU0vY2ErQ0duanZLRHQvZE5rOUhzaERhUWM1TFdtU3Y2MmtOMEhSdG54QVVGcDlYaHBSSnNPNWM2VTlFbkx1S01rU1NLdXdOcnNSd09UeVBoZ2hVQnM5cXpnYW9yNEJndm8wbGgvMG8yME9iWkhQOHVZL2pLNmVBMmhLWFVUeHRwVUpaYXh0ODB2UXRvNFQxbGhldXo1YzdPWlkzdTRnYitwSEhPZVpuYUQwK2NVNjFQS2NXR0tPaGQvb21SSXBsbVZGRWtFNnl5WlRzWW1mUEZCZ2tCczlpU2d0QytJVGNjY0cxdVdyQ3ZZSE52TGpQYXkyNjRobjVCaXJKbFd1MlNsM0dOZGJPeHVwd2pGdzdTdWhpOEE3Qk5YOWlKZk04ZjJtbTMySml6SDB0dXlDRWt4QkZLdTlGdWNDZCtJeVZjWFcvN1BKdG1GOUVTQStNQkk1MkpZZkhaRUlEWjdqc0RWeThZR0NQdkdXbmt6UlFyZXJURlRiOHJLS2IxbEp6bDVWYTNacjdMTG1BZm0ramFURWs2cElsak94L2FPZ0gvcEQ4Qm1qdTAxMit3aGlJQmtkaVZiQWV1OUVhRjl1S09JTFFaZmdXamQ4SkQzVGcyV0wxaXVPU3VxaVNIV0NNUm16eHF5Umhpd0FHbW1HSE5XM2JBU1IyNTd1U2pONnlMbHlxMmQ4OWtZVGZua2xjaUpSa0dNSWdqMFU1UTFnMmN0VkRqalpiYVBYaXNvaVd6bTJGNnp6VjZhRHJuak9na3EyWWNGWlJoa3czUnZFMHBQZm1vV3ZxbkdvR0F2UUpSUjg2eXpLY1pSQkdLejE0MThzR3VaNmJHUUFOT0Z1WWVud0lDWDdMd0wzMm10R1o0TUdiTjViOWpjc0xXaUZGRFdiSXpWdW94YklUVDdpN1Rjc3NoK2Zud3ZJL0lmQm5ubTFyOWNFNGs4VDFNYlRMWWZ3elNqQ1NGWGZnN2U2YmJyc2tNSkpwdUpoaURNdFovRVRZcDNRQ0EyZTkzSUNLd0V6VXl0M1dVbGp0ek9USG15ZjYrZWErQ1l2R3hqbUpFOFFwTHM1R2lHSXI0QUFsY01TM0p6cmZDeHV0ejNDT2hwSThmMkdoM3Q4UmtNbWh3R08wVzJob1R1a1UybmJwdEtKcjg5WlRyeHRZanlsR1J0ZEFPYmJaWEdkemdpTm52ZFNEeFdQdWFtMW82Z3ZNSEZsSVhRSGFWYytXa2ZGcVZwMUJpdno1azNDOU03UkhxUW9qeDJOTHNQSWdhTzNESzJxMGFPN1RYYTdQRVpSb3Jsb1F5VGJOZ1BVcnB4Tmt6L3hoWHNLOG0ycVV6eW15c3BlQVJiWERld2szUEV1eHFCMk95cHNXbFRETnZIWmRBcEJhdUZvMkdhOFZuQlFhRkNYdVdXR3laUVBEVi9XY3UvczVUaksralkrQUFPRkFYMDJCR05TMGlObVNPM2pJMGtmUk1qQ2ZEalZtWlErRERlNWxBYkJxWHFZR3hvTjhmSWg1TnEvL3JndjhsblgyNlEwalhEbExxM1dRU3gyZXRHZXJPNjByVFlDVWZETkhzdjg2NExqV1doRWp4bkJYUW56OFRmdWNvbUtrOXVReWZ1eVJGbGd1ak0wV0xTU1BuOVlFZER4L1lhSGUzeExFMnh2QzVMaUswalFuVjNWa2FXaWVlTGgrb2lzYUM2eVU5WnFoSjVFNkF6SUV3NDRvTWFnZGpzcWJGcFZjd0lzcjNwUmk2K01ab3dXZXg3U1A1RG5lcTZ6YnJQZDkwckN6N3YyaDVtK2VKYkhnRitGb1NDbkk4emZNZUVNdTBEbVFodDZOaGVvODNlaEtZQSt5M0xRUG9mS09GTHk2aHk4ZEE3MFJYQkNhbzNLTllveW9Bd1owSjhsU0VRbXowWktpME11OFFDTWpNekRaSVZPWExObDQ1ZmFDd0w2L0E4N2tRbGdOZm1GeXFDSnNPZmVOY0x2ck5KL2FKdTNvRWd5WlBiTmlSU2FaOHhNZFNEQ0Myek5MS2hZM3VOTm50MC9NWitwYzBKRE5FdEprNFE1RjBVcjU3M3YwS0Njc0dzUitxenB5UE5CNXJBTnBVaGpabEdVYkhaTTRLcGVhSnpMQ0FETTB0dVdIRW10ejB6RGtvbFZNaUZaU2MrRWh5b3hQRzkyRHNxZ2diRDRWT0tMMnZRQUZGMVAwMGIxMXBzRzBSWXBLeW9YL3JjMExHOVJwdTlnelFoTk1kUkVhNHJTbnN0aFU0VE9FVU5hdWxESkNqdndMQmVaem1oeHBwcVVhMHFROVZjaWVmMnF1SlhHejlya3ZiTkZDNndPTkhyaFJrSHBlcW5YTVhsQmxaSktPdGFabUJwdjluY0hIK1VzS1hPZFdqbHp3eVVkSnFpN0hwc2J3RWlUanhhMW0vbTJGNlR6UjVmZWFOWWxwM0dleTRsZXJVMTNxeE1xSGVWc1VKMVdDcVpTU29uTEpYa1N0Q3FNdVRxQk9lTG96Mk9STXZ2ckx0bnVGSzNTNHNwL3M3TUhadHdIbkl2RkZVbThsWWw3Z2FaeStkclZBSUNobU9sc1F5b3dVTDBWWXF5RXN3U2NVY2dvb1RJS3ZxMG1XTjdUVFo3ZkRHYVlsbXlReHEyYXptY3pPRXJBNnFrNEh2SUxsUUVTZmdVVXR5bUQ1dXdlbnBvVlE1ZmFFZ0FBQ0FBU1VSQlZCbXE2bE5zOXFvaVdCTS8yeWlwbmkvSjJESENVa0t2bVhEOWk4QlYvT2IwT1lwVURsQllmSVBUTUdybmNLbnpXazFRWjh3QkFrbXZZemU5L2o5TjFydHE1dGhlazgwZVAxVkhFMkpmbnhDWGxPWkVUeU9MNVFQS21TeVNoUEg0SFVWOEdyeExMYkQ2OUVUSzYrZXBWV1dvcWt1eDJhdUtZRjM4bU84MXg4VUZRM2d2a3ZBVVJtMENXZTZSRjBMUVZPai9zclU3NWZMOEJBMGM1NFMyNGhXMzI4eGJZWXVIWTN0NEJNSnc0Ry9tTkdtTEN5bHV4bG1OQ2pLTjY2QzNtbW8yYndnV0RMU2lQa2hwRFA5Yk5pdG9DTktWTFNZYmNCcE12N08rVWxaNnJXOXRLa09WSFkvTlhtVUlheEp3aENYb3pFUWRQME5IV0N3bUhmbGVURkEweU90aE1wWE5xSTE5ZWRtaDM3RjYyUSt0eGtpK2gyTjcvajlOMXRTeHZTWkhlK2RZb09CNm9rdTYrN1ROZWJ6VWthamlGcWhqVHhIUEJwemxIUmkyb2N5Z2ZWUm9xaDdjcGpKVTJadlk3RldHc0NZQkV5eEJjeE4xZkUyQnNKUVhxVVRnRFdyQWEzSGVoUlorOGxzbTlOa0hqRzNsanBZZTFocnRtSDhWT3hkWkJJM2Yrb0Qxd0ppK25KQzJ4VDdsbFd0a0ZPQkpNNk85Q2VqR1N6RzNDeDRBNFlVUVlQN0lScFNxZ2ZRMmFqOHNGY2d5alhLcXBWUkFkWUkybGFISzNzUm1yektFTlFrNHh5SmlWRVZBcWxyUW93dFF2SkZySlZtL1o5RW5jbi9aWUxESmdpazNERUxCcTNiWUpzeXR1WGJlTDhHZG1jWmYyeWhhclY3Yk12bWdCMCtNOHJRUGJSa1pSNkFiTHRxbGc5K2dKT2IvTFp2UndXWXhWVGx2QWRxVmM2Q3BLTlkrTnRweEExdFZucVNtZHVJcE5udWRTQ1ppSktzdXk3WmFnenMzV0p6b2RjL2N2NE9VUy9aOVJpWjBMQmZJNW12MjViRk5odzZwYTY2dGpGL2orOVFVL0xrZTI0T0U4anF1cHBscjZkZFBNMmtBUkRQTm5wRGRKWjI4eFB3SEkyTGpRMGR3MkNLN0t1Y2RnZnZhUmhmdFdBQ2h5UWV6RTd1OVB3eXBEU3BQdkdzTEt6QTJlMkh4OVNlZHpYTVk1YnNGemFINHV6QzJnSDN0R3RrR1JUYldjMVZNMk53ZzMwbVJydzBoRTdDdURaYjBUaEVvZWxYdWl0VWJpdE5Ocm0ybVZIYmY3eGMrcFRxa2dRQkdJODJldUlGTE40YUI5QnBJalRjSW5JQ0RpaTRGYXhSMTJwbUtLeFRqYklhQnBhVWs2RW9wV1NjSVlyUFhpV1FpUnZLdEVDYjI3bUlwb2RjekUzcWd1VW1aVnRJTzZBRVFLUGJJWEVLazF5R0lzZVhsaE9kZzNheWNNRHpGRlpnQ0Y4ZnFIbGR1RmQwUE53ZE9WL2svbW5LVFk4MVZCUWRyWlJrRzFvc0RBelNUaHdDMjBSUkxSanAvWVhNMDhzNG42MmdlY21MMW5lV1phelZGK0pnV2xhSEt6c1ptcnpLRU5RbmdHOS9QRFBTTldERWhOd05xUnJLYk1zbS9XckZBZ3FWVTVBRkVXbXlna1VvSkZiZ04xaDJIRW04akY0RUNlOFkyZkNrdE91UEluSW9SbjY3S1AxUWlrdnQ3Qmh4dS9ja3psMlIyYk8vZWlGaG85ZCt5V1F2WWtyZThqOExheFBJU3pUWnlLZ2FOV1kzQjNscFVoaXI3R0p1OXloRFdKWURWbHhmbCtweU83WW1UUHZKejFPemsza0JtQU9zN3oyVnhMUWpET3U2d0JaYnczZ3V0NzQvZDdGbFFYb045RUJiU1NkNlMxOHdXTXB4SXdaVmJKOWFLVEt6TkFRUG1TbGxUR3ErT1Z2SWxFVU1xUURHVW5rQ2NibUdSaVdIRHdtYm5VdHBUaGhKd25SOWlzK2NNWGQyTXUxQklUSmExblk3dFFVNUFGYXU3cGN3NTFqQktaNFJ1a0hOSHh0ZUNNR3lWcFpiWGJCMmZxNlo0emR4MEh3SFdicnh5THRvV045TW5BRmNhYWZiT1FUVmVUdVN3OUhyUTNsUmFSV1ZxWkFXRDlVNE5jaVhyY0JvMGtDcEhQSVMzcHd4VmR5WTJlOVV4ckVuQ0tSWlJnMTY1MDdHOVM2RWFVT3kxbUFDSnRQQmRRWlRCNG54TllPWFU0QmhMc1N5Wm93MzdXdjNZSHRhVzBsUndOYjJ4WTNzTkhsZG54UW55cmF4Um9saHVEVW4wM2N3VlZzcW5tUVpoV2VHa1hQd05XTGxxdG5pMXB3eVZBMVpHRVp1OU1vUmFFOTgzenZ2Q3dNMmdrVVFIeGNrMzFRUWFXdzQ1TGtMQ0N2ZWdHTk9Ta0JFRlQ3cFJwMllEaGJrMW8wMjVSZk1RYTYrcnFJMGQyMnV3MmNPT0dwUXBaYjU0QjQxK2FURUpiRUtPUUlWc3hEaUJHSk92N0M2QVVuYXF5TWFTcXJRamFvVVNxNnJTYStXUHpWNnRjRmRSdG8xNTM2Q2J6enFIbEg3UFZLUFFWTXJPcW9PWXJSR1lJS2x4cHhEUjdOcUQxdE1KR0RqVDB0UVMyUWRENENLckNnMXM4UDlwTWpnVHVqUlE3WjhFZ0xqMUw3ZGM0a0dhRUtvaUJSMk1xbE1FSDBZOVp3V0wyRDZWdzBKRU1XQVhaZXdYWStvTW1ZQVZzenBWaHRJVm03MVF5SHFYeThaYUJ0MnRCWllTZXIwd05lTW81VkczbGVkQVZGejV1NGQxaU1FcWhhazV2dW42WVBuQXQxaDdlYWNwem9xcDVES1o2SXB4d3BhSm8vRkVaRU5kRmtEajFzUkd6elRpN0lacTh2Q0tXbmRkVVRGYkVYOVZRY3h6d1BmVlRpR2lHSURGYXpVdXh0UVowZ2VEQjNXcURLVXJObnVoa1BVdWwyM25NdGdJc1lzRmlsN1BETTFnczVUQXFQemFkSS90bFhsOVhxaXlSNXNuYk93ZDhublovOHZVWVIxVXBaZytqclg5SlhEUGZCcDdxdHByNkZPSlZCYjQ0Z2lFVktCcG9MaTFTTkZkYy94djJid0ZDL0R4MFRJWHJwNDZ5UkgyZXJ5SlBpN0UxQnJRbWpKVTNldlk3RlhIc0NZSmZIOW1lZVlmUVVHRHk5TFF1R25Lc2lxMGFxa01VaitTWDM2Ui84RUJCTHNmNmswVmhIckNacjBGRmlKVWdOZll6Vm1RWUQ0NCsrUFAvNnk3bDN6R1RLdnJTbkZzNzhGUEhieml2OVp5Vm8wRUlKcG85c1N0UmZ0U0w2QmhORmw1azNLbmdheUJ6Zjl4RWF3Ym1nMG1lUk45bGdwdDRxazFaYWk2ODdIWnE0NWhUUkw0YWJ4eG1UNU9TS29VOWNBdEswUTh0RmVjdzB4cDJhQXd0N3EzZ01wTHRSRW01Vzd3Q1RFeGhTT2NvYnpqVGhFcjc3L0k3TEQ3Tk5uOVQ4ZTB1ZnV6TWxrOGpMU2tzcjFQOTBlRStlNkVVNFc0ZzNWTk5IdkMxaUxGdWJ4ZGFwc1A1eWZnWkc3aWhYVmlWZk9yR2F6WjhzWnFtUW10L2FVdFpjaUQ0N0haOHdCaVRTS2dtNzlhbFZZU2ZGaElTcHZwZXZ3NWxreTRhZ1o3dmQ0Q0NmK2M2UEt2WTFpdUxSUXBXdkI4QlViT21yYUVkOXlwTlc3R1dIMmE3SWtSdUUwdnIxTzdUanM5aDhYb3JTTmdkdHh3V3BRbkN3RU5wVGxheGxreHJBK2E4WElpay9VcE5PN1ZzaGpiTUZZZW4xa0tqRnU3cVBwTUNGTStiaU90d2FxK1VvU1hpSmFVSVErK3hHYlBBNGcxaWNCY1YvNEJZL3RqZTJ4TENwU3VoMHVkTy9DWG05a2h3TE1PZ0M4Lzg2bVQwa0RjRkl5Y042QTVvMUtjVzh0RUdMOWdIVGcyb2hkYXZkWHFjNVFzZEF3L0tNYXlhVGoxRHFjaWkzVUlwRW9UemQ0cGFNYkxqc1JzeU9pcUxaNFNlbDNRRDZLYXp4ZG92aG1EOGpPZkFvWHcyRWZpb1AwUFFaM3ljUXAyekpYeFBpTHVmK09MWDRzVkNqcHRjcjM3dkQrN3ROTzlnYzFlUGNEYUpZTVI5UVN6UU9tK2QwaFRwSlZOWFVsMHNVMWx3RE9XeEF0QkgwVEJqNUlsbjk4Y1ljaWJCYUlXUGlJb2huaUVzMStZVzNPc3hSWUE5N1dKaVZ0WG1EVHNlcXppb1pOb1JZSDhRNURLOHl3cWNUYmhZTnF0RFljbldnRWE2U2pxa2xxbVJNek9pSzBoRmJaYWZjV1M4VzE5THdZODVnRjZlYXlKTnAyNjBRdXJFQnUrRE4zN0tRVEcraXAyS1F3OEJFOEdCb1JCU2NETGVqSi9YY0FHd0d1Qm1hRzBDM3FUWnBvOUl6UFlFQTdZU3N2V0paUCs4MHNxZSt0ZnNOZlN4dGpJa25CRXVDcFo2bDA0QTFCeW44RkZibzZJSFlFRUl6dlpLSU9yVkc3UG9HM3hzaUN4ei9ra1RXS0IyRFVBZE5SVDhyTW1IaVRlU1p2MTM2RFIzblpBOFUzWUgvczFNT0ozTUEyTm05VmR0TldiT1Zra3pOK0NsNkVuaHVpcHc5V3VoN0pwelY1dHdKcG5KbVBLUHVhRzBrMThpelRYWEJnSkZ4aktxN2g3dk16ZXZmZmRiMzArcnowK3RqVFMxQndSMitmVG5BR28rVFJORzdkamUraEhhZGVIYXNOYTZ2RjMvay9QWTFOcVk3U2hjRDJYSHR2alNidGE3UmM0dkFVQUhBMDBlK0xXSXNtMkV0eWJiRmVWNmpENVl6elp2L2dGYjNuWEcvakxMK2hZaExnaE1ueFVDR3JrTVhRWllzc2xIQjZydTkwOHpvWTFlL1VCR3lCZmJyTjhzQ3lSdlp2bWw3TVNVb2pHNmhHWkROYnc3dzlUK2Z6cG9aRWlFMk9DMFNBcS9tb3lOME92T0dJR1c1T2tHakN4akxZUGdjZC9GYVFjZ1ZwVll6bVJIZHZqSXhUQ0dYQ1lBWGJkU2owTkdpaHVMWkkwSndRUjhwdjdNK0h2Z01EczVTK2FpbWRzRGNDVXN6QnNHY3FzUkdlaEtuK3ptenZackdhdlJtQnpHY2JISy9zT2UyNG5kRkh5S00wa3kySnNJVVJjQVZKVmpCbW0rMWlKcGxwV2oyY1pnbGErOU1GZXUwNmhmMGNPVXRUR1R0TE5QMDBHdTJlK0VwVkFNVmRPcXBIMExMWnNpQmVZRy9EY0I4aHZvRDRYdHhidEZ4S0N4ZnEwNisrbUNjK2V2cTZnVmhIQVR4ZnRLZUxyQys2RDZZSEtVREtOVkVES0pFQTVneTlGWjZPYXZUcUJsYUpkTFpBWDFXTzlHRFlWUWZPS1VYM0ZOK3dSK3J0cnZXZ1d1L1UvWnpQaWx5K04ySm9sUXZUc1NvZDNpOFc1dFpKa1ZPanVBL1FYaWxneG1IWk8rRm9tMjBPdm1GY2xiWEd4S3RzVjBuaEhsT3YxR1pUY2VoVnBKRXpZV2xRYzFOMGJvZStTMlU4ajRWS2kzMlpDVWZUcTBYZEpxV1NCZkdRNmwwWFdHaGEwREMwWU1tNDN1dzFpRzlYczFRbHNnT3pJSnlQSGV0bVd4L2FFeWF5VjZXSkQ3MDhrNnhPclZlRHZlT2lkTlk5bExVNjRHdHpFRkY2RDBhSTlNMkVvMEZ4U1ZwTVBPZEpqTEhlSkR1QlNmSGhUZm15UHRJWEo3N2hnaHE4QVVORkFzOWRQZkpNY1NWK3d5TkpWZENzVTd2MVhLYVIzZjNWcHpzdTd1eGZtTElFb1E1WWg0ZGlWa0RiR2owYnpWQWtzbTlUczFRcHNnckMvQjc2amZGOHZVbkN6T0hWVllIMHdUSFBXbHhSaTFRRy85WTFmKzlScTlkUkxQdU5IMVRUdGlya0NSK2VOR3NWck1HcUtteUZRZFpyVXh4T2k0bVdKamlPcVVWTERVd0xhblJva2xPeUJ6NndCMnp3ZjYrMGR4RGZRN0oyQ1lyenM1THhKQzlCWkxxYmk2OVlQUForY1Nidjd2Sy8rdHFXTkpEWkRYYjdiekVhb0cyMjRNclExRkZMRTRUR3U3U2xTdEY1Z0ZVWlVDZWF6bHgvWEMrR2xoT1NkRWtvaWgzOHRnbVkwUGlPbUY5L1oySE1vVElwNXZwcThFdWJXN0dabHVIM0dueWFqWS81SFM4N1cyd1huWmQ5aTZmV2t4L2FFT1lPUVd6bkJyQWFhUGF5L1FYdisyTjY5SVdKRnJ1TUV2eVlmdHBrOXN5YU5RTjNoeXBCNGREakIzK0xCb0ljdndMZEJvNzE2Z1JVdzl2Yklja0ZKQ3Qra21lV3dWUFVrSlc3OUdZUlNaL1FFK0dWRG8rVk92YUFLc2YwVWJydnVLZGVKdzhYeTdreVBhbm85NStyMUxsR3hkTFdLVnF2TGxCU2Z4T2xZZys1VG50MzBIY3hxb05rN1FEem9OVDg5SnB4MmxPenhOSFhNSXgyMk5aSTA4cWpEVUZTd01pUitKeXBOR291bmZVTVBrR3h6bXIyYWdiVktCVVBpRVdhRGtsSFpJczBzZ3pMQjM1dlNkbUUzWnBrNzJuaTJNSEdzSlFvY2Vacmk3VGJzcEUyVTBTaGtTTWgyVW04bTVKWDhwRU5NVXEwV1owMzVqRHF3dWRtYWFsYy9nZmo2bXoxeGExR3VLeUN1ZFRlOEFZckJ4akpOZmxTcUJqVmNUTEF5OUE3SUNCVXVKMVpPYjA2elZ6T3dWcWxnU0h5RTJTTGZQYzF4NzZhWjV6b1hsWHZkWXNlWUtjUGF0M3A4eE5Ob0QvNHFUUnUzdW40QkFrclNsU1F6cmJ6RldZRUo4TWtYRkVsY3NYNFhHNGJWNytVeWpyOVhNTXNOaWlwR2lHUFpiSVpnMzkvV3dGVkZyeFB2SlJyVDdEd0ZzeHh0eVVMbTVGU1dpZjExR1VQZDRWWlNKMmExOVhvYjArelZEV3dlYUIvdnJFRXJ5ZitqTk5jc3RWb2ZDQTNrQnJSNnZROEJNQ1hvYVJHckhIbVFwczNZU2RnUkNDaG5uUks2QzRIc0V2amtmenRNWklvdEpPTWFNZzU2azBRTHNxczhncEw2bXoxeGE5Rit4djVzNy9nNEU5ZlFDNlo1WVRLMkVXc0NsYUdxQzFERlF5aDZkRGFtMmFzYldEM3NickVUcUNUa1hmWkVJdC80UW1pTFUxY0pGWG40NHlNbWp0eSthRWVNV2RObjFzVS9hYzQ5Y1FqbFZLTmk0aHAwYlVuYVppWTByMWhhRHlUT2t5akpZdUdVY2RCYmJoNVFJc00xQ0pUVTMreDlndURjWExSZEhBWVNta014cnFubkVScGJzclpSajNWaHl0QVdjeEVkZGJoK2pxWDNtOUxzMVE2c1pUb1lrUzlZaGxqcXFJVXRlTVdwcTVUeHdUY0p1ZXN2cE9Ici9EUUNsNzNQMEpoREpsYXFNM08ybEJLUGJwYlBPVks2VEZQR1JneXlQeEdTSDl0algvVEVUT0syL1NZMVcvMEU4dXR2OXZyb0YxeFBST3Q0OTRERmx5TXRNZ2Q2WnJhRTYzdlkyRDBDYXp5WElmNzlLZWFwNWUzdVAwNytEc2JVazAxcDltb0gxalFCYk9qT1dYNDQwekdscDQ0MGMxTy85ZE5DMW5yMGt6cDVheFEzQmFjYm5PVVU1OWFjY0RYOU5GbWZlSG9zYWhpQjY2dlZ2aGlJejdTSkhCU0QrWmtIeWhodW9BRm0xZC9zbllKZXZPd0l2ajlYQ0tlUG1SR3pRRmZuSTU4aWFFVVQzSnNDUXA3TFVOclplUHhQZnZoM09iZzNSSldZT0NTY1ZtNERIbC9odmluTlh1M0FWa2dUSlN2TkIvUjNvcVFnRVpDaVNQZlIzNVg4UHZrZi9PclBEREVlci8vSlRDZHVuZUpZcXpOb3pDZGhiczJ0UXUxRGtsMlVPa0N5ZTNiakgwOXdTUXNqUGJaSE5BaGJHdGR1dEpkV0J4bWNoSmtTQmxpdTJpMEZQZ0FCTjhyekNNdlIwaEJsQ09jd0NPSVAvNXBvMVNLZmliRnlPeEZwSEo4M3BObXJIMWpIOU5DeWJiT3lPTkJSOGJhUjBaYmRIbiszVHRpYXhZMEFqWEFiTk1yZzZxZXA0ZGFTWElLQTBycVlEaEF5WGliZlhNbk1mS0s1TkZjdFpaYnZnako2Q1RlL0Jpb2tiYkhNSG85aEI0bHJtWjBpMU9OSG41YkcrUmxhVkxTYjExMzFveVExZkFUd1pIS1hsTTRpY01vUS8vSmxodW1xZUtaeW0xRE9Na1J1THh2UzdOVVByRnR5NkxuNFRPMVlSN1pnZWNqbzlvcHYwNGxhdTdoekJHWFdsR09uYWFLNEhZVTdvQUwwTzVXb2I3Ukx2aWM2bVN3cVNvWU1CQlM1eEhSSzFtc2xKOXJWQTBCcXI5RDV2Q0hWTGpUcEg2VHY4NlNMUU44azNZU00vVFc4OEdTb0hTVzViLzdMMEJiazZ0WHFkVG1GSkRpZjhhWWtTWEpVVHErYjBldzFBS3hUYXBRdzRUY1NTdmFYN2RMU2F2ajdvaDh0MGJobTBhemovUHFtM0xwSzA4V3BFalA5TkZtZjZOa1JuZVJWcDZ3YW44aU83UUh6RVRjM1gvdUlvcXM5Z3dZbkxLcm9UWG9CUkgzYUViaFA2bG5hQ283QUtMeTREY3FyMkZiZzVaM2R3MEpNSXdIK3l4QnpNTi9xMGU1SHZ0Y3hVWFhSTEtIWWpHYXZBV0F0MDhHSW5POVcwVllUSXl5dmh0ZUg3OGxVajBabWRKaG9DTEM0cmF0NWNKdldxK3czZGhHSHJWZStMaWhLSXMxcjlwQkRzcWdveVRxa2NWTTBhMUE1VUh2RDdhWUFOQ1JHRlgzeUdaTDBBb2o2L1VUd0pYbTdtL1Y2cDJBVVhySXJwQWxwblE4ODdjWjFLdFhvR2dJeUhzdlFMZ2dzZEREbzJ2Smh6ZzZTVjdNWk94ZHYrcm9aelY0RHdKb21nQTBkMzJTUWRsQ0wzTUt4UGNoTnBaZTduMThXcGF4cnlJY1Fqbmt6L29semE4Y3VKbXlEK2VNeVZxb25PNG5hUjcrbGYrbE9vaFFOYVRMZHA4dHdaY2JvNDhHdTJwczkzcEpRN1hOdTRHL1F0NWVTTnpHMkJYOTdnSW0rV2cyNG9RM2ZmWmNobk1KNHVKTjNpNDVWOGo0ZnJGYUY1akhQWi9JT3pkNkZDV1ZJR3ByaFZ1RXlmeFBBaG9DTEwyN3JPdDk4M3hkQWFuWjViSDNzSllSenRjaGs2T2dPTkFhMFE1eGJtN25vV1VDQ1hwZXgwc0hNWG9ab0FvemtjcGdKcGkrMGJTdUdJaGxudXkxdytRb0F1OEtKVjVqWkI3VjRPV0UwOEJrbk9LbkJlNWNRdjZjUVVWL3dEVFAyb2o2VldrMit5eEEybzBYdnFOL1hXVXRvZjA1WCtXV3BOVyt3WEhTc0lhZ2xDaEwyTnBpcUpvQU40UXh2MGhSelVxQ1NUNFFTU0RWOTlLM24vYjNuazU0VC8vM3ZJYXh0cGN3SnV0eE1qaGZuMXB6UU9RTHJTMW43aEN4YllReUJrVnptQldiYWx4b1VRakdBejNMdUsrS3JCNE5kNFVxK3dzQlREZ2U1N3pBYUNBUFVNaE1tMlZHelFsN1E0SE5tN0hGUUxSYkNKMmlRTDN1dXFEaEpsYllnd2N1c1diUUMvSGcyeU8wTkJoQXpOMTUvWE1TYmtLTzlKb0QxQjA0cWlYOFZYemZPNXpVVkFYUS81WlE5M2ZzV2dCMHVYeUVqV01jdzF2SUkyL2RxOUZLWVBYTmFHakg5Tk5sdS9zQlRPcnRhckt0VXgvWW9ManpEN1FVRENYTGZiVER4Q3NGUUlXRHU1NHQza0RGZWpmUkN0SitsSklVWlpzRUxORlIvV3RkTWxCOHF2MlVJK3ZKM08wWFRTQ3JrZHhqVFB2MStrZEkraEU1eDhKUzM1L2JGQVFrYkxQTTNBcXd2YUVRNXZQYlNmVFRqaGhVU2NodUx2TExuajR3UzRsZks0dGN4YklndUh6ZmhXeitCMjIyRkFpZTV5MmQ1RHZJcklIeDJYSGJvYVpzWXRWU2hjWVFXejFYeGxjTkJmckNTcnpLUEFNUi9iSWZFdlJFSjRMc2x6bmtrdlM5VlF1b0tQMlhXbk5XbHNGVFBFQzN5VTRadXFERFczOGhvSm9tVVg0eWd5MzNqREpIcnk2NTBnT2txelpFUFlBeVcrWnNCMWhFS0hSdWZmZUhGVTBhN0FDemhVcDR0NzQ4UzZpK1JDVnZETUp6d0R2aTVMUTFtcHduYXVSMG5HaDR4Q2tmeSsyS1E3TGs0RmNSMk1oUDFSZnJ6WXFjNkpacWl4ZVU1S1dXeGV3TDV3VXErd2hiZWZhVEsyYmgvUVorNW15bGNRcUJDVnZqZ1Myb2ErYzNDcXpMVTRMVU1IUkhYSGkyTG11bUFMRC8xdVUzQ0xvcWtEaUhQR3IzaXpJSE5Md3Z4SnVBa1p6UEEra1VJcFFGTzVCcytHdG03akliY1pob3lGdlhzZzRUOGM4cXAxNEdDVjNtREJweTVTc0IyMjcvVkIvN1NjaytuTGVjWjk1Q1JCRXM2VEpOaXB6cmxaUTFBdUJxQzJCU3c1S2VPWko3RXJVVzRBQTRyNGwvSWlXQjZDQ3dqbDMwZTJ0U2Q1NXFkcGd3bzZQVlpobUFpNGxVRkZmaHR2UHc2M2psSmp4TUpiVWVESUl2ZEJqSitqWUJsalZSK3lsc0ViZ1JZd2tVTVZqM0RybTFrS2ExT1ZUSzZGVDVGYi9QekozVTR3WktQR2pCMjBYY0pwcGRXZnplRTdDd2pmd0tNNUpMdlBoT3FJMmtvWTJjTnhESWp6ZWNMR0JhcTVLc01aWXRUb0h1ZkVtME55ZlBESlgyRW41QlFNc2c0V1QxM2trRHdXOWFqemtUTEZDM3lVWVpvWnBXdDdNRzNoUTl6eGt3SWNUWm41d2k2OVFvb2hzcjhhd1RzQ0lDU1RWWHg5T2J6b0lUUWJOZkVoSWtreFg2SEMxbnJPKy9xdjdsMkwza25tU0orN0tJZGFtUGRVQitGMGlUTmloK1JFUGhKeWhnSnozZXFVMmJNVGdFWC8xVldwU1lFZUJLMkZ1R3crQWVwR1lOVTB5V1loWmR5dkZPK0lFOGpaa3dRNFc1Q1BaYWhLK0tkZExkc24wUU1jdVpSNG1VdXJNT3Z4SnR3VXgxckJPd1FnTklsdlRBL285dnZtZVlWZ2FGOHIwVEsxdUduVXdUeFVlMnRQSzhzcVA2WkE0QzRyN0k4V1VmNXljemsySGx1N3BQYW9EdTJSNktQcUxGbUhTZ0hqM3JOZkpPelQ1MWl2eE5pTnN3SGlRUGhHeDVMN3pNbngvd3hIVEJqL0Vtc0xzbGJHWUk4ZlNJemFFTGN2czVGVUNoeVFWMStoWVNWOUVSOStMUk93QjRCVU9sWm95SSt3ckU5YVIrcXlMRmdNc250dUJpN2hpRzg5YW05bFJmbjFseHdSWDcxMEl6SnBJTktzUTdIZnluRFZNN1hJMWpsRDlUV1RDaWZidWV3bXRVb0Jzd0tWUEtWQnJCS0czVHZrQ2xPV3F3eXZTQXhwU1JkQmFYZ0lCRmdaaHYyMnd2ZWVTdERkSmVXZks1MFNHS1dna3J5U09jZWRBczhXZXIydnhGM2dvMzIxZ25ZS3dCSzF3RVZqdTBaVmliQ2NFK2UvOXFmZlN3dDVMWGVoU1ZmVlhKaGJzMXAvTFFOcVQ4dU00T09YYkpwajR5VXU4aXJPN1pIcU04cFY3WVJMY3FvRUVMRjU2eXRJTTJROVFxMHdvWE8zNzZEUHMxRjNuUjRUR0pLK3hraVo0Qm5zTE50OWYwcHM2cHFHWm9RT1hzeTBHam5MZC9FMGFwS3NpbEx4dDZKTU9KT3NNdy9JYUxYQmRoZGloUDVuU2xUOVFZSjZIV3NKTXBHWEtZc2cyek1tcjd4cm1yZGk1bjlGT2p5bVVvSjlndmd2NWJFWklMbzdzdDVKZ1FaU2JDa3p0Z213Y3NNZGVhRlJ1cys5NU1oZG5paDRtdHY5ZzVBSzF3SUlwQWRjZ2t5VENsQ2puVk5BT09yOVkydk1XYU05VlNHd0xtZGpHVDJRanR2K1c0NC9XcGN3SmtIbVJsQnd5Q1QzUVpSc1ZiQTdyTFNxSzc2Rm95QzNJNE44YVQ5ZmZiTDV6TkRDVjBqTzJYdUJoekZ5Q0RoYW9sMnd3bm9ySlFqTURzYkpubTdJV1RaRElLTUpGZ3lyM3RlN0ZTTE1tSDJJRXpKQkRYZ1VrRDVvaS84V2R4YVJJN3RYUkViN3M1NEpONFhZQmRlQW03b3lTcVZ2M0ZyMjlYc0pYOVRVYTBNMFlhTUpJSGtSenR2K2V4S3crVFVFZ0VkQ0lMOEZTYnpyeFd3bHdDVTd1ektMcU1ndDVsaHd2TnlSVGt2REhtNlRjYTdxcXRmcU5VUFdyK3luMHRleDI1L2VjOWtRWFJrL09MakJla25weWZGVHJYSURLdGNlMktJMzJmQXd3V05DbVlreVUrVWY3VDNYR3JDUzNQaWhQbG9YV25MY1FWNTVST3VUdlBpUVN3Q29RbUlsY29ReFhrc05mS0d4T1NubDdkSldMNHBsREozSkpDNEUycXFZNjJBblFCUXVvSGNpRkdRbTNIYVQxS2VhbjAzWTQxTkV5Nll4M2ZYZFZweWtPSThkdEFMK3cwTml2MXVmakl6cWFGa0V3QkgrcVU3MkNJMWQ3RFdrQVVncWJuWkV6ZXM3TVBTZHFFdmdWaXo5RG8wOUNVTUdmOHVxbVNDT294Q1E2a0xoazZsTW5SS0J0cExxY0lKRWIrWGl6a25ZZm1tTUVmU3FWZEFNRXptWHl0Z2lUUHd1MUNsYnRxeHQ5aDFMbXlEU2I1SHIxS3dIdUh3UDlvVXljYzc5VGtranFxUEhkUmlNdTJYY2c3ekRSbjcxQXB4VitJdENkWFZKUEFuUEM3V2xwcUpCRVI5cUE2djBnSnhLRGZmcFFaYzUybUZjdFQwQUlOdk9XdGJzK2VsREpFS1RUSGZQeVRKY3BGTGxna0p1ODJGZGZtVnVCUEtvYlVDZGdGQXJWWURWV0x6TWtMb2NvdjBLZzRTbm80R3BOTmdHczdPUnNITUZnWHpENWExK1NEQ1BIUFEycWYyRnFxQ29pQkNsSzBiK3BTUC9pVHpaQ1hIOXZCSTIxbFJpYThRc0N0cnJpL1JTamw5VUlxWG42STN5WWVRcndTYVpoc2NubTBLSTFLbGZ6VkYrQ2hESDFaTklVTy9JNS92YUtMczErUmRIV29najRYSi9Hc0Y3SUlWeHJrcVVleVA3VkZKSXlhVzNNd2JTNVVKblFqZkduS1hQNzgyZThXNU5SZWxsMkR5VGlrcmNlMGlRNFNNaEZzeWhVMW44d1laNnV3TDlLT3lRVjdmaVBwOEsrMVZ2a3dZNlFsbmZwTGVBQjdjNEZUbG1NdlVlQXJqODYydDI4TG9wUXo5cTIrWHd3U05mVDdxZ0NUSVlUNnd3KytRdjI3RE9MQk93RTVaUVJ5cm9NS0pNRnM0SjB3c3ZUVmF4RlZ1K1E5UCt3ZGY0Vis0WEtJd3R5YXJhT1ZNUWlndDlOcXZrRFBhNTRwZmw2UmhJOHBJZjVJU1ZuSnNyMGVidlpCN0NGVjJDWDU3ZjZTREJ2RjNMTkdRVGd3VHlnc0pRVzFCclczMmVpSExFTVUvbis5Z0JEaXVEZmp3aWlBVFNncGxTTTFkQkhZS1FLazJQeEcwYmhnQnVZM053ZXVuWERaczVncGFTSG1hK0Z6WGVFOUEyV1ZNalZzYlRQWnZQMjhuZ3pmZkNpZ2QxbTBUR0pZWjh1d0w3WFdISEdkQUt0UmM4ZzlBYVhMNWdxekgrQ2FzRmpROHNRYXJxNEZUUVlhQVFWakFNdFNYZUF3bFlHNWdWMWRJSUF2V25QbTdDT3dVZ0NwdWNVclNlY0VJeU8wNENTeDlFTWFJcWhYbVVobGRJM2d3U3FDcTZTOTIwMHJDQ1dTY0k5VnRQMUVrUWRvcG54VXB6dlhIOW1CdEwrU2VjVWlFZWt1K3VMV0lxQmYrZUVHRTV5REpIZzJmRmVQTm5rdFhTWFFvd0hQQU1qUWg4T2Z6SFNCeEVjQ1Bwa1JDRnFzMzgvZTZDT3dVZ05JMGU3dU1nTnhtNW9uSjUxRW9zOVA4bTdtcU1zcC85UWF4dmttOUNmcjBSVHRsWnZtSXYwcDlhR25uVFFBQUlBQkpSRUZVMkhlUXR3M3NZM3ZPWkhJMS82MG5LbXFpUDdiWG8xV05mVlA3UDRaSnhaZi9uSStFZ21Xak5DMEdja1FKTU1sUEJweWNLMENvZmJPM0RtVm9STURQTndqd1hZM2pBQkQ3RmRucXpBOHJIbDBEOXB5VnhEMVZRdEhjd240cUVrbDRwdjg3a3hEVUZwVHNEdU5lMUhOL2ZGYURoMEo3UG5aUXR3QW9ydTA1a1pGd3k4WUxSOFZPZFVZREhXTXFjMXVHVW5nUnZ2c0RSdnU3K0podkZiY1dTYmY1Z0NjM290RjFaQThCdjh3akg2ekxVaTlEeUYvV29RekJ4SHcrMzBIL3phRUFjR0RxdWJjNzgzY1MyTEptVHpodVpEVnFHd2xsZkZCUDdwQnEyUkthQnNHazhJOTN4MUo3ZkFhS2ZRc1hiYVNCSWo4SGk2NDRmTEpSRzRtVEJTZHE2QXI0SUhremZFQlR1VnF2ZHhma2NsWW5vMTlxMktOWkxwYS84dFlHckIvejBBYnUzQkRUWm04dHlwQjBQdk9HcHNWWkEwbGdwYkxkbWIrVHdKNURJVlR2NGhVVzRrMUxDU1RwRlpOTGI3ZFdpZXlYV0p4dEZVeXE0VEcvYTh5dlgxU2FPTGMyc3hlUFBScUh3MXRwVjJpdnFKVjIvaVRCS1NGdEk2N1RWNk9uZEErTi80VHprRHY3b2xYS1B4dk9PUEZSSTcvREVQRm16MlF6RTdWZ0xjb1FkRTNPY29CT2FjTE5jb0Z0ZTgza0d6R25lWGoya1BrN0NXeWZZWGVvU0d5K0RrRElGQjgva0ROT21GeDZreHp1a2pNRkNNM09Qd2xHaFg4OER1Qk9ScVRnbTh2SGpiRTJzMHBWVko4MnR5Y1plK0NGU3Iwb0JxY2h0SWU5VEYrTm5sS04vcFBOQVlDOHphZUNWWnJPNFZBZ2MraHQ1TFU2djlzMmUwSStFenlvNWRGZkdacFNlL09RVFdqZ01oL2FzdmVXWi80cHhUQVAyWVFHdGhqWVByV1AvRlRObm5EYTZEYnZtKzU5Q2xMeDB1UTNLUVQ3Qll0cWVaenI4UEVSSjh5dFdVMUFNOTI0MjFhVjhCb0RVMHlYUlNxNkVIRldERTVERmlVN1BWUEs5Q25rZUNPL3V5L1ZhdndrVG0xb2ZDZWVwejlqNGY0SmVUTm1PdHBMMHpzMXY2YW51VGZ2YVJvVkptQWc0YnlwQ0NTb0E1bS9jOEQyV2Y3ZFY2VFpUWnEveHdvU2FiREF0M0laaWtpRk9nVHlJcDY2VWR2VGhZTzVWaXo5MUJYTkdFTXA4aHpZSGF4TTlNb2EyMjBpZGFuVVNTSjJTM1o2eW5oYjN1RTlTQk5DTjRvVHVpbFdwNEZraUZRSjQyWEN0Tm5qOUttWHRUMDU1RTRGTXRUa3d2YWxFUTFWTUxRbXVPV1puMExZT1dENzFHcnlPMVNrOGhSaTRXS1ZCV250bC94MkZNSnJDQTdaVlVyOGt6NDhXb1oyN3pUVjZ6SlRkd25zRG1rejRYcGxzOWZua2s1MUJvaVJ3NngzdTVjM3hLMUZNa2k0KzVtOHFDcHduRGpnblU5eW12YVZNbmJ6dEsvbDdxOE13UjZGL01BZUY2a0RJdTFGZExzemZ6ZUI3YlBzcXlxRmwybjJQck5KUlBHOCt1ckVodE12YmJyOUluV2tscWVINFoyK1NoM1pkMER0Z0xJWHBpY01CSTI0M2xzSjhVVFM5eFBKYUlKb2QzcUt4TW56RVZmcC8zNlJLSEY5RUx2ak90Y3llVEZmQmJzcWQrQ3piZll5ZHZ0UEFMVkVqMlVJRGdIazh5dCtwc2dCd1hwWldwMzV1d2xzbjJXNlEwVktEdE5NcWFDUUIyZldBNnJYTEhJbEpxSHZTQjJvOCttWkhSUGpxdEZBdTRWT2plMGxtWCthTENjNzdYM09jekgwbFpSUmJZMU9lNGRqQ1o4KzZJUEIwczdEd3JNNENhZ3FSK0RlcnVDRmJJSllqNEczV043c0ZhYW1WQnJXb0F6ZFVPakhPUWRoR052a0Vrek9Ic1ZycXpOL040RTlaeVZSVVZ5RmpwN2R1Q0J6eERLZjNSVEpHeWI0ZTRiTXhUcHZyMXlHY1VhVUtzNnRIWXNSWnM5WVdldEdKd281dk5hVWIxMGhLR3RsVW00SGEzOWtHQ1Q1N3I1K3B2RFNJbGhjc3h2bytQcWlEenM2eXFCeGZIZTJjYlBYNjM0Wm1sRG84L2tPaWtEN203MWVtek4vTjRIbHpkNmV2S0Roa0lCbW1lS3lwWnlEaFdhYXZVTXQ2YnBFUGhnQlR2VHl1anA4RXVmV1p2WUt0OEhhc1QxalVzdkxLZ3c2RkZUa0pkUkV1WGZzbFpwemdGdmFsdGRjbGhsbEgxVGk1VnJIa2lrVUF4MWwwRGo3Wmkrb09hTHdZR1ZvUkpObkpxb2l6N0FTMCtoMzRuSUdWWDZGVEZocjV1OG1zQ1hOSGk4aEJFN3QxRlVodmNTSm45VitJWG9kQTM0UThoeTkxTkxxOVFTSVpRMVFHY1FMTUZkYlRjdEZUSUdSWEdTN0ZtbUd1WkR6WVNqaERsdlJnSFczT2hOOHg1MkNTcndzZGNLRmJ6K1VqSWwxVWlySDhVSXRTNy9Ld3FzSkNGV0c1S3Q0MFBNTG14dXJ3V0hOWFh2bTd5aXdKYzJlc0VSblY1TmtPcloyck5acDNRNkdkTDliUGExZUx4bDF1WDN0KzRnV0VaZjJjaGNyZVBuM0MyaUdPZE1seUpYdHZJRk9tQ3dPcktzMXh4R1grSytrRGgxeE9uSTMzVWNwODdGYVdIdWJ2V0JsQ0xxSWhlWFVjNW9jZG9zMzFaQVB6ZzM1cTg3TTMxRmdwd0JVY2JXWEpkQU5peWEzUGFzMEU5ckxacjlPWm1WMUZlS2s4dXZHdiszaHFxMUxoLytBNTRsOUNWemJKRklTbkFhUmVKZlRGcW1Bc2lld3JzNlMzMHNBa1ErQUJZTW5ZQnhlWEhvY2dxZ0tqN3h4OGJDYnA0SVZNdFpnWmVpR1lsN29hSnpTME5qc3lWTENOS3lqd0U1cHlwUGZXTzduRkNMaGNpR25VSVJtRGpEVVdna3BEQW9kbkd5M2VtWVpXaFdURDRVVzA4ZWhJY0c2ejRFeFhlNGRTQndsR1VaYmo5QUZ5WDBKbjc4Z1FLVE9IQ2R1TGZwRHZSOVFTV0NTMlgrWVZDL2FJcFl2Q3JldTJRdFhocUNzRkRMN0ZVMkt3aGpRQXNuV2tkYWUrVHNLN0JTQVdxM204aFM4Wk5Ia2RpYW5VSVFLTTNBYk1kcTdOMkpJUFp3cEVQRWVESVVXdGU3YkMzZitOSmwrSStkbHlSd21uUVd3NjBEWnVnYUkxTm5zOFZhRUtpN1pUWkJpUjJqM2JEM3pSYytYR050VzRRY3NRME9hT0lWTUFhRnRRNkZTS2xNM2kzNVdFcWxuQmdpN0IreUM0a1IrQTdsM1E0aUVpNXhBRmJxZE1vYnUzcXRNcURYOEhkemZrOXJVSG5DVnlrNkx6cFJ6NEw3UWtjamprZzZOZEpadVdMTDNxVS9VTHVXQ1BZV0NYNFdDNkVtNFRJeXd0VWo1c1NQR0p3NE1BOC8xeWl4bFlYeTgzcllLUDF3WndxT200endta0ZYYWhrTGVTS3YzdWpOL1Y0RTlCYUJVUFhEblkzdTlHeVlYYm9kV1NkZEZZbDZUckpSL08rUGRLN0VLUGJHWGZna3BzMlBQaU8wbDRaYk9rWkZ3YlpORDFFcjU3TzFRY1lCZldodFVuSTdoU1QrQWFCNlV5RGdDNi9BU0dBZTFKZng3QTlyWmFEVjdxSmlBWlFoSDJjYzV5N0YyYXhrS09Sc3RYK3ZPL0YwRmxqZDcrU3lCY0NjNXNXVHFxcGc0VTZGOE56ZWRVN1FyVU1pQ3VXdjZkVjhQWm9oemF6djI4ZzZveFM1Ri9wSzVLajNSUWpQTW5zWVlXdFBZbllUUkNKTkhnWG0zOHJnZ29YM1FpSmZyRWcxVGdUYndxRmR0U1V1YnZRWERKa0FaMmdiUnN4d2tXTHU1bElHY29QYThncDgxWnY2dUFqdGhlZTFZbW5SOHF6TWhzcXlzZUhNSzR1ZFM0V3NVeUZkTEh1N1U1NVF3dHlhZGJ0UmJna1hlcFlZWnNSd2pIZFdWSGR1ajhZZDZ5NnJHZ25rMWx2eWVtTldYSmRabmRuckp5MXlKQkEvUmZKNmdYUlYreURLMGdFeVJodzQ3anUxQ0lXK2o1WHZkbWIrcndGNENVQ3ZGMTZLRll3aVdGY2t1a3d1M3BzcTNaWjV4SjE4d2J3ZnVJcXc1aGJrMWgra3liRFJMZG1ESWJFcm52ZWVTYUpwaHppVGhQSWdhSFRnM1FGSlk1bFp1bnRQOWlpVSt1WlVjMjh2OVVmbStrN3JxVER3SlM2MnRyc3BDd29MQk9MRGdNU1VkVXRtRlJUeWNvWXZObmltS0VycXVBc3VicDJ1SlQ3M2VOczB1K051VEVpZ0RoNXlQM3MrVVpPc1J3VHVxSmR2WC9UcmJUeEYyR0xSaHlzN3RUZUsreW50S1ZLeE81b1RFTDNVRTFlTUFsanFidlFQUUNKZnlZNUFwcmNQL0wxVUhCeVV3SXh3bUNYeFpVSlREODFXSU1vU3p1b1ZqZS9oSmpYWTEva1ZnckVJZ1pldkwvSjBGZHBjVkFYbkxOR1d4NUhaaEJYOHZaU1JQZHF6ZG81Nml0NDkyNmpUOU5JWDRvL1o2a2Z2YW5qR2RXMTFLbUFrUzJ0NHphU0lLdFk5RVRKVWdnT1cyaWdRN1hqNWxTUFdXMTltOHZGRnFMVkoyUnRoUlUrWDBaOGNWbG5vS0ZxMkNsQ0VjMWhXTzdlR01jMnoyM0JPMnM4QmVZVzViemFTK1g3SlljanVURXFnQ2VkOE4rTmNxWTBrODVsc0VYaXFKQ3hmRVU0NUF2Ryt2NVlpbWpFdDNQNWxibGFicXBYN3ZFMTFOY1REV3lqM3FtSFRkMFVxS09iRzR0YWg4MHJnUDVySEx6RnlMVjhvUjArOVZhRFZoUWN2UURmaTduN2R3RzRKZENrRmVVbXZld2FQNitueWRCUmFxUHdMV2pqVGxoZ0FqWEtUeHlrRHNCakR1OHFrZnBaeE9SRHdIL1hSWVlhdmkza0dhTm5Ock9iaTg0NUl3ZmE1VytyYzFRLzNlcHhxVzluQ2VvYjZTTDM0UjNHQzNUdVpidGZicFpwM1FVZ2FTU3ZCYlNtTWJDUXhhaGliZzdUenZHRmJhclJyejVrMjBmUWRINjh2OG5RVjJDRUNwNWp0WUpMbFpUc2hrZHF4WmJnSzFUZXFtNmJkWUF6U28xUkJ4YnUzRVdyUHpwOGw2RTU0bnBLbEtJbldGN3RKdGhHbmxIdGluTThKS1dqbHhNdndsaWdlbDVNS1JvTkp2dXBRS2N5VzRBb3hVZlYxWHFWWDR3cGFoRWZoN2tqZndIR0hJQjNmNUhUeXFML04zRmxnMFhESGRKWlJSYWQ5ZW5VSDZnRCs3N0t2cDFpR0dOZkdoMTZ4eVVJbHphenU1dVBKWHRQbXduTEJBd2F0TWFmTkdNOHhlZ1NVSm9HTk1oKzAzQ2IvUkEyUzYra3Arcnc4SzhYSmRidUZJSUxjc1ZPWENEU2wybVEwelEvcndaRUhMRUt2R2R2SnVUQkdHWlQ2OHcrL2dVVzJadjd2QXNnSWdYYWpwdVIvYnUyUnk0VGJvY0Q0eU1KMDFCTWNHcEZZazk5NVpLS2dDZjdxMVJORm5FV2lMajlqUmRUSDVnS2ZzWGxFcVpKZ0xTVGdMb2pidnE2UDl4SUI5dDM1a21VZzU1WUNRKzdLY1FTUnZhbGxwd2t3K0t6ZTNKb29ydE9nNGlEcWNXQzZDelpKaUo0alNab1FDakxWbC91NEN5d3BBNFV3THBKcHdiSzk4c1Q2VHpnZE1MdHphVTdveU5ucDZZY011MzRPOUJ6OUZzUHRMNmlJcHpLMDVMQ3J1UXNLb3BTdXg0V2UrNUZ0N1M0N3RuUk90SjByUm5pTEFzOXBLZnE5M0JRcmhJdTg4WnYzYVRzbHJBQ09ybTc4dG1BM1hQS0RwZTZBeXhOenFnN3ZGVW5LSk1NeWE5dDZqZnZDb3RzemZCM1VkQkpiWFl2TE5EVUlSM2JOS0cyRjJ0SWJWSEN2VHZCUFR1cHo4anYwS2Z2WVFwSDVzcVJMYmgzaTRPTXdiSGxCR3kvVmFzQ1Rkb2l1ck0ybUdVUmxNd29jR0I3bzE3R1pSMURQcERLd1p1elVWUUFsS3BYODNuNWVYMmV4MW1JK3Q1MzJLNXZyT3MrN0doeWxEM0o1ZGNMZFlTakI4SmN2SW5MVnJkL0QwdGk2ck93c3MzeGdoWDJYZ3hZT0FlV0VGcFRBREYvNmdscFZsM29uWllyd2NRR2R0RDBhUWdUVW53VTRaQWJuWkg5dkRia214SWlpM2wvOUZxWHhDYjZwdFMybVRLZDBJVTY3V2dnSndxYTNrOTNnSm9tckxqKzMxTXZRMW9DRUZyZzhZMlJacXFTZ3ZnV0hLVUdJYWVsc3NKVmNZY1p3UWR2OEJQS290ODNjV1dENHNrOWVBbCtnWHZaNVpaWW1ibExHNS9XcFdGanNUczRuZ3ViTUFLZU51QXVDSk5ENHp0N2F2SUZFSFk3ZkVjdUlheENVZG11SlNDWW0vMUI3Yit4QnhhcTQyeWxNTUlGZGJ5ZStKVzR1TUFEMUtrbGJ5dlN4UEdKU0kyV1ltekV2bzZvb09VNGE0OVN5Rjl2bDdjbWNwY1pFRWRQK2gxc3pmWFdENW5KVzhFejVNUytqU0trdWt0VGFSc0U3WnFvakNKV0RrTWw5WWxKV0VmREFGdnZCdENVWjBrSkxNRXo3VEI2ejM3UGw2UFZaREtVWjFRKzF3N29xWXZEUTEwWmtPY0ttdjJSTW5MUTlOako2Q2dleXlZOExoblFhVFg3dnAxcnRPbmNCTFFNTnpHVW9Vc2wyaTh5U0FQd3d4RVlvUm5LQjdkL0NvcnN6ZlhXQjVYMVZldVdLMm9GZVR4Zm8way9BVlErUmZwaEhyOThTR3k2LzM2OWtRa2FOWEJmTDhxeGFVNU1SYStTbGxzeHpCb3hLVzFWZnlkU3dpVkYzbWFCZExQcXRnYmIrT2dYcW1zVUxINmhLWEFFSzBYcGdJRUJuTU9FeWtXdEZ3RXc2dHVJSVJoeWxEaWJsVG1pRmtwV1FFNGJvVE40bU1yanlBUitvaTZOZU5LZUozVXBBNndvaTlRa1JiQXZnUkJlbjBESjhCSlU3SXQ3eW92QkI3d0phc0twRnREV2MxeUk1WCt6S2Y4cmlXaWs3WDJGeE9IUi9SZkNtZHBwUXFFd0tURGFTeW5hczB3Nmp6T3AzakhBdWlBajFTMTJwczltNUFIMTdPVEZ6aVBVMWd1VFhoOEU3RDgxY3oyZ3Z1QkNsRHFaWXJUSnlkTklROUhXREVmaUdpdXdHMVpxcnVBc3VYYXFRRmdMZUpCRXVUeGZvMHM0aFZ3VXJhb3FhMEhYL2FoWXhtQjArcHl4TVF5aTV6S1hreTJhZ2NEMHJaTUJCSDQzWmRHU1p1bTVzbUc3ZlJESE9oMUV0TFNiSHVVWks3Um9DQjB2enNLbEhMdHdCOWVORVNKcEVIQW9jTXhZUXcyQU12MkMwcG1rSEtVQUllbTNxU3pKcXdkR2dKQ29uQlZSN0FwWm95ZjRlQjViWG5uZ3hySGttd3RNc2F0SUpMZmljeTBlc1N4dVlhTDd6NkkyNE9WQTFjYmhKOFYvYWJTTjAvVFpiK0ZaV3NwYWNaNWt3RlJVMXpuSFYva3hQcmJFZ053OFdweXpUcFZGUFlLZ3c5aGZNQlozRnpveWNGVm1LQ2xLSFVBdGJHU3pwNUxCM2tDenlwZ0M0OWdVczFOWHNkQnBiUDhzOWxhYnVkbHM5RFdid3FUSmdjVld4OVVIRjJMaHp4TTZ6dlRMM2pRM0NFWDk3aldLUnBZMTlzMFdxck5PVzJKM2xDdGdtS1JuTEN3cjFQSXNlRlVQOEJBRXhOSlo5WVB3SjljREhzZi9SVERrMHZ3VDh3cVVTK01DeEx3NVNxcnFjZ1pTZzFuazNMUzdwcExCMmFHWEduQnZwOEFwZHF5dndkQnBiWFlzY3k3S2RwK1J6STRsVmhtSThaczMybHJCTGJ4dkFKZVBrcXY2YjFHWFI0a3dONGxOTHNXMnMvQjJacG1wZko0aGxtSlROcnF1dmxETWxxNHJKTXZJZDQ4SzJta3QvcmlidTNERnNSdnJJR2hvNDllR3d0Z2h2ZGpncC9Ba0I0TGtNcEpnc1FMNXV2d2dpSDJaSlVlTnVld0tXYU1uK0hnYjFoU1g4dFM3OUxGa2x1MG5nWkR3MFQrRXcrU3E4UzA0RndWbjlZb1ZQdTFtNktPM21TVnFhODRxS1VnM0tKT1FwVXNKTUxOWHBOdHJUSW1yMUx6YkU5dXMxSjZvcVJXZ3NpQ2tsOVcxcjRDU0FMcFpuSmtHYm1HUUVqVFdKWndGMlpORXdaU3MwYW9yT0hhUWgvWWlqSVA4eklpYnAxQjVkdTY3RzV3OENlczZTZnlaQmlmbEdTcFN4ZUVjYW5VRUMwWkNWWndkYkZZSnlPOUYxdURnQTVmcEcxTDVsRDBqTnI1RUNCMjh5c3R0a2JhbHEyQmZIbjJOcFNCd2JBcmFhUzMrdUptNWJIaHRhT3dFUzhTSmFjREtWVUlSdWk4dUxYRktzSWRlUU5VNFlTWTNodE5FaEMrQVB2T2pydGFPWkNXbmFIZEswbjgzY1oyQVhtZi9tS0RJc2pONnZHNjhNcDMwbzZGOWF5ckZMQkhPdzFlSjZmeVl3R0ZMdUpoTjFHOXMwWEtuQ2I0VW9tc0dVak41THdxaUpIdCtuNDdoN0lFdzV5bjhvTU9VdUYwQVFQb3ZiWVVNNHBtTWd1aGp4K3lhNVF1Vld4OW10QktpMUlHVXJGODRYeXN6U0lQZkZtcjQ3dHhRWGxnUUlnWGV2Si9GMEdkb0w1WDlyaEVhcGZxejdwRWNyRTYwbWc5RzJIMkJFNGVlM1hHTDY5bk1Fb3pjUllWd0NGWksyK3hCN01zRks1Slp5OVhySXdKVkZMTTh5ZVFnTHRDM251SGlnMEFTaHV6aWtrNm9KdlFCMWVaanBDSVM0Wk1WTzJZeUdpdHNjSkdpenY3ZFptQlNvYWdTM1hvYlR5QkZvV0ZDVE5YakRkQlpYQkF3RExlakovbDRIZHhmd3Y3WWNMMWEra2psT21vSGlRZXRXS2FSU2xxVlVqY0NPNC9YQkxyMWNZeWRIVW1jdW9XYnJSK0gxWnZEWnNtN0xKNVdyNWFHU1NLU1NEUlJwM29aQXdKSEV6Ulp6ZllLSklQZWowcTRwSVc0QTZ2SmdLVHpDa2JJZW1YRDdwRm1pdzFkcUZULzJDckRCbEtGVndpYTVLQ21uUzdLbnliQ3FrTTAvZ2JEM05YcGVCSFdLbWtJN21oT3BYdm9sZW5obW1LQkt2alJScXVWMEJRckhiTGwxOHE2QXRNeGlRN3laS1NpeEIrZGhhMVNta3paazFIMlhnUjc1ays5ODB4L2JvSU5HbTcrUmtHektCYy9XVWZLSlE2SDlJKzQ0eVI4VFVxMmViVDk2S1BvQlVWMGNrcnozekhxWU1wU29PMEZYWjRSSUdnbktHSWhYU21TZHdxWjdNMzJWZ21lMlNybnN2UFpsczFTWGxLNTJRQUhjN25ja3dMb2FlZ3BNREYxWU56dzB2am5oZlNraUZFYlYwZmxyQ0lnUU5xV0FIUGlvaVNWN0pPSDZiaUJYVWlJKzdKT3BZREFqM1RKMVRMakY2VnpzQ2RYQ1JmYTVOcnU4cVphcHB3VE5uQjAwcCtydk9oVGZ3ZWdxR0RFSnA1dDAweFZJMEtLK25tUWpsWVVadWZmNTBHbGlBU2JIeFpNb2l5YzBpVno0bjVWTEl6YVJUcDE4T3FLOTNTODgrbklzSXlrWlZ2WjR3SUpUMldMUVc0V0JET3NEWDhtRWtOMDR5YXpSVkh0dWowM3F1Q2cxc3lwQ0FnWFhWWk9MQXpYelVuMG5obll6MTliendpWnlMZXRUcHRJUXBRNGxHdnVWSWxpRjRWalpQdUVSc1d4L3F5L3hkQnBiMzNXV1pRangrZDIyY3pGc2pucG5vL2N5WXI0dUUyT0V4NytRYitqZ1ZFWlFkcyszMUppbkpvYUhVbEt6Q3A4bUlrQ0ZYblFya1Q1ZktrMkFrcHBZdnRGQkx3RDVwaHVaMmVyeUx4L2IyamVYeUtnTk1IUml6K1NQa3E0dHpmeUlkSlFVcVE0azFDOEJZbnZ0WWxMeG5tVWpvMUFPNFZFdm03ekt3dk5UdXlkSjJ5TE9GemJFOXVtTXYrZG1QUkdSMnREWU14MXo3dnUxYkpQalJoMk9KZVBadjFFQjNMWW5YQjJHbGU2Z25Vc1pPUUN1NXpBb2tROVd4UFhxNFRUSTZMQWp3RWdEMjNYb1JWUzVFUExZM0x5ZG5GSHlDQ0V5MVdUYzMxbEJDeU11OWF5WW9FVzhSSGFnTUpSYVFQQW0va3lRa2ZZQ0JKb210TFd1bXFrTTlnYSsxWlA0aHFGcEovL1dzN2NEeU5hS0JMQm1ZWCtSbWZyN24zaWpsa2xmWk1rMGREVHNGWDQ5OVc3OFFJWlR1aytDZGRVSW9qZGRiZEY3SjdENjNydWczaVpHWHVGMFM4M3E5VWY1aXdUNjVIZjZVY0VuaXVLMElDS2NxM0RtRzlPNTl0cUNnclJqQVAzWmVGMHhGQzNoSW9ETEV4ZlBwTE9tZTFRT2VERXRPM3ZrN2VGUkhxbllhV0g3azhGcVMzazdIOWpJcmUwMFVhSWtqd1lLZzJEaHVEZEVZdGVDbGtkNmxaOTF1VWdwcHZFWTRpZG9GN3FXZVNCbWJWUFI3ZVJMbHNUMmF5eDY1NnN0cktYMEg3K29vK2RRU0lTVWt3MStsclpnRW1JcitNNUJTYlJweGdMcWJYOVVDUThKQndDczRhY2Q5aENDMFltZFBtalNWbnNDak9qSi9wNEhsZGRpT0JHdGhTR0c4OVZ4b0tra0NYRXVrcmxFUXpoVDViOXVudkRTUys5MU1CdGhWU3VHQU1kUTBEcU5FdElSUEVLd0tYNU9rR2VaQ1p1NFJpWGlaTENKSUdHQnpHMFIwVWVnQ3RPR2xHS3NNNlF0c2pSUVRtaVRrMS9ncVJLZ3l4Skh2ZzV1S05lY2hpM1E4d3NwMXRPa09IdFdSK2ZzTU85bkJrSFQ5Zjk0bWJGSmJ0dEY0YVcrTDcvWWlKTWJMRDZjTURMako5Z3lucXJ2L2hCOHM4Wi9IemdVUVh5MkRTZWhjT0xSZXlPMWU0WEhyQ2hsZWRXenZ3NFNqeHBNc1lKLy9WSkVsQkI4NWcwcWJGU0xNT2d6SlBibm9vS0dYcUx1dTNiVktYMEtWSWE1d2wyRXNIZFplc1VpSEx6NXcrVzI3ZzBkMVpQNU9BOHRxV0dubHVjMHpoZm14UFQ3eVJjNVoyL0tFWjN2NjRPYUZaNm05SHNvRjRRK1hNdWw4akU1SUhPWTRNWkhjaXdiUDhJVytFczB3RW5QdkhaRHcrZ1o3OWU3a3BMNnhYNkViSU1HQ0IvRXRKY0FxclpJNVphRDdGSTJXRnZ4QUtxVmkrMkNIL3pMRWxDWG5TL1psMmk4UmhIVTZad1VldVpkdEdVclNzRzREZTRvSkx5MnhDNTRwakkvdFBSaWxMS3ZWVjBueFdxUEFYZkIyeDd0SDJ3bUtkeWRTNGFnWXFHWlNBbTBnaXA5cmFYU1JmVzdlY1k1cUt0OFRSNExySE96VjJ1enhyU0VVRXVPVkFBb2JaZUEveWNIL0hMTCtYMjlRZWFIcjRsK1RYaUptWmY5bGlHbE5adVRuTWpOT2VRbzBQdWlWV2VjVUJoN2RPckZhTVhVYldNeDE4Zzhrc1RnSzVMVVpKRWsyb2p5UGwyWk0zYVdpWG9iNDZHZ3l1L3dvMzdBZ1ZzSWNwMVZWeTVER1ZEcHp4ajFaODgyUE5DK2xTeWhRUUdyYnhrbThnbVNwb2VSVEFNV1RDTVlyQVpUeENLeGtseDBhVXU4UHp3M1luRXdLWXg4Z0VLN2Q1MjdLYTdBcFQ0VEdXMzl2NElKSE5XVCtiZ003eElTWGx0Z0RuaWxNQzhlUHBRems2ZGhiVXJaVUVGWjVBUll3NFN6WWFQVjVYNitvRGorVTRqeHd3R1pJMmFzVWRKNHg4bjFrSXJpSXhoYXQ0T3ZieGtud29PNHBEbEk0b0tWbkVkZm85dldrMmRncnNKSmQ1dG00T3Q3NGNzUjFIY3JVT29LVklhYnlsTU84bE5uUTU3SHI4MWtOOEtpR1pxL2J3TEowMzVOa2l1UmdodW14dlY5UE1oRjkrQUtKeVBVS3dpcnYwTDlUTUpvN1U4dWxEUW4rWEpabWNGWmVPcTJ0VnBtSldYRDFPUnRKOEcyR2tMNDhseEsvdVJBY01BQ3NLeG9TUk9NTktNUExubzJHSzRIUjhUOHB0Mzc4cDEvODJ0VlRyL25uUDdDMDBZeTBmSEh4d3A3VkowZXdNc1NNSERHWTVkdU50cE5FbVB0MHFrbFo0RkVObWIvVHdQS2xDVm5tRjc0L2tlL1dTOVAxMlFkSkppSVBENWRTb25VS3hDcFBCbDFWTHltUWM2VVFJV0hHU2lKMUJNN0tWOWxHa1JpUW5lV2tyZlZlWGk5b004by9lVTduZDRxZXBQMTFscWRqbklBeXZBeDBoUG00a2NCbzhUV0lWTXpXTDZYbDdlSC9rb1liUHZFdENZVUVNK1QzUkJhdURJR0J5WEtBL0pSUnNwcGd2bFhkazkvQnhFQzJ1ZzBtbmd2dU5yQzh6M2ZHM1JIdS9iUmdtcXdnUFNzdGhaVHhSSkMwcG8rbkFOQk9BTyt1aUdUcHZEUG9RcjFVdWJ3UFcySVFiZ005TEtIU1JnK3BjdkxMNnBjZDI0TXB6cG96QTVnV3Z1UURRbUttUDlGaWxvM2svVTJ3VlhIYU1jdVJlM3Yya0xIaTdSbnJiTWo0YThJcFozM3lHcTRNZ1lxa1hTdWNNWVhvcFAvVy9QbkZCSkdLRDVBZHdpZHF0NEhsNlM3RCtpZ3RWK29xT0dIOGlGZ0IxRHlybFJoUjd3TlVITm1hMzVNQlV3SzljaFl5NldpdFZpOTEwWGNPNlhyc3dzcDVrc1hGTVEraGQxb1V6c1FBOHZ6TFZGbHh3UzlINWZjVi9BdGY4cW5SeWU0ZXFqUHZ1ODRyY1UyUXNKcjBLelBpUGcyY0ZDNlBiYlJUVVpmSVhHWFVuN0hJN1dWSXJRaFNoc0Flek90RXhhSFV2SFJEVWpnVHBJckRCVkk4YTVqcTZEYXc3QUNZYklrbzJhRnFCT04vQzNBbmx5OEpsNjZ0a1l6VFJPNm52aldPUUxJc0ZRVFRCR1czaWVSZDRGZEpWeWpOQnNOSlBDb21ZOEVOQ2NqUzlmNFlKWHEwa3dzTi9FcDExbER5cVJkVDBNVXV4eForbllxTTVQbmFncGVRRmxvOSs3OTFtcUlGUWZLdnNUTUJ5eERZY01WaGxxZU5zSDJoNWp4cWpKQXRJVGg4YTh0bFRkOXRZR2xOUlg2eW1lOWRqSUxyZmdrc0R6NWRJQ2FQenl4TEdOWWhHcnVLOHRtVGl2N0IzUE5jTGtRb3Fnb0tPVjhTZWtEVFN0YlJTU2pLSDVJdnI0b2ZrWmtXK3UzWWRScVV5L05LUWYycnA5a1R1NFpXMzlyT2pCS3B1Y3F4dlJRWnp2N29xOS85bHJjK0h4TFVlZy9aTmxVYjVQeU4xR1I1WU1BeVJCV21VOG1LVmcweG9OY0x1WUdkQ3dXUGdqZDdIUWQyQ2lnVnY2N1kyL3Btak1HckhzWjdmNE1WUE03eU1VVW02MXdlMGhxTVc4QVB0VFN1a1NNQ3BXTGlhOHBSZHZ6YlZwd2pWUWczdGZkQmt1SW5LY3RsdnZaK1lrUnRyWDFMTDFWYVM3UDM3QkdvNHBlSHh0bitpU0huU2U2Zm4rSlkrdlJnQkd5UHZ4MHB0MzdvQ3Q1UFNobEZBamJOS3YxRXMwZ1g5RGxrR1NLRzh6VWM1WjRoQkpLaUY2WWNCd1ZQS2h4eXdxMDB5bU5neDRHOUJKUlcremxFSG56UEVDUFlWZE9Pa1YzVVNSWElxQi9QY3VMVzgvVVR3TjJMSU01TnFXeHBMY28zSVpINFl5ZlZWVDlOaGtvL1NBMmt2OGVwbGNQY1I1N3VqNEJnNldSbUJTYXF0WVptNzAvK05DZ1NMbysvMjhqWHJiK2RMekZVeHNkKzBkamxVOUQ1RFFMOS8wVkQ3T1lyK1VnWUZGN0lBQUFVYmtsRVFWVFZ5R1JCbGRmSGtHV0lHSG9EUUpHTGJEcUxPckxMQ1NROWY2K08xaVlNSExvTnJhN2p3QTR4MmVjSTA0UHZlL3JKSjkvL3ZoY2ZKSmtoZWZpeUo1OTh3ZE9GM3d0bHRBL1BRb1BlRHZubkFFNFlaNkUzOVhxWm41TWtTYjVRRmwwZWhqbDJYazZvcDdqaWR2ekJraEhTZFJxeHZPRmV3N3NUdlp3QXNXQ1phSWxYSGIvejFuYzkrY0wzdisrMTNQL3MvZlBlOU9TVFR6Nzk5UGVyVlA3bVcxLzROWkxpQlVJZXZlUzlULytBaWxFSXh5bk9yeE5DZWoxbzk2enlJcCtudXM3SXFma2xaQmtpcmx6eXhGRXRSU3c0UWQzYnJvTGhEQTRGeS96YzdFdU9XemVCWmRaajF0OGFjbWVxM08yM1VuTXNPM2FmQUVxQmpCNFI0YkkvTGNDeEd0V2MyVTFpWWNVcFpiYmFkU2dWL2tSU2VmTUVwN09uNDVUMnQ1SGdGOUtRdXA3QXdWQWwvMU5BZXVsRk1iT2JUQTRwQlFnSXF2QzZvc3o1b1IwTjNGZHhTTU5aQXM2bGtUVUZUcWdyK1gxUS9uUXpGeVhIU1ptT0c5QlBMeFZuL2YzWlhGRVNPQlFxOHllMmRSdFl2ajFpQ2Y3a05sVW5PY0xxNFpVb0N3U3U5K1dJNGxKeGE0Z1NJZGd6VXR6NC8yQ1VKTWFGa2xjZk1hUVM3dlEwSnJIL09ySGs0WGNCUFIyRUhDZWNiR3Z2VnlZQjlUMkFZYUZLL2loeFcvdWcyQkIvcW1XaWtmbm1yQWdiTkoxM3Mxd0VuYk5VVGVYbFNObnJMdHF5TDQrdEp6Um9HZXFsQ3dMWENuZVM0MmR4dEtkQVNCcmNjV0RaampCV2Q5OWdPYWgwRlJjY3BJaXRUeURnVkY1THVUbU1HMDlPOHN5WFNlSzQvcjBGem0zWmJSek1XNEh2LzAxaXkrcXpkMGdRclVKbWpQUjNmaFlqYlRacU1OYnFOMUFkcU5uakhjWFVkL21Ub2w4eGxGTUxvZVVwYzBtcGl4UGdwQlZUS0ZVZ09xVnlWczB1YW9FRm9jcFFqeTlmcW9GSktEUmZoMURBMTlKZ1FEUlE1azljVG1CVDVyaUVvbzNBc3M0T3kzZFRnS3pLNVdPcVhsVUMyUG84WUFYNDhWQU9MV2c2UEp4bHhhY3RqVjNIWHBDQytWRTFKUzhRbGovQ2VoSm1sN3V2LzBYWVA0Qk12L1ZOR0xwNlpibVFBQlNnUEZESnh4MzN6RDNOVGJGQlVzUEJva29URm5yYWt2bHZldGJ6ekFaTjNFNWlNTHkwRVdwSEc3Z01zVjU5Zm9PeFlDT2VHNlRRN3dtaFhYNkViQlFvOHllNGRCeFlOcjVqZGZjQ0lITy8zUDE4Z3NzR1BHRDdjUmpLVXh6dVpROUEvbGlTTnNMK1NVc0RQSHlhTE5INDF4Tjd5TU9qSVdtbWYvZDNuL2VyMzBnZThOZE1xeGYwSHhqU1hpeDNVbjVYVEg3TGljWFEwaldtRDFIcTR2UTNIR0MvU0pMRzRJR3RNNGI3MDU5eUd3S1hvYVNQc3E4MEJXWlpLYUxYU3BKdVJWQmZNanZMUXBqZmNXQVhBQkxmaU1EZU1NejYrdWlmN1lSQXVMVXljWE9KVlVWajVjczdJQVhFYjA3OWl5Uk5IcDFaaVJLSnowSElzUmprL3Z3VGlVV3loOWU1QzY3RUNiYmNWaEtoWkU0S3ZNeGhJVXd4Y1NkUUtCNUxwdytnb2k2a0gvYS85NVIyU3lMWWZLMXlua3JDNGpzb2NCbkNyaU1CdWdCWDRzaVVKWU9pbTVMUWRlWUIvQW1VK1JNUU9nN3NMaWI2Q2ZvRC9VaVdEV3h2WC9hZVpRTEtaanpnc09rc21MUDRFZWZWM1o5aHdENzR4MG1hM0oyNGE4VWtaekxkeFRET0o2QVNUZ3dUSCs3K284clNIUVdBRllGSy90YUI2S1A2ZVU5dSs1V2FnOFVjeXhtVFVKempURjc1QTZiRElYODF1ak5YWmtiRVFZaENseUhtb1dKL0VYVUpMVml0WGhiRXZ3YUVRallLbFBsVGQ3b05MTE4raWY3YysxUHN2YlJzaWdSUHZlYU4vL3o3bVlRVWwvVi93cVdSZ0g3eStiU0huL0YvLy92Lzd6OFNQZ3J3NktTQ1ZraGlmMzFiOGU5dnhGeXgrdHpyQ2taV1l3MWE4di8xd2VxcGwzL3BaNzd4VGU5Lzh1bDNmK3ZiUHZBdmYvaWRuL3pPZDc3OTdSLzR3TnUrN3kxUFAvbitOMzdtbHo2MVduMjJ3b05ualFqM2F3ajNlNTk4K2kzZitqYy84UFozL3YxM3Z2MERiMk9NcnoxWWxXNEpnMnhYR0V1eVRkajdDclh5NEV0TXNBdDViQjJob2N2UUtYcVkvWCtzakdOOHlMdVRDZTN3UzlETW4rRFNhV0RaaVZWL2xXQUN5d1k4d0hhZ29Bc2o4QjFuTExqaTlXR1ZCZ1duSjBvWGtDelM3OTczREVYcjhQa2grMjZXaFJ4L3BHRENyVDk1clpJRUZjNSszaVJXRFJYQzgzU1o5M05NcThOTVlLMHZvY3NRVHFKcVA0VitDU0M4dEZhM1F5cXJKL04zR2xnMm52QlpDWVpNMFhiSmhuNmlseDJSU3IvK0x0WkwyZXNYVmVxWVluNzEzQ2I4K0RkK2JjYkdMM3VQMHFVNkl1b3ArWFY0SXRFeG90NWQ1Q01Pd0dmTEQwdXlDYjZ3ZVRodmFlWTllQm1hVUZ6ZW5OR1plNEZGMFViTzJlUU04ZlFLR2NGeitaYVkxbVZnb2JNVmZ0K1BCTFYxQ1ByTkY3N3BNeW8xUWVVZy9BUms0c3lsNG03Wkd4QTJMMWR0Uy9HcE9PQzQrN0wzdm1kbXkrdVpIbHdNWC9JOVcyMG1Ea2ZyWnpsaWZueDRuQXZYdjdKZWIrbVJDYjJVU3JHaHk5RFd0NHcrN3lmMUZ2N0V3YU9LWlVvdnYrYlltakovbDRIRk9uQTFyemxsb2pwakJENHloR3ljWFA1S3ZzSXpsc1FJc1hHcUtrV210VStNWE1vaWFnOER0TmEwMmNQUmVoNW4vczJ6Q3l1czJScUhac09IbGJoSTNBWUUxam56ZThKM0FoaXR6WkVWVDZpMFNzelcvelBDUktMWEYvMWlaZHVHVkU2UVBldWtRVldjMGE1c3RLVUE2bUx3bzB1V052a2l4NTVxWGhvMmh1bEhjdkx4aXZjaElOV1N6b3JDeGhoc2h3QWs2WnIyK2V5UVVGSmp0ZzlTQ1NwMXhnaExCTGIrM3MrUXY4UzRlODFYZitmTWtsTkM3dS9UWkFYaHUvWi84RjJRNFNkZ25VditBcHhiNW9CaXpaNXRTY2FoLytva0p5MitkaGlCZGM3OGZwS0ZmWm1ueWJsOVA0NUVLYVlJNEhKT2tFME1vOVo4eFg2ZFN6N3BYSkJmZnBMYWNXL2FOZ2pqWDZzd3pVT1JyczBJUUpMRzBaNG1pVmhoS2YwdWhFWkVqT29XQXJoNWJ5K0EwYlFQMVpLY3RNNGxmd1RPRFhJSnlEcXc0MXh3MlN0YkVteEpzcFZaRytOTkVGam56Ry9pZnprTjI4ZzVMNmVNRkd1Q3dEbVVpdU1BM3RBdGhvY0I1RHFJWE9PU3o5cTNRa00xb1Q1Ym43OWxaN1hqZEk5REptc3J5eHBuZmsrUTN3QkV5Wi9GZUpJYXhiUVlBWndqV3dhd2tFNGREQUxJZFJDNXhpV2ZOVlNGQmc0bWJpNnNzUm9DVkMzWmlXUnRmV1NRSUxER21WL2lyVXZRSkdaNkY5aTZ6SE5Bazd4UWFmcndpSDRlNjlxSG9Pb3lJRnZmVnBmVFFnbjhHOER6dkcyL1BuekZkK1hEeXQ4WEFGWHMrSllqMVJtS05jNzhudEpnQkJEOVcwL1NvcGoySTRESG1vTjhsWWQrWG5IWkRnVFd1T1R6YytrUC9VQ04zOFJzeXlpOUhibW40MWFzY2ViM2t6SnN3bVRmajdRb3BRTUk0RWIzSUFPaGZtdU83UVg5djcyR0U1azNleXMvNjNGc1U5dCt3MTVGOWY0UWlNMWVDWmJzc0kvOWlrQ0ozQmpkV2dSd05YY1F3cjdUMWh6YlcrZG1qM1ZWU2QzMnpKbUhWR1E3WklwL1d1dEJkaFRSQ0FLeDJTdUJmUnNRV3UyVWtNWG85VUdBdEUzazU2UENMR0J5MVpwamUrdmM3TEYyQ3BMeFJUOVFTQVRyZ0V1UUZQUi9SS3h0aWd4VkVJQUV2YTBpWWMxNXNRNE1zcjloelpIcnJIdERXaWhzditWaDV1MUJhNDd0clhPejF4dlJGT1MvaDM5NlpwWTRTcW9iRkxWVUVzU0lqaUVBQ1JxYlBYV3FEUUdoT01HaFJtamRZZ0orbW95S1Btd0pYcVFGWHR0dmN1NUNvVTB2ZituWEtvRWVGem9xd2RkQzVuWE8vRDdnWnNzRWV6NWtSUm1kUUFCM01BVDVOTm16U1UwOGFBa0lROW9xdEtVTjlvekpPZlV0OC92aTZ3b3EySjh3N0ZjUUVWbGJoY0NRWm80MXpmdytnR1pmSmpyeklTdks2QVFDNFQ1TjFxUERoaXIxcjAvOFlFUTA5eW14UGJMWVg4UFN1aTM1ZlVNRjg2NUFTanpFVkFIQ2RyR3VjK2IzZ2ZRTlpQajRaMXMrc095SWpITkk4dU1RMXJibzJGNXZRZDBNNG1VSTVPeGtKaWNZSUNuWjVZdVdka0lFNmo2SWlMV0FBRW0zSHhjMFFkYzA4L3RJbVV1S3p5b3U3Zm5Bc2lNeW9DY1k1bEI1dnozSDlucHdDSHZaa1RTeE5mTUlpbTN1OHN5T3JSaE96K1o4WnZ3OTNqdU93RnBuZmc5cGN3QkZaOCtEcENpaUl3aEFrb2ZadW52YW5tTjdQZm9GcnlCZm9tbERNbjhvMStMaDZ4KzRtc1pPUk14ZCtTTmZ5eEJZNjh4ZkhXdTZCNEg4enFwTGloSTZna0RBVDVQMXJ0clUwbnphNkl0bkhVa1RhelA1VnpteCtDYlhWMXNMWWd5N0lPTGpydXlScjIwSXJIUG1yNDQxcm8ySDZmcFh0eTVLQ0lCQXdFK1Q5Y2hBTWxhZEFkS3NLSktNcTJXLzZ5S2xVY2dOQ0h2R2lEWVNSUVE2anNBQ3N2dnZkOXlMYUw0RkFsakREU3c0akVucFJ2ZzRYMjRNVnhWQ05rMER4VmU0dUc3R1pKL2xYRll4S2ZKR0JEcUN3QkNLekx3ajFrWXpQU0NBNDRRZzA5cTBMcjd3WUdJVVVZN0FMd3VObmZCNFVzNHBwUmlCaklFMExnWkdCTllLQWJaRXNMTldUa1ZudEFnTWFRVVg1dE5rOU4vMmdyU25Xb2MyTTNMcmlxWmo0ZWU2SjNzQmt1SU05V1ptcGczeitvOUNabmZlQUxaaGFLMkZ1L2hGampCSjNxWmplMnVSV0RvbjdnK2g4T1l1ZDBzZGp6b09hNEs0dUtkR0tNYXNEUUpUS0RTdldodC9vaU9sQ0h3aUpIbVFUNVAxemxlcmVPUzVOQVY4RVR6WXpUVjU4RHB3RTg4K1VyaDA0NDVjRVlFT0lUQ0NrbkxTSVl1anFSVVJDUGhwc3Q1a3RRb3pqS3pvODdxeS85SVF5bS9tNHRxaHdUWjBzSzVRUmI4aUFod0JQTUlWTytnY2owMjRreEVaK1owRWNmVW9mdThuQ0s1cW9UL3loa3liUjE1YzV5bnBCSFU4ZnFKR09zYXNEUUxZODQvSEY5WW1RUTBjd1Y3OTBvRFNudVJnYmYvcHh4Nkx1amgrNnh1SDBHQWxGMGZGMkFXT2Z6WHJDRjlrNnc0Q3AxQldCdDB4T0ZwYUdRSFNOSzFXWWI1UEVJL3RWVTRkSndGLzRqOU0yanp5Y08wa285YzdBaUV6Uis3SUZoSG9DZ0pRQlliWnk5NFZDRGJOenBDZkpvdkg5cHJLVGI5emxUWjhyZ2NuK3lCaXJ5a1hvdDZJUUQwSTRLYSt0ZjFjYnowZ2RreEx5RStUVWRueDJGNGpHV0xybTVOMno3WGh3ZysxdUg3bXBSR3ZvOUtJZ0QwQzJMK2Iyek5HanM0aWNBUFY0eUNJL1hSWFJCREJVV2c1QXFlODNkc3ZwNVZUREttRU9QY2pCeWVHcmcwQ1I1RFBsMnZqVDNTa0hBR3NIV2ZsaEE0VS9YaHN6d0UxVHl4YlVKcEppYjUxRlVpU2ovd3VYTmtqWDBTZ0N3aUVYT2JwZ3Y4YmFlT1FWbTJQd3JoT210UjRiQzhNdEFaU2NmcTZRck9IWDdkMlBmZG5ZR0VraVFnMGp3Q2UxSmszYjBpMG9EWUVRbjZhalA3Ym51c25JV3NEb1BPSzduM0hHLy8wVXVvRmdaLytuRWQ3dUpjenpDWmZxY0V4TUNKUVB3S1h0SkM0ZnNPdmZuT2pSZzhJaFB3MEdmMjNQZmM2MTROem15RGl3WkFVV3ZtWUdydXhGWkxnUTdSQ2NENEFzUW5vUng4N2p3QjIvT05aOWM0bnBJMERJVDlORm8vdDJhU0VJKzB1TkUxakdUZjdDNzVEV1p4UkdQNGZTL3hDcnhGWWthaWJDT0EzMTQrN2FYeTAyZzJCYzZnMVQ5eVlTN2ppc2IwU2dEeEUwNzkySXI5L0l4VTFncml4Tk00bzhKSUtpTE9jUmxoRm9tNGlNSWw1dkpzSlY4VnFIQ3dzcTRoUThzWmplMHBvdkVWYzBrSkxmbEtCbUxnVk9yTFlxSjVJaGNmQWlNQWFJSUJ6bkhGR1l3MlMwc0tGQTFwbkJ1clB4Mk43RmduaFJzcitGbHJ4VllCVG1yaXJtWnRveXJVRjJTUHU1WFJITUhLMkhBRmM1Wm0xM01wb25sY0VncDVadVluSDlyd21sa1FZTGt5UXR1MUVFdG1iMGxaUFBoQ1VrVXZDenFtQStJOHNFbVJpMEhvZ2NFbHp1SHlOWUQwY2pGNFVFY0JaclAxaWhJK1FoV3FMb1EvaFVRWkZZRW9MTGYxSlp6Smh0RmZwUHhSd1Y0eFVlRXlBaUVEM0VjRHBrbm4zSFlrZVdDQkFCbVRrTjdEZ3NDRGRqY2YyTE5CeUlpVVE0KzlFeG41SjQ2cDlWUE9LaW9pN3UyWG94ckExUUFETzZEeGFyb0VuMFFWekJFNXByVlpsOVVlbmFoU1A3ZW5nOFJGSElNYmZtVXdhdEZtM3NoampNRmo2aU5XQ01WNlJzRnNJeEc1ZHQ5TExqN1ZEV21rRytqUlpqNGplODJObWxLSkFnQ1lmL0tUeEJ6UnFJSTB5RGNTTmJtTlQ4a2dYRWVnU0FqaUpmOTBsazZPdGxSSEFTazMralkvS3d1bTArVVZsS1ZHQUJnRk1QNEx6TXpJaVhMZllrVVdaaDAySmRNVlhZTXlGUk1xSVFDc1JPS2U1dTlveVFDdjlpa2JwRUFqNmFUSXFQUGFqZFBCWGpudEFTeTM5U2M4WXdINGxhWU5vb1JqMytzWjB0SUFza25ZRkFUeWdFL3ZtWFVrdlQzYUcvRFJaajlhNlMwK0dSakZTQkpKbTcxZ1czYWNONHNkbE1UWmhFeXBGMnF6YVNJbTBFWUgySVFEbmZ5cHRkVzZmVDlHaVVnUmdqQzgvODFYS1cwcXdIVTk4bFdKVWtZQlBjc3BMN2hGdHNLUU5vbzFhbUJFSXRmeHJZMGlralFoNFJtQ1hscEE5ejBLanVMWWpBTWtlYWtoMkhvK0JoazcvTFZwc3lXOGdVd1RUa3g3YXF5dXFZU3pURU1NaUFsMUdBRGEweEczS1hVNUNKOXNQYUkwbUh5bzR5Y3N3TGVMY1dBYVBFQzhqbW9Dckw1R0tmZzZOOG5Ea3pzc1NvZFRDR0JnUmFCSUIwakZmclY3V3BBVlJkd01JQlAwMFdlOW10Wm8zNE5SR3FZU1IyRitRdXp5aWhmcEVIbWNWQ29MaXVyOFZacEc0L1FqY283Myt1MW43RFkwV2VrVWc2S2ZKZWcvZThIanAxZHdvcklEQWxCVGM2MElvQlBnYnBIMllLSW1mTFpTakhFTzdpd0I4b1NVTzlycWJnSTZXay9FWStRMGN1U05iOHdqUXJianlKZm10SVUzYnNROFRVWlNpZGZXaElNcUlDTlNQd05hSUZKQzduZm9WUjQzTkluQkthOFpRbnlacjFyVU4wVTZucWVWL0cvVmNtclR5S0d0c1BraGwvWjQxVzJTSUNMUVlBVGk5RUFkN0xVNmhRS1lkMGVyTXcxNi9RT1pGc2VVSTBDVDhLZ2taZm5WcExJbHhDUnJTakRKejRZdzhFWUdXSWtDTFRoenN0VFJ4QXBxRjI5L2pmMDBGaERpNGFGaWZ1Q2lvZVFBTmxiZXZ6a0hIT0I1Wkw4QWNBN3FMd0NmUnJsd2M3SFUzQVYwdHh4RkJyTTFjOFdzREgrNUcrNjZjS2ZkaEhPOWxHeWRLamozakhNTHh0ZXNJN0pKVzcxRmMyZXQ2TXRyYkQvMGR4WTRJZTJtUm94RUVZQTF2OVEwWjNmL3dnUFprVjM4K0UxanA1WTlRZWErdkpDSXlSd1JhaEFEazZEZTN5S0JvU2swSXdOU1Z4eUZCVFdaSE5Sa0VybWlMdEhyNEh0NXgzZnFSSVlUNC9iRDhLZFdSMFJ0ZklnSWRSdUNTWk9pcW4ybnZzUHNiYkRwMGVGWWJETUJhdUk1VDFhUVFmOWw3My8ydDMvZXVyOEdSSGluVFM1L3V3WjhZalgxS2pMSWlBczBoOEN4U1lLcC9yN1k1KzZObVp3VGdJeTJ4eCtPTVgwc1lmNXVXNE1MUGI2dlg2OUhKMUQ5c2ljZlJqSWhBUlFSdVNIYVdmOU92b3VESTNub0VoaVR0UDk1Nks2T0JKUWo4TmgvZ2tlVGt2ODllbGpCWlIrL0dMN1ZZWXhZWjJvckFPVG5VdW15cmNkR3VvQWpRSHZ4SlVBMVJlQjBJUFBHenZMVmo5MGMvNlYvdC9RTWYzN1gyYjFlVUdCR3dSK0FUNGhTblBXanJ3dkZOajdKYkFOZkZyNDN6NHg5K2x0RHdQWHpQTWdRQUgzbnFPSVRZS0RNaVVEOENEejdyUDZoZmFkUVlFWWdJZUVYZy8vdWU5NzM0cWRWVHIzbkpQL2xiWHVWR1lSR0JUVVRnL3dkVy9reS9sU3B0d3dBQUFBQkpSVTVFcmtKZ2dnPT0iCn0K"/>
    </extobj>
    <extobj name="334E55B0-647D-440b-865C-3EC943EB4CBC-4">
      <extobjdata type="334E55B0-647D-440b-865C-3EC943EB4CBC" data="ewogICAiSW1nU2V0dGluZ0pzb24iIDogIntcImZvcm1hdFwiOlwiUE5HXCIsXCJ0cmFuc3BhcmVudFwiOnRydWUsXCJhdXRvXCI6ZmFsc2UsXCJkcGlcIjoyMDAwfSIsCiAgICJMYXRleCIgOiAiWEZzZ1FsOXpYakF2SUVKZU1DQmNYUT09IiwKICAgIkxhdGV4SW1nQmFzZTY0IiA6ICJpVkJPUncwS0dnb0FBQUFOU1VoRVVnQUFBeDhBQUFFNUJBTUFBQUFENElDVUFBQUFNRkJNVkVYLy8vOEFBQUFBQUFBQUFBQUFBQUFBQUFBQUFBQUFBQUFBQUFBQUFBQUFBQUFBQUFBQUFBQUFBQUFBQUFBQUFBQXYzYUI3QUFBQUQzUlNUbE1BSXBuTjc5MjdkbVpFTW9tclZCREpJS09TQUFBQUNYQklXWE1BQUE3RUFBQU94QUdWS3c0YkFBQWdBRWxFUVZSNEFlMWRhNHhzUzFYdVVmQnlSbStmTWNGZzlNZTA1eHFRWE1KTVVJa1JwUWR6NFVZSnpCZ2VHa2pvQ1E4SmlzeW9SSUtYMkMzRUtHaVlTVXlVSDhhZUNDVHdRMmNRQlpNcnp2Z2lQc0FaalZGL0VMdkQreHAxQm1iT0VmSEtkdGRhdFhjOWRsWHRWVlY3OXRTY3MvdEg5NjZxdGFyVzk2MjlkNjFhKzlHOTNsVi9IbnZrTDE2YVhiemtqVytkWDdVbHJZMmZNdVF2L2xWV2ZDNWV2OVFhSlZjNVVNcVErKzhvdkFHLzV6OXpsVVMxTTNiU2tCZVBGWC9raFRlMHc4clZqWkkwNUtweFdmYURWOGRWR3lNbkRibS93bytQaTFkLzlKR25qbmpoRlczd2NsVmpwQTM1bjlBRkYwK2ZNMzc2LzdpTzVXZGVGVnN0akpzMDVLOUQvdS9zRmtUY1A0U2FpNU9pNHE3N1RScnl3Z2pvUDk4VHRDK2lSLzVYMU54ZFcybERmaDhlRHVYeHdiaC9FcDYxM25SMythRkVrelRrUmZCSDl0elNXdGo0REhycDdsd2dwZzE1SDZqL3N1cVBYdThZcXArblY5OFY1YVFoTCtESjZVQm4raHZ4RUpucjlYZEJPVzNJVHdUaUg2L3l2QUlOcjZvMlhQdWF0Q0hqcVdtenl2STNnRVB1VkJ1dWZVM1NrSjhFdE44MmtUeUNwc3E1ekNSNnJlclNocndQclArUGlWRkhrMG44MnRRNWNEbWEyb0szRGc3Wk5BMzNUZEJrUEhoTTR0ZW1MbW5JR0V0bHh1VkdIeTNmdmpaTTB3eE5HL0lwSEFXV0ZNa1lHcjlHdzNsdHBOS0dmQXljZjhuTUpwcHVpSWpONHRla05tbklQSWV3YXVZU0o1RnMxOXg2VFd2VGh2ejFjSUJrRXpPNU43RFY0aTZ6VHZLMWFVT2VJdVZ6QzQzcjBQeFZTK3YxckU0YjhoWXdibDJOWS9QZE5Za2tEWGtCRDVDdjJQYjFNYll2MmRxdllYM2FrSGxJYmowbjdhTkRCdGVRZUp2SmFVTitBaEorWnJQK0pyYmZUU3VSdENIdklPR2JOb2Z3aU1SNlNyUHBKVnlmTnVRdGRNaUJqY0RpM2d4Yit6V3NUeHB5SC8xaFc0Ymt0enB3Z2ZrMVpONXNjdHFRNytkODc1bU43L1g0cWpiYnRnbGN1L3EwSWVNMXdTeWIyM2psTVdLMmFoTzRkdlZwUTc2SlI4aUZuVlorQ04wOVlWYmFrS2ZJOTduZEllc284WDkyaVd2V2tqYmtRNlRibWpucDlVWW9VYmxwSzlBTjczbHJvR0pqYXExRDlySjhpSFE3Y2xVOFNHem9NdTc3cyt4RlhnWTJMOXcyWkQ4RTZJL01jcjJROWJYQ1JlWitIWnVsSVVTWW1OdmFxbTBac2g4c2Zya2orMis3MmlFSE1MR0wwRnZnZXRmVnhnZHRRNmFUd3lSNW5pMXpUTms3M0NFRHY1N04wcWVzTTRmM3pWcU4xcllOMmMvNElpWTMzcFNGWGMyNFF4cFppSUIzSFJPV24vVkIwbTFEOWpPU0p6NHphL2E5MTl2bkRsbno2OWtzUFdTZFhhMUQyb1pzSnNKV0M2ZVFuQ1BIYVgyWmNaaC9IQ0syM2l2MXVPeS8ybE5XeTVBckhMZ3JpdDMvekM2MkRPN0lNc2RaemE2c3Rkd0hmVm51T05Ka0w2dllNbVJQR0R1Y2JZZERpajJxaWYwYUh3TFk4RFN5V2ZHV0lYc2F2MEozU0JOTDlYMFk3c0RUeUdiRlc0YnNhZndXZDhpYVhlOG1GM0ZrVit6S1dndVNzYVRWdGx0c0diSW51QkhkSVUza1R0YlpjSTVFcHFmMVFlSXRRL2Ewa2Zzalc3UHJGVWRJWmhlaHR1Q2xvU1ltSStxSUJybDJJUnNNY0ZVVlZ6TXp4enhieE8wTk9BUnZGRzRpZm5hQmNyZTFETmx0VEtXMXVENUxja2o4cWY4VTlzN05paGx0VnJRTTJSTmFrV2h6WGFERlVEV25jdGV6ODZyNERqamtwTnJRWWszTGtEMlJGZGY3U1E2SkozSUlEdkcwc1dIeGxpRjdXbC9jNDVOdDJoWDVuWEtaL1U0aHU2N2Fnb21USnRZemFyOWVwV1lnTHp3QUFTUHNZTVN2aDE3MjdLZTlzKzYwajZtTXZNZE5PNmpTSWR0MkdWb0xKcjZKS1ppMElVK0pYcWlJUGV0ZFRxNkthd01raHh3NHV5STA0bXkwUnBETVJkS0dQS293VGE2NDh3c09Bdmg5b3JRalpPRG9pTlMwRDBZVC9abzA1T0ptTmJJWEZNRWYyclBTeFo4Z3BEbmt5Tm9Oc1dFRnpLbzdqV0puYVVNdVF6V0ZhSExoOW9kc2pCVlh6MGluckUxYkw5UjZtQWVKaVpPMElVZGFsMlYvYStHc25MQWRaRk5rTE4ycjFSaHdFcDlyU0J0eTNQSExqcVNmVkxrcFN1V2k3NmlvcWY2V0RsbXR0bm5WNE9GSVRKd2tEaG5QdnVSemxFSHd6NHpjdGVxUVV6QnIwMmhJdFRKdHlBdi84dWl0VzU5NEhaeUVOYlpmOHV4UDNLcCtQdjQ2VFN3ekJqZGw0dkNveWtoUlU4NHpzVWZJRHBoMFV2UmI4M3M5SVBkLzcyMnFVeDdlcytIcWYrQXZGWi9jTmttMjZwQWgyR096MTFhZlBPUWJJNGxuOTFXOGIxZWNaN29NNGVXUURSdG50SHFjRlVJU0o0bERYcFljVXNQUmpTMUoxaFRhdHVrUXpBbzRiZ0N6K3pWdHlHWFVrNU85YXdjQkxUZUdra2R1enl2U2JUckVLM0dpV3BvMjVISjFUYms2WFdZUG1XT3FMK0J0MHlIN3NHOGNxRlRUU21sRExxTWUwbDNMM3lJZEloZExPbjZLUThyZHMrYjhxUGV0bDFmQWtvb0p1cGlwbkRia2tzUXNJOXdDMkplbmtSZnJhTXUranZRV1VXN0tJZXZNSWNURWlSZ2R0a296azRTOERIc2FmSzFwaHB1SzB0NlZWV2FSRXVtbVNSWHJHbktJVitKRXN5WnR5RHZDSVFQTmNHTnhLT1FyZ1ZhTERzRWRnNWc0MFlDa0RmbFlFTHlyR1c0c2ZsYklWeDZWS1ZNbm0wWlZxQ3lQa0ZXN0RLSGxGTXpZSkVoV1JkS0d2QzRJcnBwdXFGSHlwbnVxUUlzTzJRR3pUOVR4aWFXa0lVdHBVT0lNZVNnOHFOOS81ZVdRVFNKOVpyRWhzOEx4ZmdLekZ0U21EYm04YXlKelBUb3J3eXNuaXB3UjdXcEVlVHJhbEJYVTdWTG1TSzMzSzRVblRzVDdiM0w3SFU4THkvYTBDVmxhSkJIdjM1QmNtRjNNWmJ0N1pXZWJTclZTS0IweVVLbzlDeEdKRTJFbCthbWhOaUZMemo4amtzSk9Gc1huUU5FcGIzSndUTmpsYVUxVlZmcXBMMkF2Ry9XQ0JvbTBJUzhYMUdhdTJ3MFZXQ3RDSlR0VFdzcmJnQ2dPMlZaVVBRdjdZTU9CcHhhS3B3MFpveFV2ZUVnR2VrV2RSTXBVMTRhZHFYTC9uTmhsNmx0d3AxaXFGelJJcEEzNUdJbGwzN3NHNDAxVjVVa24xMUVmdXluUHRSU0huSmo2cHRhQjFjU3dVTzh6YmNqckFBMitkTU50NWZJNFlGcDdzbFI1NTdIRElUZUxBYW4rbHdjb3RtTVNKNzJrSWZ2SDVMMmVzalRjTGpoaXYyWExtbHlyYnBjTzJWUHJ2VW94aVpPMElaY25HWEpNbmhOWDdPUHNkMVVtc254NlpVMnVWYmRMaHl5cDlWNmxVekRoeUV1bkVFNGJjaG1va21QeUhOY0k2TUF2SmIxWFB0OTFWcUN2L3BZT3FUYlJhM1pnOEJPNmdpU1pObVJwZ25hUUtNRmhtOGVTUTlUVlpOSGc2S3R3U0ZqYWcxc3laQU1GOXBBMjVOT0NRdTNrbzdsQUxZNkZrcGJ3SGZFV2gwT0tFUU5ESkxBa0puSFNLd3pJVFYxVmNUbEtZdzZNL2FqMzI0eDRTME9RWjd5Ny9PZkFZWS9hdENPVU12VStuQzNlb3B6SVZPVmxMdks0V3UxVmlrbWM5R2JjZ1B3blFjZ3J3cnBkTWljU0pPMGlhdEdkNDJMd1BoK1JtTmN6R29Wbm5RMWpXMjFsWVdOdVI0S1FSNXllL0tjV1NTa3dGVXJheW5DSHR6aHVsNXB4RWNkTDU4cUJiQnZvMUcxYnM3dCt4QTNJZjl5Q2N1dFVLRjBxNURJczhycGZvTmpKbVpIcXpGcTBxRk85akt4WCtNeHhFQ255cHNJSzBMTmthcXF0U3h0eXViVDJXWWIwbG9FUC9xVXdjSk5YcWlrdVJXVE1SYzZVV3I4Q2RCRVlGYVFOT1NnbUw5L1NCN3dvVkJZaHBScUlLQ0tIM0NHclNxMVhJU3B4a2pia2dzQ2NKSTg5ZHNvNVpUL3FLYXU0UXVXWXNmRjBrMlVETHg4b3dqR0prMTdha0U4RnRSNTc3RXhvYVROY2tYZFVnMkdGelMydVBGRnF2UXBvOVpHWFRpbWNObVNKMm9QUzVOcU5IY2toNnBtOFNHWTVubXNZY3VXbDJtR3NBamorcnJYZDJaQTI1QlZCclFjK1NTdlRxT2Y5cVc1U0NCcWhpSHFxVXlScUMwUFdSV2dIa3ZFSlFoNHhhUGlwcFVFSWJCVTYrYTkyY3VKTkRyYTRic1JDUFNweDBoc0o0d1dpMnEyV0lJZkY1UElWSHYxR29ER0hhMFZZWEkxd0JNWldYZDRRbFRoSkczSllUQzVocXR3K3ZzOGRZcDBoaWlFajFvVjRWWDZqem0vbTltTDgzRTVIS0tqcnRnVTVMQ1l2cndzeThzOVUyNHRiR0t5bjV5SU9DK1NUalRabDQ0YitxMWpha01OaWNnbFRKWU5kdEUxVVA0bFNzVkk1RUZXK1d5dmdrQ1ZmTlpSUEcvSXBRSU92VlRxKzRpZ0F2VzFWcnpoNkJtcTFLQlUzTGdieXlUcUNjUjF4bkJqTXNKVTI1QmxnZzY4RGcvR1dxbVdobFdVNnNldll1R3JSN1hGdnFyY1AyWVNOOVZHSms3Q3JJV3IyN2hJaDQ4RVBGTzRhd1Jzcng1SkRLanNxNy9MTXFKbFg4ajNVWTBMVmU4TEVpWFVBWFZ3cnB3MTVKS2pWN0hZVkpTM3RjbWF1dFk5ZFdpK0k4UGFJSUF0ZGV1U3kwTkVtR2UrUTBwc2tyY3VFTEFWemxUMWROMG1VaS9RSU1GKzVWc3ZuQ09zeVl3eHFsWWZoUlBlMVd6dlFnOGNSTGZlWU51U3dtTHlJazRDWGdZeVdiZk0rclE3ZVFvY0U4c2xHR0xJZUhLa0FKbVA5cEEyNWlGRnpnSTVMZkRvNFBHVXdWdkxQa3Q1YUxPUG5sUWFzUUxXSU9UMHVjWkkyNUxDWWZJeWN3cmNoSThXYkoyYUg4RDNVZWtZemE4bTFVWW1Ud0tzaGJVR1c5dlZWR2JON2UxMXlpR0Z1NXAxdW1qdkJFTW4xN3dsbVBWRWJsVGdwZ2p3R0lVSElNMEh0Z1VCY3MxVStsTU9VQjFWaG5odXB6UFlveWQwMXFlcFJhNlpnOURaVlhKT2JnVFo4SlFoNVJWaTNxeGx1TDNKS1FkVTR0YTVEazJXaGNRaU5FVk1JLyt2V3VkMUFaMHZha0VmQURudzVVU2lORWlUekgzck9zTmU1b2xVVTBGc2VJVVNoV1A1Qzc5cGxzYkt4ZG1PRXhySHZXdGxTb0MzSVFURzVzZ3JaTEcyV052aEtaQ0JWbFp2OGZIWlVWbmh2WUZRUUdoU2tEVGtvSnBjaU0vMmhhRTR1ZDVsaHZpOFRKMHZlZmlnVjRoSW5hVU1PaXNrUHhURnYrNFBWTVlnWUl1TGlRWWJRL1p0NTVSUTZQeW9kNUxlUk5tUnBaN2ZFUkZXMHhSVllvR1ZTYldjMVBMUTFCRUw4akRVdzY1RnEwZHYwR0VUdE5HM0l1TE1CdGF1cTNmYVNoTWo2cDhEOUVmUnBtTG1uMEJBVFk4VWxUb0tXSWUxQm5nRTk4SFZnZDRIYXNpVjA3Q3VyZlJDNm1LdXF2ZDdDT2pRWVp4ZGQxbExHSTlRU1UxdDBwT3FaTUQ5QnlDdkNPdW9wZ0o5elFOR2FQeXdTaksrU21JRE56K0dBMU1GMGRWYU9TNXp3UlF5WVFiV2lSY2dqNUlkOXowM2dEWFZUb1pKVitCYnlPeUIyc1NkcTJOWWlIaUF4RDRid0M0NGJhc2YwMGtqWVB5ZHFUWVhLSlVNT2lNbmxSVWoxakNRUThyMUttMFZtQ0cwaTVQeTNrSjV0ZjBYUVNCdHlRRXkrVDl0YmVzV1Y2MmZLeEgwYWxUVXZ5UktFYlR6TnpnbVNKcEcwSWZ2SDVIeFNCbUxQbmFUY3dMUFR4VVRRY2grdjJoTlZBVnN3ZG5EaUpHM0lVamhIWElZOFdUcEFOdDFzZmdaRmI3KzdFUHZpQ0d2ZVZGUUUvZUl1SGp3THBRMzVWTkM3U21LSDcvYWdWaHQ0SHZMZVB6bG5mZmYvbVJjZGoxWlJiSWhMblBndlExcUZQT01jNVQ4SEZES0tpUUhVVHVvMEZyWjQ5eGQvL3RGSG5vcW5xeXg3ZkY2bjUyN0huZWpJTFdSdm5YR2I4cDhFSWE4STYzYnRHRVNMSEpEL3FLaTJiZDBZaXY2THJYUFNRTFllOC9veDlCVGNTOXFRUndWTnRHVkkvMWpJR3hPSE9vL3F2NDB3NVR0N3VveHZlY2k2TVY0V0kvVTBZdXI0bVJNVTJvWHNHNU8vcjRDU00zSkNRSk5QSEg4a1ZOaldqMUZJY1BZY21UaEpHN0puVEM1ZlN2OTdKMnRTNDdlK1ZyamtCV1hBSlFsNGJxSVJ3Ym13dENGTE1Ua2hqRndjQ21wZjVFSGpZei83dW9leTdLRm5QKzEzUEpTc29rOEFJemFzN1RVTmFVUDJpc243MG5SWUcvSFcwQkxSUEFXSGJJZjJrRGJrVTdITDErOXlZeUVjRzdtR3NzbjBNSzZZaDNhUk51U1o0SGhRaC9DWGhXeDhwRlEzbUtNZHpBaE9uTWdMcVFRaFN5ZWhFd2NIZVZQL3pZbjRJekp4SWw4TlNSRHlTTEE4ZHpwa1VYTGRsUjRmL0dMOW1kTmFWMlBTa0tXWTNIMk4reWtTakJjdXVmQmVlaHZPQVVlaDQ2UU5XWXJKdFpjeEtIZ1hmMDRjU05uM0tVM3RGOFpneTI3b3dHbERKc1hrajMxRWNzZnRENFV5MFpUZWtGa1RuamhKRzdJVWszL3B2d3lmYi83Z3YvNEpFTUJJWUo5WDdqWEZhMmcva1lrVCtkbVFCQ0ZMTVRrUzd2Nis4MHVoTkRhbkY1azRrYStHdU1GaWE4dVFaeFNiQ3BrWHZMVTVXc043aWt5Y3lNdVFBcGo5dDNYSVVpeHJ0NHEzdkxDUlJGUzRKN2ptRk16WkR1NG5iY2dqVGpidDUveGpWeHZ3Z2hPT3dkWjVzRU9TaGl6RjVEU1hYT0RGOFdBMkdsQUVROE1USjJsRGxtSnlta1B5NjMwTlhOQ0ljVXRzNGlSdHlGSk03cmplMC8rMjk1VDNKK1IrKzVzWVBxTjFJKzg0NmFVTldWcUdyTG1wV3ZoNWNRajl1RnYwY2xzeFVEOEtIaVJ0eUlnT3FONnNnL2lGVWVtU2grdGtMN0Y5REZZRUowN2taVWlDa0djbHg0UjM1ZDBZbGRJK2wyOGJkZzRZRVo0NGtaY2g5YUZ6NjVDbG1IeXZucmduclpjZStmNTY2Y3VSaUUyY3lGZERFb1FzOW5uUzg5cWZMeDFDdk9XdmVhZkVKazU2U1VPV1luSmFZRDh1UFhKK1JVdEVUSnlzQm5zNmJjaFNURTY3L1ZsU2lIdkFJNWpRS2V3UzlXZC8yd0FTZ2dRaFN6RzU5V1Y4S3JKWmVZZ1FvZ0JWdFpuU01SZ3dEKzRzYmNoU1RINUdneWp0WUs0cmpMVE9RcVRBSDdUenE3SDd0Q0g3TEVNNHZFTnhpQXlNaUMrM0VuY0l3ajJXTmpQU2hqd1Q3RkxQeXBpNUFMMnJPRVJpRXlkK3l4RDBhb3VRVjRSRDlteTdsRmFQNndEVU85RGFXaWppRGo0SUh5bHR5Q1BoRURMRXNkQ0pPSE9RaDlNRWNmUmRyZGFqT0JMbWs3VndVRkM4WE1qZU1UbURJTTJLaHBlUmtrRUdDZ0tmRVltVHRDRkxJUk10Sm1jc1N2OURubTBFMGhxc0ZwMDRTUnV5ZjB6T21JU2RGSTdmNnV1Mmc1a21La1luVHRLR0xKMTl6b2lNNUdKamRBWjhMOUhWR3BHTVRaeklKOXdFSVFmRTVEbXR5NUpETmh1aG1kN0pGTWFlMEJWMHliUWh6d1MxMjdybDlySjBYTm5lN21kWGptdzVCb3ZuNGIya0RUa2dKcytwa0I5VWo4aGhCSkVLL29nWk5HM0lJOEFIWHg3MHlFdkRiTTlETVY0ME9uRWlSeVFlNXJRRU9TZ216MkZJZnN3R0hyRGlSYU1USjJsRERvckpjMWJ4Ukk1SGwwZW9FdThQZm9QQ0lMeW50Q0ZqVUEvRUVxK0dJQk5qOUFWOFgyNHFRV2NlUjk3VHErbmx0Q0VYZjEyWE0rdTFvMC9CRmZoRmV0MEpuYkFheVJFYjFQM29uYnVIdENHZklxZnNlOU9OUTIyVjlDSWVaRkw3SkpYd1hZOHhieXlRVE44a0RjbUZKTDFMaER3VkRqbndzZTZtMERQOTJaRlBWMzZ5MFltVFh0cVFEd1d4dXo3TXlDdkRiT0tqR1NrYm5UanBwUTE1S0J6aXhaUjBJcWEra3MycmY2dndGQXllV052ckc1S0dMTVhrNS9WUUpBbnBrcWJuN0NOMUVySjVEQTZaaDZpaVR0cVFpejhRemxINnpaT0tRemJDNmZIV0JIL0VKRTdTaGl6RjVINDN2U2wvS2JubVRXdXdRbnppSkczSTBsVGd0UXdwL2hnRTlsZS9GVXl3TDBBUmo4eTFpRTdTaGl6RjFxdGVJQ1ZZbmt0S3IyRXF3bWp3b0ZKUHIwZ2I4aFIzY2ZaOVFNZVVTeXBocjkvQjVUV09MandHZy9mMGFvL3lGSHFBcndRaEh3cnJkajFBOVlvL3AwZjFGaDB5WWlQR0pFNkNseUh0UUI0eWZQang4a2Z2WnFIR2Z0ZjhkQ09rNHhNbnZhR3czTStRTmlBSHgrVHlVM3BaaTNjQ3hTZE8wb1ljSEpQM3BtSS84L3B2WDcrZHNpSWRuemhKRzNKd1RON2JrUjF5VkNIdXNpcHdQNWhFZEo4MlpDbDQ5WnlZVjJTSGJFY1E1S2Q2RE1QTy9aUVU2YlFoUy9QVXFtSjJiV0VvTzJTM1Zyd3BBUmcxNm9KWTJwQ25ndFlEUDg2RVlyN2xweG9oamZjVVIxMHlUaHZ5b2VEVmJ5K1hiaFNJWEJaNHVTYytjUksrREdrRjhsQTR4SXNZK2UwdFdkYmVVMVNuWU8vQXoxWlZPbTNJd2g5K1YwUFV6SWxmbmxqbHg2ODBCb1AzL0pSVTZhUWhoOGZreXdKWG13djFFUnMyS25HU051VHdtUHlRTVZOOEJ1bytlSGtsVEp6UW55c3lXSkkyWkNrbS81ckJlRWZWZXVFTTl1c1hEemg2cld2Q0oyMGNiMW1yNjZEWFN4dHljRXd1SGZneDc1ZXU1MCtWaUUrY3lFblJWYlh6bWxJcmtLZGlQL2RiaGlnWGNLTk9JVFUwcU0xbzcwU3Q5Q3VsRGZsUU9NVHZ0SVBoSjlmMlBOdjVFYWhJSDhPSWM2WE9zNUEyNUNHbk5QL3hRN2tpRkgwdk5Yb1NxSWpEcUZHSkUvbHFTSUtRQmExK29hUjBUY0hibHdyRGZnVk1uTVN0ZXBLR0xNMVRmb3R0akhZNE5qOVZQeGVvMGcwa1R0S0dMTVhrZnZtNks1cENjTmlCNmlXL1V0cVFnMk55bkZ6NUVUTHhveVJDZWd3ajdrWDBFTDRNYVFYeVRVNXAvclBoZzFJNjdyUE1Nd25tTTQ0dU8yTDIrczEyZWhkcFE1NHlnUGdaNkphN3lzbzlXVjRQd3JsNnJXMXJJSEhTbXhhQU03OUhWZHVCZkNpc082bWxReEtROUR4eFNaMzRiemFRT0pHdmhpUUllU2djTXZmZ0IvZFVyaHQzQnZFWXRiZzNiOVZMUnhkT0c3THdoeGV0bnhONldadnYxWmpDdUJPZFk2K3lNRDFCeU5MYzdMV1cyQktvc2phZlpzTkF4NHQvWFRodHlJRXh1Znlha3l3dWo2SHo1UzdEZmhBM1lOcVFBNWNoVS9rQThRcVgzWHpYdFRhUk9Fa2JjbGhNcmt6cEYwdDFORGJYam1TdVJYV1lObVJwVngvUVlUNVpQa0RhVzRUMDR0OXhrbU5NRy9LaG9KWWVrL2RIUXF2Rmk3YzVtV01ZZUkrKzZ4Z2tENFh4Q1VJZUN1dm1CdVBOVlVyTSt4V3p6T1hVanBpNVhzRnExWTRoNndNLzgycXJwYVkxeUlWcFBqQVhSa0lyYS9XL0VacEluUFNFOFhUUHRnWTVLQ1pYWnBEMkxxYm4reTRtVHVJdUY2Y05PU1FtbHhEbE94djlOR3c1R2ZoVTR4MG5tejRxRmRtMElZZkU1RHZpbU0reXVHdXBGYlpxS3FZdzlLUkd5dDJjTnVTQW1GeTUrNmZsZDE4ZWcwUGNoTmUxcGcxNUJnamhhMUNIQk5zWFIwSWx5MTVCVTJwS0NvYU9TNXowWnNMK0FjMnVOaUd2Q091SWs4R08wTWovbjNoT2c5U1FWQk9KRS9udkN4T0V2QzdvcFhIN1hxR1FiMjAzeERTeEd6ejlyeEdsTFdKSlE1WnlVclNZL05PS1AzN1lndGxhL2UrLzlwcVhyVjg4L3dmKytQZXRJcTZHVXhqOXdDVlMyOVkyNUZxREZBR002d0VtNldxSTlKZXJ1ZEw1WE9tc3R2Q2YzeW5jK1p6ZFd2R3F3QmowOTZvTkhqWHRRdll3REVTWEJVT1VtN0x1a3c3M1hIUGlOOXc3eEdCczZ6djh0Sm4waU9uUkRtVnI1OHVzRC94Y1BtU3JGYmFHcmNLMkxDTXNmNytnK3VOTnRsNk45UXZIWWl6Y2VvTlJ6bEhaU09La1JjZ09LSlltK2JyZm1VVkdWUCsyeXFqZkgzZFgvZUYvcjBvVGlaTVdJUXZteUZzckVzVnJOVnFMMGdUQTFMNDhyMUZRbXcvNVVDOS84QzF2K1lQWFl1SENjeDVwSW5IU0ltU1ZBRUtwLzJaT0V2eTRqNUNGWDErWGhiUHM4U1hDQ0VMay9hajkrajJzZXV4dFVQYk0zRTlCNlVUMDZyM1ZKbVJmNHhiZlBnUjh4WmVENGY0SFBxSzVJN3V6NXpVZXJ1anVTRnplUDJJRFQ3eDZPUVpidlZRVTRWWWhLeU03Q291Lzh1aXRXNS80K1BmcURPZFlYMzdyMW9PUFZqN1BNTW1lN3pxR01EUWRNaXBWSjRKSHZGS1QrRUNLZitMa2FpQWJXREJWOVllTW10alBsLzNPVnozTVIwNVVnMWlsMXg5RDRtSG01VU0yNHRWQVZySGFTL2k0UzZSREhwN2JCekMyckxBQmYwUnZHdWVWMjNxbG94eVlPTGtheUE0Y1N0TXBveWJ5ODlOS2o0UUNYQks2UGRjbFdSUzdwbGM2eXN0Zzk0RkR3dGgwSlpDTmxwZ3Fwd0FxNXV2eEUxTy96cm9aRys5NVZaR1IzL1d0TWV2Ry8xOTNwNkFXOHhVQXVRcldVak9MTVN6WHZmaWtwV05IZFI4Q2lGMWRBcGFLUHUrYUh6SGIvUk1uTTZZVzhRbUJyR08xbDJjUmx1VnMvUFdTdld0ckM1ekVxL2RDSERKVFBCNjlDazJjek5nNHdaOHd5Rll1S2cyZkRiWXNENHMvTnEvMFI2bVlzVEhYZEVtY2F6MTIrTkRFeVZWQTFzSGF5d3NQd1BuRDB5MFB2ZVFuL3U2ZGMzdXY3aFlZY2FMTGJJRU5IbkZ2YU9Ma0tpRHJZSk1xdy9LaFFqd3VLbndXSWxQd29IOUlrUlFaS1JqelJFWmtaZkxHL2QxbmpqNEdoNlNBNkpyYk1HVkVWdGJYTTFhYnAxUEk0RUlUSitRQjdobEIyTE1ybDc5VzBDR1ZJOGRLUzJEaXhOcmZQZHVBZS9hWmpoOVBRQjZQaXdZbVR2Unh1eksrNmJaeWhIQ0hySkVKV29aRDZvQXMzd2xhR01EbFEyVU9HZU1waXg0MG9jS1NaWlN1bXN3QUJGblYxeXlmZ2tQb2N6cmVjZUt4c0NjYmVLOEpJdk9WbDlYaHpRYWJaRFpDRXlma0FlNFp3WDA4TjFXb1o2Y2dlb3pWeUtNNjl3em5UcUJUZEVqbHltdi9nWXZYejUyYVNtTm80a1RwcEN2a0RNelFJZGx6NDlqQWJ1Z3hRTnhvZDdOMjRSQ3ZxN1ZWUWpCTXJ0WjNOYjRNOERra1AwNmU3cXNxeWVQeWtuUkR1S1RWYlJvWTRGRVdPM0dkZjllZVFZQlUxU1ZPU0RSUmhIQWR3dnpCUHM5NkYwV25LdE1sVHFxY0JOYmdTaDNkd2I3UGc2NDdMa01IWGVJazBBbXltdlRFRXBBYWRxUEVHSFM3eEluTWJPajJpUHRCK3BGdjhxVjFDNTEwaVJNYVdUVlNNOGtUeGViRm45WW9hYzFkNGtRakpLWm92cFhUNzRHMjBEdE9ZdXkrYTNYeFBybmkyQ2gvdlNib0xuSFM1TzR4TFowZ2I5ejJtYUZub0huU3BGWDNjRi84amgvWkcyeWI4Z3hzd1ZxWE9DbVlhT1IzUi9jRmxpZmt6cnZFQ1prcWt1RDk2MGFQMEo4dzdCSW5KSjdwUXY5aGRBajlydys3eEFtZGE1cmtieGc5OG1LYWNxKzNET3BlY1JtMTYzdFY3bmROSGlGbjB3OUIyeWNzdTFkNXB1Tysvd0dEUzZnVWo1aHVsemloczAyU3ZGRjUyRDBia0JSN21EaWh4d0MwWGp1cFh2KzN0TVBrakVaS2x6aWg4UlFpdGZCMk9QMndVMUQrSWE0TnU4UkpDTlZVbmY2bjBCbnNtM2hmMWd3MFRxZ2pkSEtlRElqWGJoSG42UzV4NHNtd3IzaVozS284Nkdic3FVdWNHR2xwc3ZMemNBN0t2MGlkb3YrK1NwTHRoTUlZd0pNUTBTR1lPTmtJRzZuVGtobDR5c2RmL1c2NVhHNFhyeXN2SzF3YnkzQThIYmhFdWpZU0ErOWxUSnFKNVBsZlVqZUg0SkFsa213bjVHQUExM1BtWjNKMmdHVGFleHhHVEpZWWtEbk02WnEyZ0hUelRkWjRQNlBaV1JwelhlSkVJeVMwV1B4eHlwbXBBeng2cW0ra01jaDJpUk1ES1NGVlV6eEFxdThNWUoxNWhMSmQ0aVNFZllQT2tEdkVtS1hGdjAweUhqeDZWelBvNTBTdjdzcWVESlQvVkdVOEwrRVJja1RwRTZZaTJwcWUwdDA5SzRPbi9uenZOaDRoT01GTUNPeDBpUk1DU1JTUjhybVF5anNEbURhdURDbjllTXcybE83dVhabWJmQXJKakJNRnpOU2thK3BkNHFTaGZXaTVjTWpBMU9HVXRYN0oxS0xYTFROSnkzcGZsKzNLRGdiMmdjajhhOGtrQkRQMXdOU2kxeDFDUDhaT2ROR3U3R0tnY0lneHlGb0FsdWN1L2FKdHhFUzd4RWxCUi9qdk1pTXkveHladXJDOE9kWWcyaVZPREtRRVZaMmlQOHdUOTR3MWJsRDY3UkluRkpZb01oajJYcHlZWkJmV21VUDJURTE2SFNaT2p2VHFydXpOQUt3MHppZEdQWENXY2NGWUVaOHgxN1g3bDlRVkcrNk9DcFk2c2QxM1JZK3hlaURhSlU2YTJDZEcxdURvTTJ5bkoxMEw2WFdKa3laY2dYM01jdFkzVGQwdGpQSVdjMU5GdkV1Y1ZDZ0pybUNoN2UwOWcvb084d2Z0QU9uaE05V2tlTXd3VWxjbE13Q1BReHR1Rm9WYkg2aTVrRlBtUFBOVllIbXNicHZDd0pNWmx3L1BOZEhmWkxYbW5Md215WXB3Tkptekx3YnByc3JKQU00VjZudE5GdjhRL0hHKzVOUVVqY2RNdkV1Y0NFS2l0dmp0Y00vNWg2S1h4ejRNN3ZENFE4a2hVNkN0V0lwQnVsODdBM2pDeWVmMk56NzRsbDk5NUtuZnc5MlJQZE91b3JXc01KVXpyYklyaGpMUVB5eGNvUHpTL1lIdk5CMkVqdC9wNlF6MGNjcFEzSEgraTdxVW93elhDK2NPZ2E3Sms0RlByU3ZleUxKWFV1eGJLQWtBQUFBK1NVUkJWT2R6R0lnRkJ0MFU0c201VzN6eHc3Skxudk52YnVsSzYzM0RsNTlVS3J1S0tBYjZIM2pHYTE2NmZ2SDg3LzZwZDNvZEhWR0RYaFBsL3dlZUNpZ092bEQ5d0FBQUFBQkpSVTVFcmtKZ2dnPT0iCn0K"/>
    </extobj>
    <extobj name="334E55B0-647D-440b-865C-3EC943EB4CBC-5">
      <extobjdata type="334E55B0-647D-440b-865C-3EC943EB4CBC" data="ewogICAiSW1nU2V0dGluZ0pzb24iIDogIntcImZvcm1hdFwiOlwiUE5HXCIsXCJ0cmFuc3BhcmVudFwiOnRydWUsXCJhdXRvXCI6dHJ1ZSxcImRwaVwiOjIwMDB9IiwKICAgIkxhdGV4IiA6ICJJRnhpWldkcGJudGxjWFZoZEdsdmJuMEtDVnhpWldkcGJudHpjR3hwZEgwS0NVSmVNQ2hDWDNOZU1Da2dYSEpwWjJoMFlYSnliM2NnSmtvdlhIQnphU0FyWEhCcFhpc3JYSEJwWGkwZ1hHNXZkR0ZuSUZ4Y0NpQWdJQ1pjWkc5M2JtRnljbTkzSUZ4Y0NpWmNiWFZlS3l0Y2JYVmVMUW9KWEdWdVpIdHpjR3hwZEgwS1hHVnVaSHRsY1hWaGRHbHZibjBLSUNBPSIsCiAgICJMYXRleEltZ0Jhc2U2NCIgOiAiaVZCT1J3MEtHZ29BQUFBTlNVaEVVZ0FBREJjQUFBUnZCQU1BQUFBTElQRHJBQUFBTUZCTVZFWC8vLzhBQUFBQUFBQUFBQUFBQUFBQUFBQUFBQUFBQUFBQUFBQUFBQUFBQUFBQUFBQUFBQUFBQUFBQUFBQUFBQUF2M2FCN0FBQUFEM1JTVGxNQUlwbk43OTI3ZG1aRU1vbXJWQkRKSUtPU0FBQUFDWEJJV1hNQUFBN0VBQUFPeEFHVkt3NGJBQUFnQUVsRVFWUjRBZXk5ZTNRMFQxcmZONi9CN085OXpVK1NUNWJnUTN6T2lGME9oTE9BWkM2TEF6WWpZSGN4aGwySnNGd016bzRNQ3dTRGtiZ2MxckFPTXpGMkFOc0g2ZGpZNE1SaFJGaGlZdXhJQ3c3NEJJTVVFN0JERnFRNHRra01aZ2IyeDhJbUJvbDk5ZjdZTEQrWVZEMVYxZGVxN3FycXJwNXF6WGYrbU9tdXkxUFA4Nm5xZXJvdTNUTVlyUHJ6N3JmKzFCdVg5NS83MWQrMFdMVW13Y3JmK081Lytnbjd5OWUrK3A5L2I3QWlJQmdFUUFBRWVrM2dOMzU2cVQ3M1g3SFZhMU5NeW0vOGpiRXljZm02cnpXbFFqZ0lnQUFJckMrQmpXOU51a2wrOFBRaGRwVy9NY3JaK0lrUDArT3RieHVHNVNBQUFzMEpQTG5POVpQczVDdWJDNDFNd2o4c212amlhV1FhUWgwUUFBRVFXQzJCc2k5WUx2L2thbFZxdmZTU0wyRGpuNXZXUzRGQUVBQUJFT2d2Z1kwZGVkTjgveVUvOXRZUEg4dVRMK3F2UVJyTmYxV05DMTczcXJmODhKZkprMmRubXBRSUFnRVFBSUUxSmZDdlJOOTQvNUVMRG1EalgrNkw4NDk1UURpZWx6WjltdGhHOUpzZkpreDhEMW44Z095RUtTQUFBaURnVGVBUGlJNHhuVUovZmtRaDl3OW9Ga1dPZmRLVmtQOVRHUDE2YjJySUNBSWdBQUlQaThDak1mV0xUODlTczU2TUtPaDMwNUNlSDMwUTJiUDhwSXdaM3krQ0xqSkJPQVFCRUFDQk5TYndOdW9WNzArekNKNFRzeXBma3czcjhmRVRZYzVuNWt6NEsyVDNpNHRjSUU1QUFBUTRnY2MvOWJGYklMRm1CSjZJTytSUHladjlUdUVoSGtoek9DZHJuaTV5Tm02TUtQUlRjNEU0QVFFUTRBUW15K1g3UUdMTkNJaU84ajFGcTY4ZlVFOHAvZDEyd2NZUEpCUHZINGpES3hpSFV4Qm9RdUFSdXppZU5SR0F2UDBqOEVqTW9Gd1VOZjlEb3FkY0ZNUDdlUDV5c3FXOEFuSko0Vy9vbzBuUUdRU0NFbmdadnpad254U1VjWFRDL3lCMWlDK1Y5ZHFoaURlVkkvb1hNaVpUcmtxS2kyMVV6eGFsQ0FTQXdKb1RvR0h6ZE0waHJKdjVZanJvc0d6MkIxQVArbUk1b25jaFlqcElaOGtSMmFneHZuYzJRbUVRYUpVQTNTU1c1Z3RhTFFMQ0lpUHdISFdIMnNuQk1VVTlnUFp3UW9ZY2FNaUxZVkY1L2tpVEZFRWdzRTRFNk5MWVhpZUxZZXM1ZFpUL253NUVSWlF1ZWJSaGN2bjRWS05nUlpRbU5ZSkFZRzBJd0Jtc1RWVW5odTZUTXpoTXpqTUhZblpGTzJqSXBJci84UDNKUk4wczBXQndiUncweEc4WE5BU0JjQVRnRE1LeGpWU3kyRE9rM3pXd0lSekZjYVNxVzZ0MVNSMytiMnZUdjBCeHY2T05ReUFJckM4Qk9JTzFxL3RiNmd3TmsrWVRpdno5bmtQWklDdVcrclVQMmtDM1hDNTZiaVBVQjRHV0NjQVp0QXcwZm5GaW1rUi8xendRbmtLejZ6Uit1eklhaXRrdS9lQm5JRDNGVlNZOURrRUFCQVp3QnV2V0NPUUM2cTdlYnRtTjZsWmU5Um1pREQybmtjRlRnMjdDRzJvWDBBMDVFQXdDYTBBQXptQU5LamxuNHZ1SktaUnBMakE1ZVN4aURhNGlTUmI1d1lpc2VLOUJ5eG5GbWx5RklST0NRZUNoRTRBemVPZzFYTFJQZElYR0tmTjk2aW43L2JvcTZkRk1LeDlpcTlIeXJFZ0c1eUN3MWdUZ0ROYXQrbytvdDlmdnVtUXNSSFMvRnczRWc5VExRMFBWeXVnclF6U0NRV0E5Q2NBWnJGbTk4emNUc285cENvVy94WlovdHZxTVpVZ21MS2NHRytSMklzTVN1aUVUZ2tIZ29ST0FNM2pvTlZ5d1R6NWxZSndIT2hjZDZYWWhXNjlPTDRVTlp3YWw1Uko2NlEzZWh1UUlCb0gxSUFCbnNCNzFuRmdwSjh6dmtvREN3YWJvU0UzejdZWFVjWjd1Q3h1TXlvbG80N0tKTVI4aVFPQWhFNEF6ZU1pMXE3SHRSUFNFaDVvb0NwS2JqWXpUU0taOEVZV0xGL0V0amNzaWc1RmdNSTFJWjZnQ0Fpc25BR2V3OGlyb1ZvRWowUkZlbUVvVjcvdXY2RWxOR2VNSmx3dkVobWVzbVo0N05RNHhIbE9nQ1FoMFJ3RE9vRHZXTVpRa0g3ODFMcTRPNUcxMW4rZFFia1ZmYng3Y3lORlJyNmZDWW1oTTBPRmhFWUF6ZUZqMVdXZk44NktqTkcreWw2dXJ5K002U2ZIR3o0V054alh5d2JsSWdIZlZ4VnVIMEd3RkJPQU1WZ0I5aFVYS0tSVHpqYi9jZXJyY1hhR1NEWXMrRW4yOStjWi9LQkxnR2VTR29KSDlZUkdBTTNoWTlWbG56YWJvQisvTjZVU0NwYmtyTldlTkpFWmFzR2RVUjBJd2UwUmpUa1NBd01NbEFHZndjT3RXWjlsTTlKUVZOOFg3SXNYdjZYTDNJa3kraktKaWJDTzMxeTV2ZW1FUGxBU0JiZ2pBR1hURE9aWlNMa1ZYYjk1Mk9SaUxGUDZQWkQzM25hczFWajVXWjN3YnhVQzhxcGVadWExWDlMc1grbkNFdGszZ2U3NnBiWW1RMTRBQW5FRURlRDNNT2hKZGZjVzdoK1NNdS9kZlg3NXMvMzZ4VWpEeVNZbmxsVkVMdFhCeW9FM3hnY3VYRnRvSUJMWk00QWVXeTllM0xCTGlHaENBTTJnQXI0ZFpoUzlZbXZmZ3EwMzR2aFBxajVpN21hNFVqRm9SdURCcUlaK2xNS3lMM0M2WG4ybk1pb2oyQ05CZWhXbDc4aUNwSVFFNGc0WUErNVZkemFkWDdLcThsUDVpNm1mWkNjdCs3SmUxcFZ3emFZQlpDeldScEg4UzRaemwzMjVKRjRpcElFQi9wTlRqalFvVnB2VXpDczZnbi9YbXFiWHFCaXVXaDNsdnpqL2JYa1hRVGZlV1Y5YTJNbDJTK3N1SzVXSDFZSjErWFlSUE16MWR0S1VONUJnSnNDSFljbGx4VzJMTWlJZ3dCT0FNd25DTlZLcWFMYS80ejhjNXYwVFpaOWZIaEkwamxyTkN1STlNMXp4Y0JmNDVOV1pVVDk3cDkxUnRqRm5tVHpWbVJrUmJCT2kybzJMMXFxMXlJTWVTQUp5QkphaUhrVXh0cWpRL25hc2V6MTN1K1ZqOFFkVzlzSTlJNXp6N1hBZjJPVFBtVkU5Wkc1NjJlRG5QYlhZbFJyR0ljQ013NHB6aEROeWdoVXdOWnhDU2JuU3liL24xeHo0Vk03VkRTbENaeEdqV0U5NFJWMHhCR1RPMkdLSGV2bFN4QXE2ZXNqWWtlY1N0d1BSRmkzV2lGU1ZxQVp5MWNGWVNDR2V3RXV5ckt2UmM5dlIzWmdXR01vblBaTStjNTUyYVpYY1JvMjc3bCtiQ0VtZGd1UDJub2NHRk9UOWkyaUFnL25BTy96ZlhCc3QyWk1BWnRNT3hKMUpPWkU5ZjRReHVaUktQV3phYWkvZkkxeW84dFRwYzRReVN3Y094dm1RYUdsVHN2dFhuUXFnYkFlcDZsZ2R1bVpBNklBRTRnNEJ3NHhPOVkrOE05RnR0S2syYWMrbXJ2cU5XRHhIWU9JTnRnemswZ0RKRkd2SWcySkVBUVY1NWMzRlUra0VuaHpONDBOVmJOTzVJT29POVlrUjZ2aW1UVkx5eElrMmNPNktCd2NvWEJOV0dLY1BxTUdrc1RWd2U1dlJQVCtoeERBOXZtRXJBVVMyQkhhcUZyZHAwU05BVkFUaURya2hIVWM1WWRvTjdabTJVTTNCL0g4VUpGMzVvbHR4TmpKaDlXQzV0bklGeGptTE9UYm5xUnVGMUxXV2ZNOWJ2N2wxWEpDdTJHODVneFJYUWJmSDgrdU9mUFhPeHlobFVUTFBvTTlOay9lb3ZicVcvalRPNDAxc3lFUC8zdHZKQmprbTdCeEV1SHZaWTlRclRnMERabGhGd0JtMlI3SU9jWk9YVWVFczhHS2hIRVp5ZHdaeDdtUXJCSFFHNjVXcXdUOVhJaG01S1dScWpNeGhNdUlqdGpsUmV5MkxvWlJSVmU1elhrc3BLallZeldDbitqZ3RQdGwxVzlObUpNOWh5VTQ3bTJlOGRNN2tWWVpYNm5IZmo3R1BqRE16N0dta1pHcmV0VnNUOUVnbW5mZWlYR2JsQ0VJQXpDRUUxVnBucVBYVlY3NXFnRnNGNzAxTTNLNFk4ajgvRENXN0YxS2FlY1QzWXAyckNha3dwS3RVZDhTUTN0YVVoZ1MrQkU2cUQxZ2cvTi83c2hhOHF5Q2NJd0Jtc1UwdFFMK1d4Y2dadTEra0dUYjBjcjU3bW5Eb1pPMmRROGJEMHIzRXhFZmkyMVFNTnBNR0k2cWsxNFd4QWVOaWFzRFVWQkdld1RoV2ZQSkJWY2Qyby80WnhmSktZR2xJTVM2N2lqbk81ck5vYUt6cWk1VkwvRG10cUVlSXA1Yk4xYWgyZDJpcjR0cmQ5ZDZkcUJhaFR5L3BiR0p4QmpIWDM2SlYwbjAzM1RwWmZyL204VjMvRWQyelZHQ1BlQU1Ba0hwb1RKczdBN1M3L2lPdTVheFpiaWdsbDQ0UXJ3ajQyenFCcVVXRE9oZURscFJ0ZnY3KzhmODNuZmU3SGZmbFh2K01Wci9yeHQvekZiLzkzLy9mZi9RZmY5NGYvd2QvOWQ5LytiVy85NFZlODQ4cy83dlBldUwvOGdsTDkxZ1NJbDZtM04vUmlGOHhkVFpHSXJpRUFaMUFEYUNYUk05NFIrWHcrOXE5VjZxdit6c0RLR1Z4VWlpcEUwdDZRKzBVaHRPcDA1bU1mejFOajQ2V1VhK01NcWw0NVFheWV1VmhVWlcxdjQ2aURrRWlyZnR4dUhkVC9VTysxeFlYdmt6dG9TOWk2eW9FemlMSG14MVdYWFhYY2k5OWNZVkR5cW9aRGM2SmtaTEJ0VGxPT3VlUmFPZDNualhrT3YwK2xqV3krZ0Q0MnpxQnlsbUxFeFJ5V1RWMnZrQW1uWVBGeDdZblBTYWJURFVjVmVMNGF0dloxVlFYSUpnN093SVpTeDJtU3QycGFYSVRsSko5MlpsUlg3TzJ1dm00U1ozQmxGRk9PRUN2VExwZDJNQnV2SlJFYlovQlMyWkkwNUFVdXFHcnNrQ1o5d0VjamliUHU1ODZSZ2ZEWlc0NjVqTW41YmM3VUdJc0lLd0p3QmxhWXVrMlU3QUN0dXdMMThjL2VibEpYdmJlbjZpWXFjUWFISmltYThDSFhwR296WnlsUE1CdVBKQlFiWjFDVlppQWMzR2xKOC9VSzJKYzQ2MzcySExHUVhLY1dVMWtBNzhkYTh5eVZKVDNnU0RpRENDdTNZVWU1WFA2c3dTaWJqdDRtVFVuOGlQY1Y1a2U0U3VrSGcyQTJraXBNbTZxTzNpYk5ZRUEzcit1K2hNeElXbjBPTlhWY0VTUThiY1Z1cm9xOHVxamI2cGRSNmJJZ3JFZ0F6cUJJSklMelpsTW8vTnI5ODNvcnFMWjUvSlUrbm9jbXptRFhuS1lZSTlZaXBzWGdxdk5nTm82NWZleFROUVUwb2hSMVl4bWkxZDdOYXhXTmVPUEdFbFhkejQyYkNXS01XdkdIZTI3aUJ2UHFDbmVVdHFiSjRReGlySGk2SjYyNy9DcmoveGV0V2FHY0Fic1VxMi9GTmRxRXNuSE1kV0dmNXM1QXZMeGpXNlA3R2dYTkNXYnRWOVVtWFIwdGRpZlBQb2U2S0s4dzFwcmFHMlo0YWZBQU1zRVp4RmlKajM3aHgxL3hpbmQ4MmI3bUd2emNWNy9qRmVYUHozeFpNZW1GenE3a3ZVTlh1bGdSbHF3cjJJOE14RjMrRzh3eWRUR2hiRlRRcXB6QmthUlZjOXQveVpOVlBLV3NNK3ZCaGYyM2IyVnQ4UlVmOVk0dmZhT0VWdmo1ZFBiOHdZOS9rNnZaSnlURmNUaFJVY2pZY1pheVF0VDZSc0VaeEZ6M0cvL29MNm0rVFZ5Q24zRm1VbmZqQi8vWDNGWDZUSmN5a0RNUUF3N1BLN3R0R3hXd0ZweUJzR3ZMaEh6dHduL2xGMzQ2MThiWVBQMi84S1F6SWtHdEVlUzNJM3V0U1Z0WFFYQUdrZGY4NHpGZE51S3JhbEYwTVBpUFZEOUlpWFVEZHlkbmNHQk5ab2NYV0sxYnBheFdiVlFRYkp4QjFadE5tY1ppbnNpZVE2V1JEeU15MzhhOC83UlNqQ1VySC9OdzRzWGZzM0xsbEFPSnl3VGdETXBNNGdvWjhwNVdmbXI2cGNkSEtpSC9QU3piRWNZWmlKMGhUbnVKQ3FvTk0zbzN0YkZGWnlEMkUxVjVsWUlkYTNENlFxYXFsdS96TlZnOEN1K2R2VlFzZjRCbVdncEZnQnNCT0FNM1h0Mm5UbmIzc1BaK1dsUDg0MUhtVXRXOFNpR01NeGhTb2NjMXVsVkZ0MmxqbTg1QThMcXBVbjNkNG9Ubmw4MnNyajBhNFZDMzArTEVEcStvTFdOcGlMQWpBR2RneDJsMXFaS25odXQyUW5JVmt6ZlI4YXUxdkVVK2pETVk4Y0pxWmx5cStiVnBZNXZPUVBSOGppdmoxYWIyUFRiNXN6eFc1LzR6ZytlOHlYaFBNcFVaRHZHWVFSbUtjd2ljZ1RPeWpqTWt1M3VXUzkweVFFR2JENktyVEh5Vi8zYk14aGtrZCtrSEJkR21VL0ZlYktmM0VoVkZ0V21qalRNWVNVcTFIdXlJSjhROFViYStKRHIrNHovTnMwTlMycnVYUDBFdFpldkk4eGpPd0JOY1o5bVNEdHhxODl3R2RWL3lnaTNkMGlheXJzenFPenVESVpWV0lkRmNsb3BKOUdyQnhuMXBmRlVYUHBKcGFwM0JrQkxlS0QzeE84aU9EUGE4ZVZBbDFXenNkUkYramNjTVhIQVowc0laR01CRUV5ejZJK3FVOWl5VXl0eGtMMHVyQmttbmUyaVc1T3dNUnFUYndpeXhQcVpORzVVenFKckRFQ3BiekcySlI2dExUclhlb2dlYkl2a2JiVmJyMjc1V3R2MHlpZ0dyOUNZYkdIenRlR0Q1NEF4aXI5QVQ2bXZwYTl0R1Y5WFI4UnlIaFF3aG5JR1lKYktZd1Nyb2tqMXQwOFpXbllHNEQ2NGFaR1ROV0lmajVNL3lXUFB5SGpHSk81YjJYa2FCeHd4YWFYcHdCcTFnRENqa212ZnE0bk5xVTh3TEtqWDdMWGJSVk5zOC90QXNLUmtaN0pyVFpHTnVxYnk5YkpEemNaczJqa21mNnRYTmtVeFRQMUV4b1pSVzRKMnQ3bVdHNUM4eEdCaHZBMFNiT2ZUT1g4eUl4d3lLUkx6TzRReThzSFdZYVY5MlhMWVhYKzUxb0dkNVJVTTRBOUdSVC9NRk9aNjFhZU5ZOHJLWkpxcDNCbUlzZGVCb3p3Tk9ualFobTgxdEpnNG5WRWMzcG1qbmNEeG00SXhNbHdIT1FFY2xvakR4ckNaZFBQVmRGK2w5S1h0RC9sUG94WklyK2RCc1lUSXlxRWlUeVMzbWtHdFhZak01eW9ldDJqaVc1dHM0ZzZvMFFrMHh1NzMyZjNHVDF0bXR4TXQraXVQT05GSGQwWWdMdWE5TFpSL1BYZmFXZlhLazFCT0FNOUJ6aVNZME0wZHIyU1VsQ3dQc0NpbTh5ZEdtbzAvU1hGa3hFUDZsMmR2Y1dyVnh4TXptbjZxT2ZrUXByTFlqamlrcGVoclZHT1lTSGZ2eDNsbmE5c3NvQnNOV1hZc3lkZTErNFF3aXIvTE04MWlXVy9relhldnlmcEV6THhGMm1Bdk9uU1RPWURzWGJEcVpVT2V3YTRxMkNrL1VzdjRiNVFvYnhiU1ZuVE93ZURuT25Pdzd0TEpqSFJMdEVBLzZ1dk8xdCsyWFVRell0Qk1XK2V0cjQ5ZmZuRmFlNzlGL2VsTmZ6bHFtK0pjZjc0dVU1YnYvS3F2YnpjeDl2dTNGbDFYcUlsY3h5ZXJmYmk0NGQ1Sk1KZVd6NXRLa0ozTGIrV2thNG5IVXFvMnF0NnFhVkJ0TFJCWmpMWUhEMGc5NzJONjNMQW9kSTNqb3E3dGdldUNidlp5UDNRQVV4c0RsTkFqSnJTYktLOEQ5cDJyRXZjYU0zK2xPTXBmRGFzNTFtR2FwNk1GenRhQzZRNTd6TGhjamJzbFljSVdveEJrYzU3SWFUb1I3YWRoQWhseFQ4YWxRTEtlQjJjWkxLY25HR1ZqVWdCaURORnNUeVduZTc1UHNNMmRXRFVSbjdqbFYwWVV1eWk5c0g0OFpXSURMM0hQSmE4VHJ4N3ZhTFZUc2I1SnNoK1NGOWN6QzlwTlVzdTNWSTY0MWtTOS93NVM4dXVqQVhITFNaS2JtTkduTWtJcnhuajBXZ2xxMWNTSU1yM3haMHI1TWs2ZVRXcFU5R2xQYWFUWm9qWSt6NzZrNzgrV3dRMGkzZkxPWDh1RXhneElTWGNDTXNEZitxdWc3ZEtXdVNWaGpyTnNXb0s3VFVrNHRrdk1reWIwOXk1cS9wVTJtMmlzcU5IRUdOemJGSFpGNnV6Wkp6V2xhdGZGRUFzdGJuaTk4WDZheFdmY1c4dkFRc2lDWVREUXlnbm1tRG1kRXYycms1aUNMSitYTitzb3h6eG9tVjFlR2JQeStQM2RyaUs3VzVPeUkyUS9zWVcwWkEvNmd2ZnBZcEtZa3lmMC96M2lXelpYYzExVTRnMDFWM0drMnArRll2cHpneGhCdEdkeXFqWE9wZjVVelVDYmFMQVVJNTJpeHVtQnBiTCtUWlc0MHZPY0dXMzhaQlI0enNHcFU2c3BRcmQvemQ4K3FzSFZMNUFrenpYWlZUOHg5Qy81Z2tGc29PczZXa2NUc1pVUHp4NGt6T011SGE4L0UxcU9xZmxlYkxSL1lybzB6eWJkcUc3dXFBcHZwTFRtYVd1UjFYdGV6VzRXdXdXTUdiYitNWXNEOTlWYm5OZkxvcDUvOWJPZUZOaWx3bU5aZGs2UERKanJZNVAyajR6OTdacE11cWpTakpraDUzbHhIclRjdG1kaFpMdTF2VHJONjdXYmxKbThaMjh1RzVvOFRaMkJ6ZWMycEtKdXA5M3dodWJOMmJUeVgxdHM0QTZ1WG13bDUyem1WMS9aRVZEZ2hzZkdrV2s3Q29WeHA0N3dDaHl0NXpHREdLTng0NmJ1aVRKa2QzRlNCbmw5bmdkWG5kNncyODdlQjFYQVVQL09rcWJKVmRWZEtsY3djcmMyY2hzZzJWaVd3Mzl6YndKS1pyVHNsdi95Yk9JTnlWRGxrUkNYdGxTTmNRdHExVVhRMVRLOEtGVWhyOWxXQkljMjlRNm10L0VhYTZhRWVDUmhFeEFxZWpzTUpaVyt4SDJVQ1YvQ1l3VDR6STNkMTZXeU5LdXlTd0RmOCtqT2hUYUo1MlVYb1V0cVcvM2pjak92UFd5aVVtYU8xdi9pdU0zcmxYWWlLcUpDMUtkUFl1Q281N1hSc1lVaEZrblp0VlByYk9JTzlDcTJTcUNFQnNYZytMY254Z0EvR3NuV3duME5mTTBkY2hrM3pzaTJBdGZlR2cxUGJrakxwYU9YRFltOXlKc3ZLRDMvd0xaV2ZiK0FWODRtVlNkN3l5OEdObUhNdEduWXB3WlVzRjdEeEM5WGdLbVAvNGxsWllEbmtscE1SbjkxeXJDRmtvckt3MzN4ekhjdVlDbWVnU3JUWjdTR2ZWbDRZOUxBTVZpVXkzVnF3TVhFdDV0S1RBWkpWY2ZJZklyYk04dFluSmlISDZ1clkwK3pXWDBheG1uOHpvUEhzQ2dZa250UnRzdEdsczIyVE1tU2FIZDVIWFlVc29hK3k1NXlNK0Z4WTIzQ2lzckRmL0IzdGtZeXBHTjRPWlJLYmRqNmp0UGtpckxWTUVzNWxpZXluQlJ1VGYvZFpKQVVVRDVJVjY2dGlqTzVjYnNHeVNxdkwvNURDa3Uxb3JLN09QQTFyL1dVVXZEcjNQSlh4ejBZM1FnMjNUdmlYSGlSbkhNNWd4S3F6K0liTklPYjJUaWk1U1U1bnVUeTFWbjVPNmNWWC9nWmZpYXVZQVQrWG1XM1dxMGVVMW5zbFVScWtsR0xDV3JBeFdZSFlNdkpLMXRIdGZNOCtXVm1CekZqUWc0dEk0RElrdnNhSm9kdUJiL1p5dnRVOFppQzJISmUxNlhGSUhNNkFMcmU3SG1NTXB2cVlPaUw2c2k5amxtWXFQSFYySW1NcSt1KzVUR0t4b0MrWERKcGUxMk5aSXZ0cHdjWmtiOUtaVVZoeWYzdGpUSktObUpCK1RjYy9XWW05UFJZZE9mSHdmc3pnbkxJZnQ4ZGdOWThaYkpJWjdWa1JnYVE0bkFGeGhUTW90NGZNSEczK0ZyK2NOQk1pTGplQ1dsaW9Vekg1WmVWTTFnRi9BeVI5TE82RTVWNjFhUzYvODBuTE5pYTMvYWRHVFJKL3NXVk1rbzI0RlVBVzJiQTFQWllvT0pEOFlwUURqeDNDYVlmZVN1eHFIalBZSkRPc0ZPeExJamlEcUdzcXVZZDFlY3lBdjk0OS9lVHNFeTI0Y3ZQRlJHYTE4TTJ5YTFqa2luQSthZHRHWmZyVXFFbnlpTFl4UlM1Q3JrSWM1d0xYODJTdTREYjROd01TNFhCclUwdDYyTzdlcE5yeVJBSTRBMHRRcnNtb2ZWajBQcTV5ZTU4K00wZGJjVE5mTlBNOHZXUUxNeTlxbUY5eFczY3BNKzhXcFpiUFJWS2JsZVp5M2pTa2JSdkgwZ0J6NTYxZTNtclpJMGx2dFplcXZMWkgxNUl0Ky9HOVhBWE5OcmVDbnF6a01RTTRnMEJYQVRVeDM5WVZTS2NveEtyTzIrM2lteEZQOFpYZno2MGVRcXhZSGQ2Um1iZnJBZXhUVWdjdnBSWFp0bzNYMG9BTGJXazhVTGtmMjJVQUliRE4vc3VvV3VRUm9zYUp4NkducXEyL2pHTEFLbndGZGJOSkZEd2h4SmtOMDBSeDFvdlU2bFoyYk94bjExN1JlWnFyc0lDc0prZ3F1c0VqbVhsYVc1NjhZejZvVFZpZG9HMGJKOUtBYldPeGF2ZXBiUmV5UXhJZjFqWkNJNXlxaUdSUExnTnlYSld3SWs1VTkxVkZDdGVvL1pYOG04RW1OUXBYWGFOT0QyY1FkZlhNcWNYUmwvbEd0MlRCU1pwcm1aOEtVYXVyRlZ0QlJqTHpWa2xzTVVBK2N1YmJLeWh4ODFUYlZtdzhsL0lPVlFHbFg2bjQwbUtOblBKS2lXY2xRZXNXa0t5OE04UytORVRqUEcwUDNXb2VNeGhzVWpOcno0d0lKTUVaUkZBSlpoVjIwbzdTNGZMSjVDcitMN3lVbDNjUnVmTEhJa2wrZWltWFFwMmNpNVJiNnR6ek42TnRLelp1U2h0M2pmcW9pYWs5WTRwOGhFeC9sUTlkd3pNMXk4Z0orNW8vNHBrdFdwZTEvTlU4WmdCbllGMUJqZ2w1Ky9CZWtYSXNxMWZKeDBTR3ZoejBQa3B6Rlo1QUhzaW9pb3RSNXJWWUZyNm1wSTFuVDhhcHRxM1lxQ2FCOW96U2xMdTRNcWJJUjhnRjU0ckh0dlBwSCt5WmVOQ0s2cXRpYkZscHZwaHBxcGltck15dGkxek5Zd1p3QnJxNmFDT01tdGRkRzVJZWxneS9MZmpaUDhRcExxMU5aTTlyNUtTbWhldm4wNlZ5RlJ1VGpJVmtJMXEzVWEyTG1OdlRVRUtZWnZXb09KWk1tbHBhVVVKUG9oUTR4czhYUnVzdm8xalJ2eG5BR1lScXMzUnhtaS9lVU1WR0w5ZHZDMzZtZXkwdHJaM0xmbkRMWkxzcXNuNCtYWGE2OVFsTlJZbHdWU0JUckdLUFUxRkdoWTFxWGNTczJMd09RckcwTVdWb1BBWXFpdTNkK1lrRXgzNHFubUd2TkVzTUxnNHEwN2hGRHR1ZGRiSXRYQXd2YlZQM0loM1dER0t1SnJVSGtsMThEaHM0ay84ejQ1ZHV3Y1dxZ2Y2cHlXeDFYMTEvdVVwUjlRbE5SWW53OW0zYzUzWlhFWnRRZkdHalZaV1dseUxEV1ZXYWRZaTdGaHo0ZDZGZFdWcy9JeEhIMXVuckV6SVBaVEduV1MvSE1RV2NnU013MitUVVFIeWJsMjBoUFV5blZqcmRMcjVNOTFyYWthcmlwaVlhYW8zd3dwUWdDUmVYdGZjV1F5V25mUnQzcURrVko4aFVlZXhYOW1uMkE1RnpJWEU3SXlPeXcxOTh4WS9kaEZkcFgzRGczNGVlcFluSzJmTE1yY3ZHYXJOK1RsT1hzVm5ZSnJGb0ppT3kzQmdaUkZZaE9YVnUwNHR2TnhkUmVhTHUvaW56Y1Q2cEdqVnM1NFBUTTdYdHN2NXlGWmQxNHorZmJkL0dtYUJtWHFRY2lRVG1lYVFVaHppU1JQZUs0ZEdjdjQxWmRGOWZaUTMxVmV0SkhGK2hYVmxMSnZRVm05bXNCU1VKOTB0em9VbFV5SU5Oc2lSa0NaM0xoalBvSExsRGdYTnFjUFIxWVo5dG1PWXEvMUU0dTNUNFo5Y2tUdlo3RnZQalFwSkZRbE5SSW54Tyt0QlhTelpLRTh3OWptUndVSzFZSmxhT3B4eW02aktadXpnODR2d09RNWZVd21NR1lvV296VHQ1N3FIMlFsdXVrYjlKVFZZVDBkOGdPSU9ZNjI2SEdoeDluZHJyT1VsekZaNDVZektreUR1VHVGdVJ1WDRLUlk0eDZoT2FTcExoN2R1b3BzSk1CYXZGWjN2Zkl4ZTV6V01OVTFGZGhlL3pXZ3UrOVZWTklmTENQQzBUKzM2TnJjOUQ2b29lTThCdUlvKzZzc3JDVzVmM2twUlZDZjFNTkNZdzlPVmdRQ1pYZVFmZ3VSQnAzQXdpNCt1blVOcTZXODVvMjVLTmFqdlJtVUdlaXQ4eXhHdUNCYlNLcHpNMGVib01Jb2dXLzBEUlRDYzU1T0l3ZkI4enVDV1NWODMweU9WZTBXTUdjQWE1V21qeGhGcEltN2NMTGVxMlFsSHFGcGJoTWM5NWxQUlRmUjFCTGQwdHlqVUI0MEI5UXRrc3BoeGt6OUMwMWtMWU9CSTJURXRvUklEY01PWFNueDBKaWFjR2lTc1B2dWI2QmQ5VE14UVUrTGZ2WXdZbkpLSk5qcndkTGxaUUFadGt5UW9LRGxja3BvbkNzVzBzMlc4TGZuWXd2OXd1S2lGbEdwMkxkYmMzbzR2Qndtc1VOY2lmaDdCeExsVGJ6WmVVbk1sSGxGMVdBQ1pDNGxVaUk3SUQwaS80d0VYMDVJVENPTEtzQVRQaXVWdFZkTml5dkJvRGttZzRnd1JGdXdlOGhXQ2FxTVJVVFg0ek9BNDkxeTNSbEY5YkphSDdJbVpSaWhBQkl0WmlXZmhhcEp3YTVOZ0doN0JSRGxwS295S3BrN2lNbmY1eisxd1llMmRyVmRmcFpxUmZ1YkxiMVVOV09TL0xrNFRZajlUcTJzdkpzdmpLbFhhTk5ra1RyY2dVMjh0d2pBd2lyamFxSExyTVhTNitpY2hCMzVxWkF4azkxZHN0YjlTTnMwaHBMbGxLMHc0b2hJMXlIc2hreEZ5b2JpQ1FXcGc1a3U0bCtLeDhwa2luUTlFelRaM3l1Q2ZlbDNYT2ZnN2RjL01jN2IrTWdqODBzcEpxZ1RQd2F3SzF1YWlSZWQ1czFBcnZiNExiOU9MYnRiY2ljOG5xWHRJc2hSN3FCY29wbEQxOWJDWlVlZzJMSVVRbWsrWXdoSTF5SGNLMEtIQkVXSjNtS3VUVW0wbWl4cTV1ZzhSSzBHSFlRbHQ0ekVBNDFZTTI5V1ROM1RRRWJMT1lrcXhOYWtXbDRENEhZR1FRY2UzTlUyZHdZYTJtK2s5SHlydGR6aVp2bXcwWGtPeWJwK1Y4aFJEWlBUWWU4UWV4Y1NMQUxRbzZpMVBwS2t6akJtMGV0Y05lR3hsQm9LalV3TGRUQ2dLSGUrWm45SXdxNXRndnN6WVg5MUN0T2hkdEtacEFPQU1ObERhQ3FJa0Vic3B0Nk5teGpCM2lRbCtuMWtYTDdweHlhZTkrOXluSzhIekFKVVZhM08rTGE2SDVDRDJJalhKVzUwSUxUWHBMcHg1RTNSVGJWNE8yNkdDQllnZVo3NnF1cFZyWm5RbVdXWXJKUkcwdmlzRU56cm1IMm02UTN6dXJ1QUM4czhlWUVTT0RHR3RGNmpTbW5wbSs3TFhNOUs3NnJub3VwQzYwSXZjcDBtSzVlZ3BWcDVvQUFDQUFTVVJCVkNha0dBWVlXdG5hd0xHUXc3KzE4ZHJBT2h2bEhKWmVPZWtwM1BwMXdXV3BkeTlhSGJzTkpJcSsrejB0VlpYZ2VGRys4MldrcG05bXJacmNROTFvWXdJSGJwSXRnUXZwVmp5Y1FiZThYVXJ6Mm9LZmU4cmdVRmVjZk5KZ1d4Y241NUN1ZEhINXNFdTZGaHFQMEFQWk9DTHQ5SE5ZRTRyVExLM25EY3lmU2ZkemtBK041K3lJRzJVeG9HdWk4WkRBMFplbjJ4Rk8ybW1Dcms1aDdxRVdkWWxDeE1NWmhLREtaRklEdXdza3ZMZGk1ZjB0aDJPWTFOR1lsdG1kczd4ZmFCSU1wTHZRUG1OOFN6Vmg4L0s1a1VoNXBTdkJJU3lRamVkbU82VDcwWnB2VnZ4RUNOU1BOY3paT291WmtINWJRY3VUREhoSm5oTlM3YitNWWpBTTdnTU5URGVKdUNHeW44RVlHY1JiYjE1YjhDK3BqWW92d3lVN29WanRyZkUxUlZuY3VxazcrbWxEZklGc3JCamh5Smx2UjhXSEJHWWw3MHEySWl6MHU3Qks2NXRJTkE0QzRYbmpka3VacjN3VjBPVTdXZEZqQm5nZGhhNDIyZ2hyMHNEYUtEOU9HWm1iZk9zN1VyWFNTVVNuZXJ2azl0SGpjcXpzUTdmTE1jVVFkVWZmOUY0MGxJMUhCRUEzbXpHaEdQME1VdEhLOUh5VGNvVi80ME5hb3R1UjRMam5sc2t4OWI1Z3dMOFBIYlBLNUJPU2NPcVhXWi9yZWtXUEdjQVo2T3VqZVNpMUVjKzdqZWFseHlyaGxyRFExNjZ0anBuTzFkaHpiWXhKcG1hVmVFWVJObFBQOG81ZXUxM0pWbGVlTHBTTnYwYVdMTXY5am56WjZvR0xraXl0ZEtDTjdYVXMxanE1Y09PR29hQzFsTXFFMmZ1TTQ4cVV4c2dScjVWMkdUSVBaWDJuWk5UTEoyS1RXcGhQem1qelVPZXh2V3IxaU92ZHFyV0lyZnc1WWFHdkMxdmRqdEk4NXY4c09LZEU1UldGUit6S1loK2I2WFM1czZUeHhwQTVsVWhmcmRvb0YwYmVVT0wyY2xIZ1ZpbWlPa0E5dlhGV25XeGxzYUtuZGgzdk9LbmIvREVEb2FUOStwZUZlbHprZ1VXNjlwUEFHYlRQbENUU0JYb1hTSGh2eGU2SWZvdC9uMW9hSWVkNUtLUHhYWFFET2NmenBxSlE0KzEwTWVGZ01LUWl2RjllbVFnTVp1T2NGSHkyU0VvU0IrWlJVU0ZoNFZSTml4MFh3cU01SFhONzI3M3BMdGpXL0RFRDRWRmJIYjZzN0RFRFRCTVZta2RycDNUaHdoa1VlTkwxVFdpc044L05SSEw2THZYMXFmZ1RTbkIvbG9id295ZjdGR3oxcGhjaHdlWDllZm15MU5tWWlxU3ZoUXFyK1oybFdaWm1HK1Y5N0o4dUNIdWJ5SHhUQ0s0OVZRdm1oN1VwVjVSZ1FvWTUyK1dnYmZQSERJU0VBOXN5SDMzZGwrNS8rcGQ4YzJWeTQyTUdQL1R4OS8vNW9qSnJ3OGhOQXQ1UVNGelpNVTBVVjMxa3RGSDlEMnQwNXB2OFRIcDJtSDNJb0R3TGxLYVZBNGpDcXNHY212ZHltcVl6SHgySnRFMm5hd1BhT0JFYW51WnNrRGY0RnR1bGN0bllpWENVTGk4TUxFb0llMzVMNXU0R0xHUW9nUEp2M2NLOFJja3prbkJza1pJbitac1MrYWZkVkdUZy9tV2hpZi9idktnL3BZbG9MV2lUakdsTlhBeUM0QXhpcUFXdERtcG1nalU2MjJuV2MycWc0c3Q4MDh4S200czBINU10K0ZkRldNRkRaRk5ramtYYTVWNG15T2N3b0kxUzlIc1dHYjAyZG9UZWVRK1JTV0ErdkJZNVc1M2pNSmZtSGlNbWNVS3FkeUxyblAxNEZpUG9MK3lNKzlkSmNjOHF2TUc1L2pHRGQ0bk1oM1pGZWFYYXBDSzhzc2FhQ2M0ZzFwb1p1Ry9CbHd2QTFFcWZMcW9NZTd4UGllNm5hYUtYeWFDek5NaDhKSllDdmJjWUpvSkQydmhkb2tQSTNoNStnd2dxemgwbDZsUWNURVJXejN2aUNzRXRSWWxkVXRxSFIxb3E0Vm9RNE45M2ZpSkpnT1dlZzlRWHNJSHhtYkc4aWZZeEF6bmhhVDJpTm9xdmlPalVHVHordWs5NG83ZytpYUhWMS8ybmYvU2lRbjlOMUJvNmcyN0FhbGc3QmxIVmlHcTNuSTJSTzJVb3oyRjFhZThVZ3A5OXAwcjJHMk1SOGpVcW9QSlg3U3k1cUV4Vkh4blN4bzJSc09nTEYxS1BqYjhxQWw1VUFmWDZwU25tSW0vSTNqWXR6T2RvVEFvdWZMTGE1Y2wwUm9kMk9RcXB4RmpOYWtscThPOEZidmx0ZHNGSDJzY01aaXIzVlVHRkZrODdkQWFQZmtUWjQvaWJ2Ukd5TUgzdG5FRlhZQzNZMXlTNVRXdCt0eWFwaUphMys1U3RkbUxwVWtyL3VRWFB2UEZ2NUtuNXNoTmx5RzkxUjMrVEMzVS9DV3FqMmc3NjBpK1RZci9KT2c3NkhMdnJtV3lmc25rR3cwZDg4endUc3EycGR6YnJvUWFEdkJndmd2SlpqVHR6RVdsTXRpbnpBcmZUcVB6UnZ1NHhnMVJWTzgrVEYybDV0c24xY25pNW9xVllUYkxuUjFTVXo1ZGJSYTJiTStnTXJLWlNIWVBtYWUzYlhlS1pEUFV2Y255a3VzYjdmL1pqYi8xd2RrM1I1NldGblpMeVpYYzJMekdxRkpoUk9ZQ04vNkcwYXZuWnIzckxENzlabmZ4OHBVYW1TSEh0NjFjclRYazZEYjhsKzZ5NldpKzkxR0NRRjNQbUpVRm9lR1dUZDBMR2ZNVy8vWlcvTDFxbWFXNko3NWc0S0FsTTl6MEYzR3NyR2tTcDdQWUQ1UHd0RVhIOXNweFNrRXF2bVRQb0RtenpSckdUMXZ5cGpiVHNNd2FmVTUvaDhTaVZyNDZlV2hYRVpJc3JvZm1OVVdBYi81WXlMUFA3bjlTajBhVlE3cytXa0U1RzBEQXhXTE1jMlhsbzB2d3hnd25WZ2cxQXN1WEZLZGRTUHZwOXhZL0xIOTdtdDB2QmwxUVFmZDJVSXRzS0VKZEFXOUxNY3A0ZnA5WTRIN2sxaC9WeUJoMkNOZGV1YlV5bUVTd3M4bXhjcDAzRmFtYjc4VkdhUVJ5OWVHWlJEaVU1Rnhsc3Q3d2F4WTVURlJiR1JHbUVzNDEvSjVVdmovNThLczNwU1BXRngwNjVPa3dzNTBZV29ZcE1iN2Q5LzgxZ3hLdkE2bDZkTitWbjBtdU1lUzdUWmxidUtrcjlmVHBMdERRL2hkOFkweWJwMVZoTW5ZQmtCRS9GdVg2NVBaSytWczZnUzdCMWxWd2I3N29GLzIxcFE3a3ZYUi9hMGpiK3B6UUxQL3FDaFRhWkx2QkU1TFJ5T3JyOE1peThqZi92V0dncXY1OTlTNFUybFZGcTNIVlltV3FWa2J3SDFkMG50NlRUa01UVGw5djlwaXBmOU5HMWkxa3NPWTBHTG1TK3VTajNUSW5KL1hJUHRjaUZzQk8xb01VejJyeGFwWmpmN3J3alp6RG5WbmgvVE5OcmVoUFh5aG5NdmFIeWpHNWc5YmdkUWgyMzRLdlZVcTZwOWF6NEgza3pUeTQrcjBzMkZsa29LVG9lNitjZlRCSTdzUEhSZjdXdkxGdzJlU1pWdnVDdThaTVZKaFROdzRka1o3RGU3eVRCNlBtWWdXaWhOdnJ0c0tLUzdiK2JvdHdETGFCejNXTUdtVEdNYVVTaEZlWVdLUFJ5eStPZU91dlkwZ3F3UG5LN1cxc25aOUFwV1BkNkwrVElhR3V4SitMSktHMGdyeTlJcWpwOTk5ZDkyV3VXeTllOCtpTyt0eXBWS1c0c1NyTlFySlExRzlDSmpSdmYvZUZzai9iOXAzL0pOeTJ5WlRzZXEwSE03enZtNnk2NW1NaHl1L3dkdEx0T0c5aWRRN1kwcWVpajlaMTZtb29kOFVIWS9aWUtrb3NHK29mR0o3ckhESmlIU0Q3QmNIVHpiaUsxUFRxeHgvSEFiUXkzUnM2Z1c3Q3FMWHYvVXMySXVxL3ZnTlNqdFR5OXpVRGNXeXVaVWJaSnp5ZFJrOUtqdGpIUlVoeElrNXY2djRMVUZrL2x1MGpPV2hTWkZiVXZBYkNmdzJ5NDlmR01CQnpYcDUremhHOUtrc2tiQnYyZTNpUGRZd1k4di9wWUxWRWtaYmtjYkZJUkxqazgwbWFmSEZJbXVmeTZ0ZFkxY2diZGd2V28rWHlXMjdUUzYrK21KbWxpMjkyaCtkTGN6dFE3a09xOVZMWGNtRzBzYWo0V2lMdHd0Y1dpTGM5Wno4Zyt1NWFwSFpObFYyVXRPblNOOUd0U2I2R0p5UWZ4a2pKdm0xWHpuOU44S25IR2twYmI0QWtWSkw4V3VteHRoRzFTQVcxSU1zdkl2bElnYTVUMThaNVp0aVptZlp4QngyQTFyTjJDNW1tTmI5ZmwvS3RwV3ZzZFFYVkNLK0tmaytYdFZhU3hpWXJaeHFMK29xczEvbU5RTWZrS3pvZFVLMjR6QTlacXFpcm5aWnhaNThvbUpPMHNGdDc0SnQ3TXlrTFZ5cjMrTVlNWmxTUy8vSFRONm0wNDdzSVp2QzFyaWMveDFLQzhQbmg5bkVISFlQVzRIVUozMHNxL3FjNjJJVis1d3pOMDRnc0c2bTZ0NlYxb3pEWVdtVXRkRysrbUxjcHQ3MXpXeWxaN0VqT1MxTlphM3NneXdmYUgxaStqdUdRbFpGcThjZ1ozbXFKNDNIWXBmTWhDazg5cEticWxnQTZjZ1hyRlVtS002NEhqaXNuYU9JT3V3VFp1Y3VPMDVoZVZ3cDVrdXRSdWZJRjZFbWg1VmFsWWZXVE1OaGExbjhqNktJYkhjNzZ4VHlydUJ0RklMUDlTQVJaMzl4b1Z4RUt3cmt2UEorYmJ0ckp6Y2VyR1EvYzJYZTFqQmdQMWZDQXBlNU9YM3Q1WkI4Nmc2Y1MyNi9XNU5zNmdhN0JOVzUzYXZjSmF0SDd0VEJYd3dXTnE5UFQxV1ZzcU5Pd3Z0UnBXNGtXellxSzJzV2phWEdKZUZDUGlPVDhoRmZYN2JwcHFPWlRtc3grL2lhaGJFbkJWcXdkdlc0ZVpWR3BJb250K2luZklpMHhhY2FoMkFWT0IwMUowU3dIaG5jSEdtQ3p3Ly9va1IxUFh4UmwwRHRheEhrckpNMXZ3ZFplQlN2L2s2ek50NVkrcjBOQy80a0pZTHFmTkNvcmF4cUpwNXhMMGFURWlublBwbzRQY0VaeWs3Y3h2RDltRUJOVFQ0K2tXR2FaeWE2bjJkZFNzVG5SM1NxSW9Lcy96blhxWjhrMkg0aG93eGJZUm5odmhDR3NjdnUvL2hNdURRNlR2dWppRHpzRTJiUTFXVy9EZi9hT1oxdkhzN1UzTHRNNC9sTVhXWDlxVklxTzJzYWo1cmJSNVdveUk1MXplRXUrRzBPZzZiV2wzWHZKSFhFRDlUaysrbHlnMzlKQWVUcHQxb252TUlQOEk4b1dYc2hhWndqdURGUG1MLytTLy9pMmxFbStIVytwRS9QTHJhRHNmNUhXMkxzNmdjN0JldFpISnBLNEJWcysvL1Z1YXp4LytILzZ2ZnpwaWtjbm5pODh5dVFNZnptV3BoVWJwV21yVU5oYU5FUmQvTzFkZFVYWmI1NktWVjQwa3ZVdmFUeHBhYmhMSFdwN3R5eWo0ck5CZVZxcmlybHUyUHRJOVpzQXlYNmJLSG1kbHRYa3M5R3BUWWtHV1dqbGZQdjNhYk15ODdGTDVkVFROcHZFOFhoTm4wRDFZei9wSXN0Mm03ZG5tNk1YL01zblp3Y0ZFcXRTd3FLaHRMTnFteHBhSHhZaUl6cVYzdldsZnBjYVBHWWgxNE15V1VZT09ROWEwY3ZxZnk3YVdtenVTbVZsVStURURGcGNaY2s0TjVUUU9EdTRNWnRMd0wxamtkTDFlbHJZM2MxWE9jb244VHRiRUdYUVAxcTg2MGx4ejJSU3NmbDczVFduR0xvNVlnNlJQdzdMbVVvelZUOWMyRm0xVGM5Y0h4WWlJenVYRGdINlQrcFYyTkg3TXdQWmxGS3hwNVhmdm5xaldzVlZTVVArWUFVK21HbWpCc1pRa05BallKTDBhQ0tqSkt2ZUdMZit6UXJyOThtaG94bFFwcFBJNlhROW5zQUt3WHJXUnliU2pyZ0dMMzgvNjNrekdMZzVIUWluZDRwMUw4VkhiV0RSRTNXM2VGU05pT3A5UXhXU2UzMjFMT2JXbmg4djNramtqelk3cjh2SVJTSDc0Y0UwWjJkZWlsRmYvbUFGUHBqeDNqNTJCSElrV2ZRRjNnTVhSMEVTL2psN2lWUmV3SHM1Z0JXRHJ3TmZGajFtbDIzK2Uva1Q1dnFtdWhBYng3TzZFZi93Mm5LZmxqa21LN1ZmSE5xWnFpaU8xM3ozZlZSVlRyZmhjTnZURDF0Vm8vSmlCNk5NWGRZcHhwM09WU3lUYm1zNEg2Ujh6b054SjB6ck5DV3Z4WkpQYWJZc0NDNkoyU0g1dUxaMm40TTN3b0pEMHFEeHpWRWhoZDdvZXptQUZZTzN3RzFObHR1QlRvNmo5dWhkL1ptd1UyR3FFMUtiaFNtWGNOaGFCcVdVbjNjTlB4YlFyTzVkRFlNY25UeTNVSGFZTnNOUS9XV1FmRENoLy9kMERMK2NzS3pCZHJNaUdpbVBlSHkvS3dUemtuTXBqWDhGdWtuamhPZytsMThjNVZPd01lMXBTbjd2NzdZSzAvY0lHckVLMDlTazVnd3ZyNUlFU0V0ZTdRTUlIZzFXQWJXaE1aZ3Mrd2JINGV0RjVYN0d2anFvWHp6NG82aUVyYWh0TDlpaHQzVjRFV1JJVE9HQXVHc3AyMjhXY3BBM1FhMFZDMEt0bmQxMWNNbEErV1BkQXdibDVlaVRKMWphSVJONG1FVWxPMno1NGdjU1hlK1piRm42VEw0ejd5MVp1VVdoeTdUZ3Z2UHN6TWp5Y00xZ0YySVlRMVF3MUkxTXhMN0h4SWQrVC9KYzlTL20vTlN6VU5ydGNwOHp2QjdmTm5LYUwyc1pVVFhta25tdjF1ekV1aVFzVUlEdkIxcFZrbmJUNmVGMm5ZaEsvTml2djEvSWVRMDU4YVNkQ0p2ckhEQWp0V0toYi8yQ0RiMFVFZGdZRVBJK0NOSjB6dXhaNW5ibWpMUzRqNUZOWW5sSGpPYk5NSEN3WlZWeHRTL0V1ZmhWZ3ZaVVZHV25FUmxpV2U5V2lIbjJqU01hL3Y3QTZhVnV4NmliNXZjMEVSbTFqeVRRMVg5RndPRlNTMjNLQTdMV25MWXZkVHh2Wm9ZL29XOHAvVlplVjN4L3M1UklOVmNFYS8zWlU5QnlabkRPUkw3OHpLUlBmK0hDVENtZ3N4aUNBTHJIMEgzN1NWTmZsMFZBWldwcmM2WWpmNUlYem5yYXFFTmRnem1BbFlHMU5ONlFURnc5eE9UUWtTWUovZlV6cCtOZG5KSUVoRDlRK3c0WmowNmh0TFBGVGMyUHR6OGVYaW1vU0lPK2tOVjFuRTZuS0UvSTJkdXdqYU1KekxrL3JzdkoxNnJ6OENjL0hQNXJaS1JacXZDT1crNG5DMVZaWVowRFh4dWRvY08yWFIwTzh5ZzgxU2QyRGRpcThxN3Mwenh5OHNwZkJuTUZxd0hxaWtObm1oSVMrOGhlSFR1empjWkxhNVM4dmRhS3N3dFRHR3MzMWFaVmZKcG9uV2hjNkFKMlFybTBzNnlDMURYZXZXUzdTSTBUdG9yN3d5R3ZPb3R3L1ozQm1UbWFPR2ZPYzlYZWRjNVpxa1pNeVlpSDBLWGNQNXNjTW1BUTVxOWV5VTh5b3RrbGFaUUphUFR4aTBuVTdoTG5OeGNranJrazcxZjJ5OGV0T1d6WERSeGh4TGRlMmp5aE5udFdBMVNqaUVMUkRTT2pyckQ3YmMvdEo4aytxVDkwNGhkcDBYckdhWVZORzFEYVdEWkNNbXo1Y1VSYmNic2hRTklXR083MEtPcWthNTdJTFVWYW5ZbVJSUDhOMlZGd2JTSWNrVjZXQytCVDNkaWxVQll5NHJ1MHNyQ3FSdWQ5TmtwOExhdStFWnUvZm9KSEg3OE9LbzZGekZqYlZwTzFwRUhFTjVReDZDWFpNU09qTHBrN2ZsU1p2NXg2aHNsQTVCQysxeXNwTTVjaW9iVFNyVzQ2SktrUXRkRyszcVZYVHh3ekVXTEwyNW9GUHhlWG5IdW5pcGNaOVU3S0hOOE55cUVwMlFybUtIYWVLYmY0YjFCbmNNdVYxS3dZRHZzNTJVRkIrd3NKT0MyRTlQbVhXaEpzbTZpTllOVUhOc05UdnplWVZQK0VFNlZQZW10eDZ3MUFydjNlTkpNZHRZOW0wa1FTOEtFZEZGU0o2d2VXTGJlbzVsTGF6SDYrSkYrRk1kdXM0OGE0LzM2aFVVOU1OU0hoM2JEYVNYL2JGMWVpNjhsM2llZWs2clZ4a0dOTmVNOUhhU2RnaGk5Z3VaT09KRjRXd0hwOHlhNHF0b0QxcitnaFc3ZGRoV093dXZreUcvSzFWZXh4VFNlbytNWC9kcHZGMlJ4bVZJN1N4Yk1NUnRkS0FqekdWaS9RS1VmUDd1dVZITDRFczA0bTBuZjFvKzZnNnVUUEtmMXlYakhmOVY3bEU1NVNSZldsV2dsbGN4WnlkR0w0ZTVxUzFlYkpKbXJVcE1aVkZvN3RwZXA0ZVRWaXBOK2twSGUyenNFSlFuMCtKYTdPdXhXaCtMOEZtdHVCYlhueHpZa2hmdGRlY2taVmxoTGdPbXQ1MnhXMWpHY1cxSkh4V2pvb3I1RVFxZXRxZVdzcDJKdG5yTWhYNUYzVUtEWm44bTF5aUhXbExhZFdVcFpxVU45Wms4b29KcG90TVNMdUhtNlJadXpLVk5PNFU5WXMrSXhhelVNbkVMeDloVnpqRmZPSWVuREZ6UEZ0WnZYRzlCSnVPam0wdnZzeDl0cjRaMVpPeVRpR3VnL0xrcGJVQVNoaTNqV1ZiVkwvVVloOWJMcVNORURVMHFGK3Z0UzV0bjY1UStqcTB6cFJKU0Ruckp6d25MRjBtRnp1a2pQeEw0NE9PeWh0ck1wbkZrNUY1MTVLSmJud29Mb0xHWXJRQ0pzemdYVjBNWDA4dmR2ejh5dGVNbTNUWmV4SEd6TkZXZHh2S1Q1am8zb0c5NVVERTU5QVN3cVhLVUo1VXRKUmduVXhwcDhYcUxJWHBmV2lacVVNYnl4cnRTTURoK3BkeW1YNGhKMUxUUCthWHZad3IzZE5UZkF5Z25GWVhJdTVVaWxzaXl5bEh4VzR0dmNXNUtxZG1WbGF0RHhPRXJYSzJsa0kyU1g1THd2SmlhRFZOcXprZjdoVHY5ZmppZkl0K1A2L0tDczZJNjEyUWd2c0pkazVFNk92WUVvdmE0c015Rlp1THBRVHJaRU9wM2E1MURsM0N1WlRDZmlLMHNhenhwZFIzV282S0xFUU5EUXBUTHY1YUpnSVpnak1QTWFKdDFsN2cvRnJOZTR5MFVaK1dpcTE4eklDbEh2UDZLdVZxTFNDZ00rRGQrM3UxaXZMbnk0cHJnanhNbjFvckl2cEFaazZva1VFL3dhcTdVSWJsekxMMnNuZHZGNVo1UEpPZFUzM1ozOURyaTRuYnhyTE9FMm0xcmVjcVMrZ3M1RVNxK3RLaW5TS2JQbVp3Uy9wczF5bkR4d0Y1anlFeXN1RGkzQWdUeGUrU3EwUmVzL2lBVHdodU12R0JuQTNmb0hHb2hjVjVGRWREWEpHaWc5Qm03a2tnTTZmWUROclN2SjlneDBTRXZxeEJUTkk4K2RzcmF3bTJDV2V5cEN2YkROcDA0MVJmYmJ3dWNKTG1DV3hqdWZRVFdYWmdUMXN1MkQwa21WMXA2WUYwdFgyTUVhaWYrTmVvSzZydFZCT1RDK0piQ3E1eUlZcTViazhkSHpYYzVGTG5UM1pZZk1DNWRONEhCM0lHek9yN1JkNFllVFpoUmU0V1lzNVpXTkZCRkpMMDZwU1pFOG9aOUJJc3pXMFJGSWVMTDdNZ0crNHQ3dFNzNWtLMXdvWHIyT0lpdDdGc2piSjZ1eHdWWGNoM3lScGEvcmxXVkJzcWNiWTduUXVsam5uKytwZFI4QW1QZlBjKzRobjVSL084R3UrTkY0V0NzcWVYTE41dXozSTJsL1V4THo2Y016RHNJUnl4SWk4S0trNVkyRjBock0rbnpKeFFCakZuMEQrd3laMmRTM1BPVHV3ZUJHME5qQ2w5dHB1VUVybU5aZFBtMHVxcmNsUjBJWS9HVXRubFQ3YWhtNnB3SnRSd01WV1dJbVl3NnhjNWVmK2FFNVJPZlI3bXd1bmtYRHQ1bEthYk1Ha0JwMCs0c2dWMTA3S2JIZjJhNmZVU2RBTjFXaEIremRUWUs0VDErWlM0aHZGdXZRVHJ2Z1dmMS82WU1OSlh3RHNpVnRCRUZuVFJwTTFGYm1QWnRKbTArckFjRlYvSU82V3l5L3RwQzhyeC9rWitmSzVTeTVkUkROaklJTzh4UkVaZThrM1ppa25OVG9rNXkrYWpiYmtrYlVoQVp6RDR4Vy9XRmptZys3MWkxRDZ6ODZBWTJPTnpaazZ3aXVzajJNeU1qME56bmhCRzhiVVZzaldvZ2k2YUZCSzVqV1hUWmhMdllUa3F3cEFkcWUzeTJiUzVkcnkva1o5REQybGl5V0czTmljYnozeEtMbEhhUm5MQjR1U291UFdva0diT05LNHZzNURKL25TVGdOaW5ieU1sbjBjcnJvblRhT0d3RGVtUnlDQ3VkOTBxRXpQWVd3SkNYdzdWUEV4ekdUWWp0RVQ0VWhiVXlCbEVibU1aMVV4YUhiQ0RLUmZxSFpKT0d0NVB2WVhJak9sc2pmMHU0R3laZ3B5RkdvKytMNXN0ODAvR3VzM1NyRG9xMTAxUFdJSkdMVFN2Uy9Gc0ZjNWd5RXpLajUza3U3cXZpdHIxK0p6WkdHeGtZTUl5WkVYR0NuYk9kSk9mWTVQKzVmRDBQc3B2YXJjczBSQnk2YTViV2RKY0NtRS9NZHBZVm5nbUZkNHRSOFVZOGdNSjMzc0h2bHBMVXNleVhKNXBVMVFIWHBNcWkrcEV1dGdkWllObXBhTHVNUU9hekR6VlNXMG5iQlhPWU1KNEZKZEJhQ3J0b2gyYm9wQkNkWDdYclNveGcwMHVBcWVMVDd5TmhWZzZiRUx5b0g0cHluRHB4TXVsUkc1aldlRnphZlZ1T2NvKzVQa2ZmWTBVMCtIUC9kdnRGZFNsekR4bVVMOGxTQ09BVFBYWms3cXZJQjJVcGRZOVpqQzRaSmtYNVh6VklVKytNVWo5M1AvWnI2MHUxeTUyekV3cWRwUDBYTjZ4WGY0VnB2cjdiMDRxa3huUjJ1ZTEvM3lyRGFQR1RLRll3WExkNU1mQjFPeG8zdXNPenJZczFZODNhb0pqWmFIVGxvek9iQ3l6YU1NWnNGbnhsWHkrc215T1E4ajdwenI3ZE9saTM1akhjeUhwaGpOTlMrT2Q0R21WRWRmbCtmV3E1Q0x1S0RXMTVhT0wrc0xyVXREcmxuWUxxYWh5YmdxQjBaMm1qNUszakxVMHUrTmplc3hndmJiZ013ampET2h0SHlpV2VkcHdCckhiV0VhaG5NRkJPY282NUlWTURYVjYyT2pQc1llcHFqN2IxRVJIY0djTktVbVlqa2dXU1ZoeXNNbVUwZ1FuOFlOUnpXNmpOR1Y2Rks3UGF1T1JCKzJNMEMydm5OUFVoRGlQanJpV1lUN0h6UzJPR1d4NlIrVFdoSzR6dEQydVBXdW9PN0tjcVhXT2NzTFliU3hyUEpSV0g1U2pyRU1tVWtiM1A3dldPcFlUbnFUcWFpYnZ5K2tMSWJlVWZic1FhbkVxTXJMY3hSMDBQTys1UGpnVnUxK3oyeWhObVI0eG9jRSthU20rUnpRSU9DM2tubkdGendxQnNaM1NyWGNnc2kzMGRER0RUYmRYTDUwdXZra0d0OGVvM0xvRjdjaHlwdFk1eWdsanQ3R3M4VkJhM2NRWlhHZHFxTnREbjF0NnhTQ2o5WjRLYy9pZGtLVm5EamxrMGhPRlNQY2VOaWExdVA4alZ3SWZlbGJ1TnNxbExwYW9TbTd4OTB4WG9GUFlqR3RUekRIaGdZdGlhR1RuMlMwSVhOODJQMDVkcEo3TGpPdFRqSnJ3d0VVeHRQTnp2dXRWZnB6YzNremxZcjhCMzhveVVKM0R0QUdaMkcwc216YVVkUGZLVWRZaEl5bWorNThtN1dFL1ZmZlEydFEwNFpobjE3eHBMazFoT0JyeGpQeWo2OVNQeWh0cmNtTDQwTlBaYjA5NGFZRStwem4xZkU3NGRWY2FKTkhGNkNPdHl6elp2UzF0NHkxdXIvS3dLMmF3dHltdlF4ZlRNdmtzM2dUaklqbWZsdG9mMDNHYUQzWTZ5K2g2NkpJeGt5K29qV1dkaHJKV25IdVlqQ2hGTHEzZ3JvNHE3Nkl6R21vT3M0djJ4NXI0bWlBeFJlQlJmbHJ1b2FZSUJrN25JNUtVL0FuMzdlVE04dUFrWUhXY1dlcGdUc2FWSzNFYzgxQnpuamhpSWg4WmNJU3hncDF4NWNUbndxVXlOMVV1L3J2bGt0TXQ3WTRzeDZOblNBcWFTUm5zSjBvYkUwV1RnNkhVK0NBSmNUK1lTQm5kLzd6SlhWbVZJM3NsbjZsQSsxOHhJYWg1MDF5ZGlQUjI4cWFjbEx1WTNYSndHc0tmdXRIa1N4UG9qczREVm95dVBLY3dXbVlyM2dlTGpSaE9jbGFRT080MWc2akJYcVpOOHRTbDVySlBuUzJuTGpuZDByYmhER0szc1V4a0tHdmxvQnhsSFhLYjFteTNSMy9jV3NWeXduUlRqOWRZakZibnFqdnVjcGs4SkczT21uanVLUzQwNFVrUVI3MUl6aXdQQXU0bUt0MTVXcXFVSmlQbDd0SnpPcUsvZUk5K1pEQTRDdGZjSzF0QmdaYitOR3F3bzVTY1hudERhR1lldnVaS01RaXdERmJPb0VrMXhHNWpHY1c1ckpXRGNwUjF5SlA5dEdxN1BQcFFhdzAxQ1VWdlR1cjZQR1l3bzV4VGplQ2FJQVZjdS83RkwrRFRLZ0Z6bi85ZTJCaVJzaUcrcnFxVXRZcTc1V29kRnBMUzhNbnJVY0NDb0xDbjd3eUJsR1EyV1F5VE5zY01Ock1GdjdSY1ZGbGx1ZnVhdzhxa2pTSXZaYzAyY0FiUjIxZ0dwUHFtM1hLVWZjaHpyd3gyVlpnRjMzK0x2WUthbE1OVXNzK2VwR3ZLdnRBSXJnbmFVZVVXcDBaNHZrMFd1YWdTd0hKN2FQdjRSMVNoN2Y2KzduK3UwdFV1YnNKVk9pNmtwV0ZiL001ZzhOK011UGF0Zis2LzZxd0F4T04wd3RXS0ZLd1krUkUzdDdGbHpoa2NlRkN4ekhKSnVqVWFmRVJ2WXhuRnViUzZrVE1vaXcwVjhnTlNYYmFSNTZaWkdTZUpKTGVkenJKVXl1MHpwTmhYNWU1cDlHZTFVWDJueEhKN3JGTm9TaklFYlpKMkMwTnNpT0F4TC9Hc0lKbm0wbnkyYWhYa3hITktYQ3YzQnJTdGE4eGdNMXZ3ZGZkRVpoU1p5ZDJnLzNkeFNmWGxzVmtqVlQxNkcxTlYxUkhyZnVqVEQyZndtSFdHNHRQVUZ5UTdpWm00UFFYRC9sYzhYZWp4MkV0NnY3Q3RLZTFTcy84am00em5EbmcvSklZbW5XN2pFVHl5TnZKajhra1B6eG5jRmUwTWVCNDEyTXpVdnh1VDNNakFMYXNUYTNZaDBtZmJLVmN1Y2ZRMjVyU2xrNW0wK3JBY0ZXSElSR3JiZUZ3d0dDUnVwVHhqYldHNGFKUjdGaWtMU2RKL1B6b3J4UERUVWMxakJ2ekc2RUtUcjdVZzZvVzdYTG1sVzczU0NPdWMxM1AxR0trMWs3c1J4QTBxdlRVdVpORlJnNzBsSFBTMTZ3UWgwOE1HeFRtUkNsNDVhWmRMSEwyTk9XM3BaQ2F0UGl4SHhSZVNEQkx2cDAyVlM3ZjdseWRXTFdTTG10NjJTRmxJa3F4YmEyZkVXV1ZVM3U1c3NnUm5CWW10bnZJQ09oMFpFTWpTTXNnSjF3TE9vRW5WUmcxMnh1dFhmTnp1YmRLOWVDeDM1YVhTaE4xZ1FBMlFGWEhsTDJZbTdPUGZjZHBZTmsycDNNRHFzdEJBSWVtdW1JOXBYRUxEeHd3bXZJNTkrdVVaWldSZnVuKzI0VVA3M1NyVFdCdlZPcEdxUEU1eG02U2VVNVptaWVtcXVaU25Td0FBSUFCSlJFRlVlMTlSeGpWWG96UmVLS2JxMHpseERkaDdsVmhFRGZhU2NORFhhVW56cW9Ea1hvcm5EWWh6VHJwNVRSb285UytsQ1BZVHA0MUswZlIzTGxYZVRvT2lQZm9naGZlVG1xdVlEREw4dXRjeFY4Vm5VbnRIMmFCYk9PTnJUaGRWdG8xcTFoU3E4bHJGYlpKNlZrbmJTY1FzMGx6VkZBcG4wQVJ4MUdCSk9WYng3T05tbzJpZklxZlBXcDl0YVROWnhLRnRobks2a1JUQmZzcVJWU0ZkMlZqVzRVU3FYTmtIbGJPdElpUjVuT0c5TFpTZXVjWHcyTlB0L1RLS2RLbGlUMk1FbnhHdHVvdmdjMXRoZDZSMDdRd0V5TU1pQzJxVWNBWkZMQTduVVlQMTNvSS91SlhkRmYwY09QQndUSG91eTlsMXpKY21qOS9HVkZkMXBKekJzUXFJOTNjbUsrakZSUXM2RHFVdzl1UGhXN3hmUnBHK3dlQktZd1R2aWpYQlNSQXZWcGN2U2RENGdHdFFyVVBqSW5JQ3hIcDZzZkdKQ3dsckJqbFViaWRSZ3hVN25haXB1VDFtTUpoUkp2bmwzMVBYc216dURPSzNzUXhoSXNFV3I4ZHl5bFdIaU4yY1ROMXBHNW9vSjhqa2VXemNGK01LajhhWWJqNCsxVmd4cTFrMXZXWGE2dkpwUkhrR2RlME1SSGxuQlczRmhRUm5VTURpY2hvMTJQUXFLUDM1ZFkyTkord0tTRDVYTllrYlJBOWxJUjZYdUN3MWZodkxlQzZsMWROeVZHUWhjNm5wSDJ0RnIyc3BqZjNzdVF1Y1VlNnBlOFowTjRRdTcyWE5rZ0NMOTFtbjBCVmxDQk45aUNFeVFQQ2NRQllGaTlWOU9JTWlGNGZ6cU1GbU5vamVPZGpFa3U1UWU1RmZ4MjU1WFZMZnlpSU9YRExsMHNadlkwNWRPbEYwYjhwUmNZV29nWUZ1RjQ2SHB2dHBxN3B5ejM1TnVSZnVHVlVqMDc2WnFQWXhBNlowYVJlbXV3NVZPVGJKc0tvVTdjYU5lSG1seFFFeHh3Rm4wSUIxMUdCRksrTlZYNzE1cm13L21VVVoyZGRwT2I2dEVLWGhucmRBSlNGZUc4dW03VWl5QWNHV0MvVUptVXRGMi9GYTJjY01wdTdxa0M0ZUM4OERaWVYrb1lLSnZhdFFocisrTGV6NnNYajB0M0xkb2tJLzl5aXhoRkp5Y09LUnZzQ0RJSGR0bStTZ0ZsTlZ1VTJFbC9QR0RYWkdOT2pyb3F4N1ZVaWFrUjFWSld3WXA3cHkveHFicGFwR2FtTVowYlhVK2F3Y0ZWV0lXby81bkhhMHlqNW1zT1VzVXVUMmVCbEYraElNWGFmT2JkeXRVSWF2VkJ4WHhMY1FKUzZDRmdUWmlSQkRnTkpqQm1JeURjN0FEcUl1VmR4Z0wyV253MzVPZGRvYnc5VDBBT1VQMlQ3VWRPNmRVWlc2aVBodExGdHdKT3RscXh3VlZjaTUwUFBwb2gydG1qMW00UDB5aW5SbjZZSEdEcjdtZEtFSlYwRW5mczlFcU93MnZ4MDdnMXVxMWIyaVprS0xzSS9YRmNzTWZFNkcrbmN0cnRyRkRYWkVOT2pMelREaDQyVHVsaWFNdFJxb0dYL2RQWnMyUXlrd2ZodExLdk5wYXZxVVk2SUtlYlF2MUx4cVNhdG1qeG1JUzIzYlhaZDBka3JYNmZNV2VGb2hsREVvemFoVUpQZUoydXkyTVV5b3VLdWlwb0p2eUdtQVlvbkJ6OG5RN3B4QjNHQUpCbjA1cmd1cEczYktxM3RzczYxNlZEZUxIanNOcFFyeDIxaG1OUlpLeDM0WDlvSlFzN1diZ2FHUXg3ODlIak9ZVU82ek1zMjZrUFEvTDNXZFB1K0pLeVR3Z2NOZVJYd2JVUjA3Z3pHQm5CWTFQNmZnS2hiRkhOR2ZrMFhkT1lPb3dhb3BYOGJFOFRHRElXR1VYM3NCSzEwTlFVb3ptTFpsOXNER3Npa1NiTWo1dDNLaDdpRmpvZWV4ZTA1OWpoTnBOL3Z4Y1A2a2pROHlkY09oNy9SbjFZOFozREpscDNweldndnQxaG5JSzJhcnFENER3VCtMWW5pUHo4bWd6cHhCM0dEOXQrQmZFa2I1dFIyd09haTdOdS9SUnc5c0xPT1RZRXU3KzhvcFZ4a2lPMUdYU1pJUCtiNHFoYS9UVnJWWGxVNGJaOWlxb1UyYkQweG1wN1RENDh2cU95V21jL0FCWExmT1FLeTlsSTA2RWJWVGNoSjVtTDA2STRzNmN3WnhnMVVUOG95SjQ1ejh2bWdZNHZzMFlBTlFLOVUrbTBSSXJSN1lXTUtuM3FEUjJ2eExxWVJXQW1UdmNHd3Q3SWRHN0M3NzdlYmttVloxWlU1bGlCRmpTSThSUmZwcUZlM3dtT2xjY1NmQ1haREhsSmJCQmtQd0psMW5oc2pXZzRkVVdubUw3aVdGTDg5YUwzQjFBc21penB6QmtJcUxGYXhvWktUaXJsT05aT1plQXQ4WXFaSmNiajl6cHZUQXhweSsvRVN0YUdvN3AxTHFWUVdJVzNHSDFkTnZwWmEyL0htVHdzcHNubXhxU21RTUYvZjNidTFZQ0pzTHZaWkw3UjBIaTZ6b0x2aTl4b0ZScDVZaXVuVUdPNFNqN09GRStQS21KYU5pRUVPV1Z0UnV1enJHRFhaR01PanJ3c251ZEphVlpmYnVwMjJLVkIyRWQ3L1lBeHRMSEpRSExGK1FwYVFyREpETHg5WXQ1d2RVYXpOMUo4MGVNeEFWUGZVQU1sR0s2WWJIdkM1MnpVTG5MUHJVSE4xT1RMZk9RTkFvRDdHdVJjUnhPelpGSVlVc3V1dEtsYmpCWGdyMStMZGJnNzVOTXpyUE1EbWlseVdWQjFlV2NpNVRWYU8xc1dpS21odXJtSjRvWmxuQitZaklXbGVNMmdwZ25sYkozR0tVWjZ4ckRSUjkxYUkyWFRtQjdPWDB1NEtxSHpQWTJGL3EzMkZSTHFWQnlDYVJiaURBSmF0MHlYdWxQRWZpU3Jvb1JmUTNnQ3pxeWhsRURuWWtxcGQvTDV4cWRDZk5XUDFFanBOVWJXSlprblp0VDV1aEVEaEtWVjBVb3FwUE83U3hxSWk2UmZiZVFsVVVHT0pjcnN6dldzcmV5RlRFbVQ1UHNwRHIxY0ZTUFZ1N3Bxd0dpV1k2Vy9nODBHazJkZTZZK3kvZGVDS1hxUEZKcDg1QTdocS9LbWt0TVpValNpbDdFOEJxcjNJU3NGVkRJZ2RMTE9qTGJVZWVXdUFVK1JldElpc0tHNHRDM0JUTUNCSForYmViaUM1dHpLaExoMm9IVlBodXBsaXl3L21NeUQ1YldHYkpMT1NiSnRuUFNTSjl1VStRQ1FmcU5aWWFxM0szTmJid2psZ1RMSVBtTEhacWptNHBwbE5uTUdNbXNVL1pxakdGVjgyWnRXUnVkMkxJb3E1R0JqUEJMMUt3YW1xYUtlbTJieVVkOFR0bmRhN29JNEd3NG9Lc0ZOa0xHNHNXcVBtU3JwcHBzWHlyOHpGVlRIbHEyWkJaMVNQUHBWMm9IUXdtSkpHK3JNVW1wZm0vakNKOUc4VnhJaTA5bUZVOVpzQm5pVHJZLzl1cE03Z1d0YkNWSXBCSHpGYisyU3RGOURlQURPcnFLb3NickxvQlpVZ01sNmVobW04Sm92d0tmUHQ2S1l0WkdIU3BDZTZGalVVYjFGMzBiakVpb25ONVEzQmpxWko2WG9ScTB6Q1pNNUpWelg0T0xNV215VVNiM0U0RDdJK1NZcWVhUEpkVmp4bHdyKzN1dHpTbFZBZHRrb2JWYWRxS2xTTml6VEJhWWdwOHZiZGxoNVVjTXFralp4QTVXTlhuTUNSdU5TeDluR2dkVXl2czNvbE9aQnZjOHBQUUN4dUxwcW1YZlZ3Vkl5STZQNmQ2c2Q3a05aVFZLSDYwZG1RbjVpNjBLYW9DSnlUNXJDcUpLUzVSN1VhVFlsVDFtTUdjWloxcU1yVWMxS1V6a0hkUG1xa0NpU25xaFN4SDhHUlNSODRnY3JDaWpSR1FBeGVLbWFtWHFqRzBpMGh6V3RIcFZDM2ltZk95bUY3WVdMUkFLWDFjaklqb2ZFenRadGRXbzJ0S3JyNFd1bXhxRHhWUGRLWkxVQmsyNXRrMDk3T1ZtVVFrejBtZlUwMWlGbkduQ2FZZ3Z1KzVnMW1pVHYvUFFLN2lhNllLQktQd2o5aVphQWNJSjVPTTFkdHVnWkdEbmNucVpUL2JMb2FyRzFmS0h2cEc0VllxT1hYUk1FMDdrOW5aejNZYVduL1VxWTFGZFpUTk44V0llTTdGdE0vOXdsSWo5YmlJckkwelhUWXg2MDhwM0hlVytyK01ZakJJbW9oR3JjckhEUGl3OHcwNlUxb09FemNITFFzMWlKc0xHcHFwQW9uSmVqQm9LQ0NtWURLcEkyY1FPZGhMV2Izc3g2bmJ5ZVJ6N0dJOUdvSzRFTHczc0daMGpkZkdJcFp6V1RGbnhZaDR6b1cvMHR3LzZsWE1iVGt3RFBPRVNESmRNMG1obDV1RWlnTDg1dS8zSlc3ZGVJUVA3aStTVWdvSE95enl0QkFXNG5TVEZBd2h1U3h6UkdYcEZtMUVSQ2REb2JKYVlVTElwTHN3c290U0l3Y3IxZU5FRmtYVks4N2xhd2g0TnQrQmVZWDBZcFNhOUw4cVJ0aWRqMGhMK2xyWTVhQlUzZHBZVkd3dWxTNkdSM1IrVFNvZTJtcVVlWVNBWnp6VDVUdVJWck1mOStHbUtHQlhKN2MyYkY4VnJGR0xOejlUZjgvbnRZSStmcTgwNzlBWnFJYS9yY3BPZnRXU2p2dW9MUkVSM1FGVmZEZk9JSGF3NmhwdzdOSi9MYzNuYzlrNnRnaTF6ZkxBTVo5TW51cnFOSi9jclkxRjB5WkM2NGd2TzlHMHJXZUpCck8wSHZqUm9tZ3hQeCtsYWR3NzlSbGxudXJrMW9hTlZjR2FYcC8zd3lZQlF4WjNhSXBzTTd4RFo2QXV0eklLNVF5V1cyMmF0bHBaVlBGM25lZ1FPZGpNT3JEVHNQeUlFTXF2YVdpU2FrK2lYNVgxdzhZaXd4MEJ0NHUxeVdMUmx1ZGlTY1Y2bG1od21XMHordTVWM1RyeGxEZVdhcVRKcnFtQTlOemxLR25RbW1KbjVpMFNHMlAya3NhRlMwRythVGNiR09kWTVpMFZwWFBYaVRQUVVISXNKSnJrWkt4ZnorSnFRK1JnNVY0bkRzVCtxaDRNVk85TUlBMDd4bDFKVmFSWGUwdzBLMW9WdVZSVVAyeFUycXJmRWJGMWZCSlFaZTdrOTRRMDNMVXVTMW9rN05LL3pTZXpyT0F4SkNMSm5xM3hVcXFsMnlYSzRrd3JwbndHeVgwK3l4cFpKbUdIemtDeTBMejlKWEVHRnhuTmVuNUlGZCtOTTRnY3JKcU5aMFJjZXRvWkVaUmZCOEZiZzlxSDRuZlo5Y1BHSXNSOVFkZjluUXhGUWNIT2hZWm4xdktsUmJMVmFPODlidE4yNVQ0UjMrQmxGSVBCaVNwWjA4Mk56SThaSExGc045WUVtaVRjSkFXYlNMRE91eTlZNkJ5Z2lLbDhoNnQxTVpFa0pKTzZjUWFSZ3hWTmpIZzQ5T25aMGZ6eWZpdDhyY28ycU8xQWFrdnZpWTBGTzZUSmZ2NnZJQ3ZJcWVoNzdTY1hrN3RLWVpuMjNtTWlyV1kvZTg1S0M2ZnZubzhLT2xjbFg1WExaVkdHem9LUFpOeTlWcmtFaXhEUmlpMFNOazRpS2xidkFCVWxBNC9HWmE5QUFKblVpVDJ4ZzUycDJuWGFIL3J5TkZjM28rU1JLRkIzcjFMZmZHYXB0dHYxcVZXS3ptMVVCWXRmNVc4N2FhWDVvaTNQeE40ZCt5MzJ5aUpaR3hlNll2YlRxcHJxNGl2RGJpbnpkbVVhWTZUb2E1bUUzVktTaXNjTUxsa0d6d0pMeGRRRWRPY00xT00xdXFaSGlObFh2UGNvTlJqTDBXU1N6dFp5MG9ZaHNZTzlWTFhyTXRybHEyYnA1N1FoSXB2c2w2STR2L2xnbVptTHVMRXBqTkowYjJOZU5iVk1zcHNQanVqc2hPcmsyRnFqekRvK3o3blFaTXdzUlRudCt4S2lKcVRRbVVhdVJWQXlsM2hYU3N6WG5DNUtvVHlBeDNTMXd0K2RNNWdUUi8wbUtSbGxYRVBSWW9vN2tFd3ExM29BcFdNSE8xSzFxNzg2OVVSeWV5NDdtZFNXR0QxNkNHWkJUMnpNczFiOTRuWStPS0t6ZmQ1MEhKWjVsWHZqMlF5VEt5K0lPUDd0TVNNNDV2bjhta2htUzBUNW5wZjdpVk10K0IwV3M2dU5hVCt3TzJjd1lsYnh6MVJqQkZVNmk5TXNMbXRTOXlLSWJPM0VHWXlvcUhqQlN2WFlqLzFWOUdpYzVsb3VqN3VvOGFFczBhdXNWTnVvYmN6YnByWWszK1NENHprVEU2QU9FK1o1WjNDb3MrUXlyU3B0dkM1UEVpYW1vUndVU25MeUE3VkhRYk1Fd0x2aFhGcDF3bGNNbmkzVVdlRGZ6cHhCTXAybnMwdzVBKzNBTGpDQlFPS3B6WFhoREdJSG14bTYyNjhFNW1iVGZTOCt0NW9WODlPR3AxWnJSUFhGeHJ3WmFuNXhLeDhjejVtb2tqMTdoWExPUUxzM1A3UEVySTJ2TGt0c1M5V3VTMWRuRkxGajZoUjA5N3d6WFNEUGRNMnl2TWxHZGh0cE9uTUc2alpFZStla0tEbE11TFpoZkVnWlZPOWRPSVBZd2ZKSlQvbXhIcGRuT2xlV3RaczdWL1grc3FsSHEraUxqWG5UeExYdk1nMlR6eC84YkU3dDV0aStuRnk3K2RPNmZPcHFZWkt0VzJNcVIzaW53elRBN1doQzlyQ3ZrdnU5TkR4bXdCdGxGMXZwaEIyZE9ZTWhNNHQvdExzMVJoVEZ2cTdjNkVhY21penF3aGtNSmJ0WXdTYkxaZzZQR1p4SW0rakg2eThHM1Z1RzZ0QzMzYk1PK21KajNyUnpRYm1yNWNsODRUWm5SNlNnVFVxWkpoa2xzNHpQU2owdVR6UVROdlB2UTVuSjRVZmtuanJreUNVVm5TMHIraUlYekU1RytsMldHMk9XK0ZPTGlZT2RDLzJDaVU4Rjd6Q3orS2U4ZU1MU1hJczRuNTIvYVFseEhaRkZYVGlEMk1HS0ZrWTREaXlyS0hQN3h2S2RXZVpxbUV6ZFZSNTZ5T21MalhuVFRzUlZwNzJMeUtkY3pabVlZM2RSTDVtVlo1WjlpbGJwc2JDWmZYdk1Fc2wrU2l2WUpqQjUrSG12bUpycG8rc3IrR3hwZHdPRHp2N1BJSm1ySzNIZ1hDNlowZlRSdW9vaXVWNmNrem02Q201WisrakJ6a1hOOHU5dE85dWZqTk1zeStVWDJXVnFuRXFCM1BPUU5FOFYzcmJMdmhvYjg3cnRDSzA3R25ubHk3WTVFMzJuMCt1aTAzcjRVOW9Ta3U3WWNGZXF6WlFHa25pL3pjZGNTT0tyaXF0Zy9FWmtOeTFHSGRIOVNYY0RnODZjZ2RyR3BwOElrdmNvcm4rWXJxREYrRXZ0cGdObkVEMVkyZVZ3SGpkMkZaVzBCcDdueFlWZHB1YXA5bmx4RG5OWm1SSjdZMk5HNTJRL3JQZDZhRTVZZ0pOTnFvOHJGOGtqeXNLK3ZrQ2ZhNmJpclJ0alZvN1kzZFRBZVY3SzRvdWpFajVGZVpFdFNSeFBXSEJuVzRsWWtRSjRXWSsyUTlSZURYMkhNR05XMDhkaFQzSGJHcllzajh6cHdCbEVEMWIyc1p6SHdvcng5eE02OVhWc2xhZU5STmVpU0k5MXhVRnZiTXh4a29oM2M0RVJuWnlRZ3FjdUd1MndMTStXOTY5K3V6N1RSbHBSOWp2YlVsRmlhV2d2RFhBOVNpN1c3WHhPTHJoczU3dTQvWjF0SldJYWJmSUM5VnRjOC9vMlBCTVZ5NHBhNkFRTnVSTDBLU1BScGU5QkdGbHpGMTdSMk1GbTF2UzBHOGxLaEg1VnRnVHg4NW1sK0dBQmMxR2l5eHkxMUtWckcvK2Z2LzZsbjdkLy85by84VS8reHlZdzFLVEZSUk1oSWZNZThRcXhhelJLalJuTFVYSG5ybmFNc1ZTSEtvdkQ3eTNMcDcyRnQ1V1JiSDB0NkxqSnhKWmtQQnF6ME80R3hxeDhyb1pHa1pKbVRRUEdWSTVwTjYzUWdpZTVhbHBRTFBuSjNnNmN3WmdLaWhkc1pwYlc2bWJzdVgxcEVQMDhYWFJYbjdlaTRLZnVKWFpyNDI5K1dFcm9reHZjUEttZXFZRUlkMVFPT2NRaWpwdHY1aDFKeFp6K1RrTE9hd3ZWaExLZk9kaFFUS29VS013VHpYVFhMNVcyWFpRUThwelQ2OEFacUswYW1vZnZ1SFZpL01VMWlYWUMwN1VTdURIYUhRS3VncXJUUnc5MlNDRG95MllDNW1YN2FYcDJOSzIydnRWWTFRamRoUTVUbmNQYitLMXBZZnpvUTkzVmxUbVVDL01XRURpam1LRjNXajhlMEQ2MGhVa3g5VXBIaG0zWGxLWXFmTXlCdXcxVkN1SlVHeXVVZjZuWmNrK1RSSjI4aUNYUnNTTm5rRURRMTYxcWw4dGx0OVluR05vLzRPMm1BMmNRUGRnakFrRmZGbzcrMS9PKzRHdmFyeGV6UlBXZ3daazVpU0dtUXhzZlhhYzh4ZEZYR3BTcURaWVBJSHZkSTljS2J5R0JhTnB1dlRiZEcxMllDcDhsN0x4R25HSTJzTGdUeUZTWU5qeFp0TWhUSDVVbnQ1Nm5LNkhiVWRzbThkRXEzbWJndWFxR0E2M1UxR1Y3RE5LMUVsY2VTQWJmQlZjamRyREpaaWZHbzU3RzMxUE5SUHkrUGppK2JBRnFrRFhOQnRvY2QyaGoyUmRZYjlndFdYSXJJRGZxM0VwQ1d3d1ErazNkSkk2WlVhYWJEbFhCTE1tbnVFa1ZxY1V0cTBtNm5jVGtQU3RaRGZpRVdPSGllSFRFd3BhZll5ZTByVlNidk16eTRrVmI0cFdjYXlxR2ZSMnJrTnh2WmdWdUt4ZlIzeE15dUZEREFheUpIZXlPcW5qMnUxZGovNVBNWkRqUDlwNUZUWWFXbzZXcVY2NWlPN1R4VXVyNCthOTZ5MXQrK00zaTVQN1VWV0dSZmlheTY4ZnFmaUpielhWQytqbjJCM09XeWJSb2NDNE1ya2hScmYvN1UvN0Q2a1Exc1kvMnBSTFpCNlM1bDlyTlo1endaRmFMYlBsOGpjNDJlYUhCbllIYXVLQjVLNGZRbnJTZ3I0dEc1c1NUbVl5NUM2MVA1R0EzdmlHdDJOTE5UNEhObzcraHJoT1o1eVhIZnFBZ3ovMzBTQlI4NEphelN4dC9RR2o0RldkQ3hYZi9KVHIzbkZxOUZNTDIzTXp0THZVMTE4OTFocDdtdm02MFNtWUdCdHZhQkhXQk13S21GMTZYTjRsL0d3bGhYNWxhS3o5bThLOTVLbDh2bjVUbGV0Q05NMGpXQkV4MU8rYkcwOGZ4VW5TMXQ3UDBaTXhkNk9LaUJ2dmtMNDlFbmNydml0NTk0d2QvdE9BS2xpK2VoWVpYbEQ4UmVqck5BM1JxbzVoTmZUSFRIVDAvNWpwUGk1WlluWTk0MW9qMzcxR0RjTnRNTkJoUWo2OGY3TXpKWFA3bE9UTkczcW5wamZQR1NLbng1NUphNHFzalo4a1pPL2pibEtiVEZUTmVmRGZPNEZZQk1GWERqa3F3MUZka2xsUS9qc21nNE00Z1JyQlB2dTNIWC9HS2Qvek1KK3duZFpvY2ZQNHJYdkdxSHk5OVBrcVg5dWxwNS9VOEZIcmFiQWhhalkyWFhNRzhreVJ2VU5pMWJnbE9XS3QvQ3RSU1JNaGtZdXJZMlRUZWsyaWYyazFYZHU3UHZQUVdXMTFOYzFEV0l0TVhiLzJreXNPdlluWE1mNytWcWtiL1FvMXN1cmFQTjZuY3RxVVc1VjFTS2V6TDFOWFBWWUtxUjBhS1VxTStKNE9DTzROTHhTMGVzT210ajlMTjUvYzlXOTNYcnBnVE5rNDVaeFJhalkyaUc1bG05R0NIUE5EcnVYMjFUcmZJeTR2bVRIVGV6bGNRelJQcDN1ZHpuVFREN05xdGc3blBrUUJuNzFRcTRWOGxpcWh0d2JQY1AxdHUvR05LOE5LaWxETjBRRGZPWUYvWnYydXc1MVlsOEhuTHVFSG1hb1BKSU9lbTdLcHpoR0F6VDNrbWxlcDg4QmtMVnhJdHBKZHpiaFpkNjJwczNPRVlTMi9wbjdEQVl3L3I1VTdhL0I1SER6bWhzZ2pHaDY3aXhRcnRhU21iWEc1aHNGeG5ucFFvc2RWMVQ1MTYvMjVjTXlYRTV4TVhKT1V5TzNQMVdFUS9LNXZnWGFKdHhrM1N5amExWnpyMXJLUDU3VkFDTk5lbHVlZjFWTExsYk1UMXJtV2hSWEV4Z3IwbHk1dDkvWVdpb1oyY3F4WEdyZHJTVm1JajlkN2xHUkR1d3ZacU5TNG5rSmRjWmgyem5HYVZJYUpubWpxck1PTk5yMlNWZW9pRXpTR2RPWXNVR1laY3NPNTljcTd5SG85SkV2OTYrclU4OHloOWgrckdMKzFUNVAzVVZXb0w2UVh5RmdSVmlVaW02NHczWFVrSzR5YmhLdmt4eGxHVmhuWUdDYmFJd003SThpWmZMOTJzcUVMRmRXaXhIcnNTRytlY3FXWUNaT3gzQjNYTHhaazM1YStvQ3RKaXowbTlSUnBnZVNSdWtENHBuenJUL3g3blkrelBKcVRRbG4wR1kwcGE2Q0ZweStYcmZtSXJmY3hnNDd0SEl2amVXMHRqb1JZUm5UaUR4QzBiUjJoaWNZYUQyTFZRdWc5SnFGTHZBbXNhSTlnNVdlNy9kZjl6Z2FHWnhlOElyYS9NS1dUTUttd1VENitlRm5Xang5Q00xMVV4ZGVaYzJuQ1lDWXJxY01Jcnc3VDdzRXJUR2MrNC9KaHNraWNqQ3VOZjZSNmViQUtiNHpIUDdxTlFXZmh6SXk1TGZUNlhIWHpLYi8zS1AvcTJWNnFRMWZpQ2JuWVRpYVVYWnVsZW1Zc01PVkljYm94SitoVkI5b1IyQmpHQ25hdWE5UHA5OWkrMlZsZlA0bWEwb3BVcTFWWmhJODJobDNmalhYTE1Qcy90Uzg4M1ZUYkY5bnZORGZQeGNrLzJlYzVsNWpVZHp4OVJDUC82TTk1bXR2QXlpclRzSjJSZG9sWGg0Tm1LT3NGTjBpUFZNc2lSbW95dFdPaWFTUjdScm1lNWdpRjdRanVER01HK0lHdlM1K2Z6ZjJMaHlybk45SEk3MGZ0cVphN0N4amtIdWxkVVRTeXordHl2aWk1enVTaEtqT1Y4ek8zMVdrRjhGOCs1WEg3YTkwcFRma2lheXNJYWJOY1Uyd3VjSGtLcFF2bHZTRWZ0MTZlZFZXVU1HTmVKTTFCLy9sRnhBME03d2hnYXpaeG9RT3NEaXFacUR1ME1ZZ1Q3NkpYcHRhZHQ2OXJBMTN6dWwvL3YzN0VJV0I4Mm91V3NXLzN0NkNwc0pLclRvaGxIUk5PNFpGUk1ucDdMWjlmanZma2llLzB1b0lsc1loLzdYM3pmYjMzSUw3NDViWEJmbU5ydmZDVHVGQTZkODVreVpOOUVubXJJOWdsL3RDbEg4UEJOMGlOME1TZkMyamVZeTVHN25qdjg5MmV6THEzRWtNVitiZG1oL0RVRTYwREhOYWxzaEQ3MzJhNUZPYWVuR2NGU3B5L25DVXZoOWVMbDNvUGZxMCs1b2hRamZnVmRlUlV1M3ZKR1YyRHU2MDk2U1pPWlppVHFwb21JUXQ0L2txd1JaTFQ4eExOQ3FnNVB1M0VHL01rWXR2aXlWV0hZSlNYeGZCNmtRdTZxb3NpYzRNNWdEY0dHck5BeDFkcXlxcDJHTEw1S05nMmRTMk1XT2JIbDRiN2t6dExnTGJUS3BzcTRjMTRYbmpYeCtFaFVaTzc3L3UyVjVkVkZYcE93dWxSdThVKys3Y1BIV1IyZmZkV05tNEIyVTNmakRBWVRibkxsdXpab2lONWdTcTlkTE0ybFVSMkh2OVRXRDJ6enFqRkxJSnArejNDWmhiWVRNK01OcWpTRlB1ZWh1ZWRYYlV1N0ZUbXZiTk4zbm03akwvL01QNk5kK0Q0bGF4Wm9HMjVZYnVsbEZHVmpIbjJQcUluWGZ2V3IvbTA1dHRPUWpwekJ4amVPUDczR01mL0QvV2VyMjFUWVBuT3E0ZkRPWVAzQXRsOVZxY1NodUM1MzA1Qm9qdWpHdExSOHVTTVVMbzBZNnRXZWlKd3J2Uk90MTlJN3hjYlhDL3ZVOTdPUDlCWWxNb29KdVpJM2JpaVZaK2VyTjZXS2JVR3V1NGlPbklHN1luM1BRYTB3dkRQb082YTQ5SmR6SjNGY21qazA0c2EwMUo3SVJhVFByK2F5VkorTXFJRjZMRFpVaTQwbjlqZC9taXlrcjZjZnZkVlVNZEUwOXBxSzBlVG5idVpBRTk1OUVKeEJJT2JVQ0VzWGI2RENJTFlkQW5JOXR2UXlnM2FrTjVFaW5xc3RlU25wRFBhY1JjdW5QTXZQTFRoTGlqZkR1Ly82VDcxeHVYenRxeitpamVtWElWM1FGd0dzNVh0V3R3UElkUmNKWitET3pDb0huSUVWcHNnU1VhMHRJOXh2S1hhNWwyWXBKa0xoRzJlTWNqTlJ5YnM0QzFxWERJTDBWZ0J6K2RZQTl3b01vRWczVHlDSFVEeDJtWFNWM3NXdUpmVExFOWdSbmVzaUh4ckJtWGdPcC9RL2lMZWtyNGZ6a2hOaVZ4R1kxZzhWeHB4MHhZTlMvbGJ3T2x6NFoyOHhKMFlHTGNMTWl1SnRwL2d2MTlsNEhNZEk0SnlxcmVKSitWVXBMWHI5VXFjaGJ2QVAzYldTOHM3Y2M2NW5qbFpmUnBGSE9HdnJqVWQ1c1I1bmNBWWUwR3l5VUsrQ2tZRU5xb2pTeUJ2bWc0aFVFcXBJTDNWWVZHekMycG5IWGlLeDE3dWwxNjRWZFhxSTV5Mi9qQ0tMaUZWaGFjU1hqZS91R000Z0VHczRnMEJnZzRxVmZ4QlIvM2Fpb0Zwb2hNK29QWlgvaFczamxmZGZzZENrcndzYWs3d0lWOHJyRkY5UmZOc3ZvOGlZY2JTTTVSKzk0QXd5MWRMbUlWMXNHQm0waWJRTFdmdFViNUhjcVdVTW5wTmU3RlhIbWJBR2gvTEZHM3NOUkt4WFZzSC9Kb1RSck1sRnNvNFBaeENpZnBsTXVuamhEQUxSRFNaMlF2VVczL1o3MFJreDVZNWJNVjI4eHFTTnYrMXFSWjM0aFZ4VHV3aWhKMy9tN0NDRVlIZVpjQWJ1ekt4eVVPT0JNN0JpRlZHaVc2cTM1V2xFS3BFcTUwSXY5dDMwVVZvU0p5NTczMWYveEFZbnZEN2lzWXdnQTBiK2JNdDJlQXRzU29BenNLSGtrWVl1WGpnREQzSXJ6U0xmWW4yMVVpVTBoVXNueFZ2VjAvLzRUSlBBTGVpRW1xZkhsbFMzWWg1TTZuQXZveGp3UWRwTkhLRGdEQUxWQTExdGNBYUI2QVlUSzUvTWpXUVNOelZUUEdkQWpZcDlmZXhmUzJPOGprWWtxZlFNbTVlc2RjZ1U3bVVVQTc0MHZZaURJWnhCb0hxZ3F3M09JQkRkY0dLdnFlSjhkbXVHMDRsSkZsc2JTVGY2ZXZvVGl3Ymx5ZlhqM1FZaTFpdnJrS0JmaERDYWlmWjRBM2tJVGNndkxaZEJSSyszMEgzZWZPQU1ldGNJMkxYSlB0R3RJTXZ1bTVRVFgvY04zdkVyWGN0cDcycG5WUXBQaVBsV2lPSlBvbm5NWUVEam4xZzhVd2pXcTVJNTRzM25ZRldsbzF4ZkFuS2Z6ZFEzZjZoOFk5NmU4cDhYYjN3THV5VkJRVjZ1NEt0UzNQbkdIRmdZWG13b0dzdmZ6ZEU5d2t0eDEwUXZ0ZHZoemVlcWw2cXZ0ZEx5djRGM1k0TXc1KzJwOExuL1NVOHRMMGtRbGd4czhRVjhHUVgvRy9OWVZxam9rY3NIL1NKYjJ3cHZPZDJjWDIvSExRdUZ1UEFFeUlzdm8zc0crUU9vL3k1K2ZhZ2ZEOVlCc1U5MERzL1BtQTV5Qlh3WlJVU1BHUXk0WTRyR00zVlFyWjBWUWMrdkx6b3JEZ1cxUmVDV09zcm9Cc3Nib2dNbjVUSmZGejVteTc5dE9QWEp1NVo1QXI2TUlxTEhEQWFER1d0Wk4ydFp3MkdOZnN5NHhqSVhHTmJTQnlaZExxNHVZak9MWDZqbHo3TXREejNGUGxVOFpXQ05iazdnZzNTVEVUMW13UDVsd3paVEFBQWdBRWxFUVZTQjg2ZnZmOVlhQ2hMYUUvaWo0ODgrczArTmxMRVFrRThhYk1laWo5SkQzczRYL1lIUERZZm8yNktiQ1ZPV3h2ZDdUZFNENkJYUll3WkI3SU5RRU9neGdRbGQrYkVzNnFVZ1QwaXYwdGMwVFdGN05DSWhWN2JKMXo1ZHdKZFJESWFoZGltdGZhMEJBQWcwSm1ENFU3SEdjcHNLZUY2L2F1RCtHbW8rZzhrK1BoTk1UVzNvWi82QUw2TVlNQmNmM1JPTy9hd2xhQTBDclJPUS8ybXdhRjF3VTRIL1huVGl4ZTlUVjduaTNRcm9ncXk1Qlh3WnhlQm91Y1FXWCt1YVFFSVE2SmJBaUxyYjdXNEx0U250YnhYOUFKMi93U1pyTnMzTUwxdFd4SG9kRHduWVJSQ2oyWEF2dmhuSklKWkNLQWowajhBNVhmc3hYcUwvSFdsVytISitzZktZQkV6N1Z6R3IwdmlTZ0FXWlZ1T1BzKzJ1eWk2VUN3SWdVRTFBYkM1MTdtT3JoYllUKy93cnFWL0tmem4yVW1JYUxNeTdGZHF4TWpZcFk4NDdETENYTWNsaGhoeXhRWVErSU5CSEFtem96ajZMS0ZWLy9LTkNPMUpSZkcyN0tTb1d5TEd4MUpxYWVCbUYrMEs5VFFIOHdmSlRtNFJJQXdJZ3NBSUNjK3BrcjFaUXNrMlJHOTlkR0I3YzJlUkswNXlRZGR0cEFJNnFDUVI4R1FXOU5icTZkTVNDQUFpc2pvQjREMURFOTg2UC92S1llblR4NWZqY0dZMHNvbnRIOStwcXU3YmtnQytqd0dNR3RmU1JBQVJXU1VDOHVUVE1KSEZMZG0zOFV1b04zRGFKaWovMmRIUWdMV25kVHpGelFuMFRSSGsyVEhPcnZpQmFRQ2dJZ0lDQndJUXUvNmtoTm83Z1gwL1dEdHk4MXBCc3U0ckRpRjVvY1UzRXdxaktaT014Z3pCb0lSVUUyaUFROGltak52UWpHY25MaXR5bWZJNTQxM2EvYUUyTkJ5OG81TXNvK0V1akhaZDhIanh2R0FnQ01SRVE4MFN4ajkvZlJYZXM3TXNGbmRoWWlsa2llMmJDNllaWlFlSU5iZGRlRmFRRUFSRG9tc0FKOWJOYlhSZnJXQjZiWTZDUFN6YXhHbnJsa21YTjA0cGg0a0VRQ3R6UlhBU1JES0VnQUFLdEVCRDdpUTVia2RWWXlBZi96SmQ4cDFhSS9MOW1wNUhCSlhjZm1DWFM4dFFIRGpteFFGMDJyOEZUZmJFSUJRRVFpSUdBK0YreE9DWlR2dC9jRjdFWlovNXhJQ1ltd01MTWVUaW8wYWVrbDhRNHpDaVJqOVA2eEFLNmdzRDZFWmp4SGlDS0cyanh5SlArYjhuRWJOWXpoK29SY3g3SERqbldQdW1ZTndXM0hWdld6SWJCSkZ1cmdJUWdBQUtWQk1SdS9NUEtOTjFFSHZHK2FMblU5dC91LzE4NTRiTDBucVViYzNwWFNzaVhVZURmREhyWEhLRHdHaEtnUGpqTSsyaWNhQXF2Wk5pQUtFWU52Mk12VU13U09iLzAycjZBaDVjeTVNc29CdGQ0ek9EaHRSaFk5TkFJdk1Cdm9TUDRON0FaNldIb001eDNQWXFoeE5sRHE2eVE5b1I4R1FVZU13aFpjNUFOQXUwUUVMTUR1KzBJYXlCbEpKMkJkcEFpL3NEeXpsNzhKWmZtTUpLd2wveGdVODQ1c3VWTkVQdjQ4MnlyYjJKQlRJTlFFSGc0QkdoeGR1WDlwdnkvWWtNUExrWUdWOWJRaFRUNzlOYUNIM0JDbWk5MGU4amJtZ1ovQXZEQ09qVVNnZ0FJcklTQTJNUi90cEt5MDBMRmpEWHJNN1FqQTdHZ01FMlQxeHpSM05lelJVMHFSR2NJQkgwWkJhL2QwMHhoT0FRQkVJaVJ3SmhkcWNzM3JWZ3pNY25QRk5HK3prdzRMSHNWMlhybGNvbUhET3lCRFFiT3l6SXV3bm50dXFSSFdoQUFnVlVRR1BLZWM5VzdNRGU1RXZ4enAwTkFpNXYyLzg4cE9yWWJuU1NFR1FpRWZCbkZnTlZ1b0FjWUROWWdHQVJBd0lPQW1HQmY4WlR1a0R3Qis5cldXVERqc2IrdGk5R0duZlBrMnZrbWJYSUVNZ0pEeml6VXhQNE0vMmFBUmdZQ2ZTQXc1OTNBaWw5SlFmMDMxMk5MUit5SXgyenJZblJoNGgwYksvWnVPc1ZpRHJ2a2lQWDBtNnZOaEsrNGZUVzNBUkpBWUEwSXZDeGtQMkRKVHprRDdiWW04UWpad2xMVWdHWThYckpOalhSRVlNd2JRYWk1SE9iTWZ4K2NRUUFFNGlkd3lUdUNnNVhxT2VRcXNNK1ZUZ3Q2dDZyV1RlaFNEM2E0b0YxdEZBSU5CSUsrakdLQStqQmdSekFJUkVhQU51dXNkZ241bG5mZ3k2VitrWGpPbzZ5ZEZTMGZZMStwV3hzTCtqSUs3bW1PM2ZSQmFoQUFnWlVRWU1ONGh6bjVFQ3FLcmFYM056clpqL2E1ZW1lNktGM1lPVS85cWJvWWhCa0ppSmRSWEJuakcwWHdaODYyR2tsQVpoQUFnVzRJVUZlODBuKy9wTUhKMDZuV1hOTE9lbk1RdVk3N002MGtCSm9JekxrSERmUXlpZ0Y3b0ExTE9DYnlDQWVCcUFoc2pIbFhzTXFSUE4vZmF0cHc0alp1b2FlUE1UQndiRi9FT05ETEtBYUQvMzcvYXh6MVFYSVFBSUhWRUhnbmR3YW16cmdUbGNiR3ZTeWttL1dLQnZtMWUweEt1RlZhMEpkUnVLbUMxQ0FBQXFza3NESGkzdUIwaFNyTVdmbUh1dklmalZtTVBrcVhuUGFWWW1DZ1ExTVJGdlJsRkJYbElnb0VRQ0EyQXRTSHJ2SnRQbno3NkxNekRaWVQ3Z3VzQndZRFB0K0JnWUdHWTJVUWJkNjEzN0JWS1F1UklBQUN2U1l3NG4zdUNtZFg2TEZoelJyMjkzTzk3RitUUUF2UkdCaTROc1Zib256c21nM3BRUUFFSGg0QnVqZGNaUy82Y3Q0ZmZjYWlRUGJ2VUM5bHZaV0lIamg3dGtLZlZsQy9MNmMwL0ZybHZVQmZRRUZQRUZnREFqdXMyMTNsbzFwaWJlREZteXpxSi8rWWZNRlQ2OTZkbnAzQ3pwVXNRNnZqYTg0NTFNc29yRFJBSWhBQWdWZ0kwQnJpN2dxMUVYOWFzUHprLzBQcDhPNGZJVmV3WEU1VlNPM3ZKY3VoZjRxNU51dGFKeGh4MHZianI3Vm1CZU5CNE1FVG1MSCt3SDZoTmdBT01WZkJ4aWRmL2FxM2ZQdGJQL3pqZVFmRlB4OWpYUmE5Y3UvWU9qa1NLZ0o4V0tqL0t3bVZBcjhnQUFKclE0RG1hWEt6TkIyYnZuSEp1NlRTeDk0WERHNVo1dGQzclBXREtHN09xVzgvQ0ZOZ0JBaUFRR01DZk1KOXBiZlZHMktKZ0hkTXllZnB0empZZGM3R05ndUg5RWdxQ2RET1lwQkRld0FCRUJBRXZzdmhkWEJobVAzU2Z1SUZ4TUVYYjdrVTlQNHI5bVl1dWthVmxvOEtzV1FRVlpWQUdSQllKWUdOYi9pTVZSYlB5Mzd5STFsMzhNbS83S2JQazQvL1VMY01TQzBKdkd6MCthdWNJVVE5Z0FBSWdFQ1J3TVlQZnRTWHZuSC8vclVmOTFYZjRUUXFLTXJCT1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UVA4SVBQZnh6MzZ5ZjFwRFl4QUFBUkFBZ1ZZSkhDMlh6eGF0U29Rd0VBQUJFQUNCdmhGNGJzaysyMzNUR3ZxQ0FBaUFBQWkwU3VEOXVETzRhMVVraElFQUNJQUFDUFNOd0NaM0J1L3JtOWJRRndSQUFBUkFvRlVDUSs0TTN0dXFTQWdEQVJBQUFSRG9HNEU1ZHdhLzJ6ZXRvUzhJZ0FBSWdFQ3JCTWdadktkVmtSQUdBaUFBQWlEUU53SW5mR1FBWjlDM2FvTytJQUFDSU5BdUFYSUdMN1VyRTlKQUFB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hwR0FNNmdaeFVHZFVFQUJFQWdCQUU0Z3hCVUlSTUVRQUFFZWtZQXpxQm5GUVoxUVFBRVFDQUVBVGlERUZRaEV3UkFBQVI2UmdET29HY1ZCblZCQUFSQUlBUUJPSU1RVkNFVEJFQUFCSHBHQU02Z1p4VUdkVUVBQkVBZ0JBRTRneEJVSVJNRVFBQUVla1lBenFCbkZRWjFRUUFFUUNBRUFUaURFRlFoRXdSQUFBUjZSZ0RPb0djVkJuVkJBQVJBSUFRQk9JTVFWQ0VUQkVBQUJIcEdBTTZnWnhVR2RVRUFCRUFnQkFFNGd4QlVJUk1FUUFBRWVrWUF6cUJuRlFaMVFRQUVRQ0FFQVRpREVGUWhFd1JBQUFSNlJnRE9vR2NWQm5WQkFBUkFJQVFCT0lNUVZDRVRCRUFBQk9JajhLN2x4LzZ5VWFzYVovRDRSL2UveUpnWEVTQUFBaUFBQXYwaE1Gb3VsMTk4WnRDMzBobHMvQkxMZW0vSWlXQVFBQUVRQUlFZUVkaGdIVHJyMGo5U3IzS1ZNL2pnRVdVOTFlZEVLQWlBQUFpQVFJOElQS0VlZmJuOHJJVk82UXBuOEsweTQ3RXVIOEpBQUFSQUFBUjZSZUN4N05PWEw5NW85RFk2Z3ljN0t0K0ZKaHVDUUFBRVFBQUUra1VnY1FiTGU4MDl2c2taUEQ5U3ZtQUpaOUN2Q29lMklBQUNJS0Fqb0thSldPZCsveTJsQkFabjhOdzQ4UVZMalFzcGlVRUFDSUFBQ0lCQTNBUXl6bUM1L01taXJucG44TEw5MUJjc3A4VThPQWNCRUFBQkVPZ2ZnV3pIWHJyTjF6cUQ1elBqZ3VWeXEzOG1RMk1RQUFFUUFJRWlnZS9LM09Vdm45M2tvM1hPNFBFb20rTTkrUXc0QXdFUUFBRVE2Q1dCalEvTDl1MVB6M0pHYUp6Qm82TnMrcGRPYytseEFnSWdBQUlnMEZjQ2YyOC8wNzMvYnM0S2pUT2dJSlhoNTNLcGNRSUNJQUFDSU5CakFvK3pnNFBjeTRiS3p1QS9VSDZBL1g1MllWS3B4d2lnT2dpQUFBaUF3R0R3TnpPRGc0c01rSkl6ZUZuR0YveUZURUljZ2dBSWdBQUlQQUFDeng4bHZmelRyZFNlb2pQWUdDWEpucFdmU2tqejRRZ0VRQUFFUUtDWEJCN3RKTjM4ZTFNRGlzN2diVW1pRjdGeW5HTENFUWlBQUFnOEhBSi9KZW5vdHhPakNzN2crU1RKUzJkSkdoeUFBQWlBQUFnOEpBTGZvTHI2RnhmS3JJSXp1RlFwWHNwTUphbTArQVVCRUFBQkVIZ1FCSksrL25PVU9YbG44SUhLRjd3SVg2QUk0UmNFUUFBRUhoeUJqUjNWMjZzRmdad3oyQmpMNkdjcStzRVJnRUVnQUFJZ0FBS0R3UlBWM2YrZXBKRnpCcittWE1VVXJFQUFCRUFBQkI0eWdUK2srdnNiWVdYV0dTUURnNjk1eUFSZ0d3aUFBQWlBd0dEd1FkSWJ5S0ZCMWhtb2djSHJ3UWtFUUFBRVFPQ2hFOWlSM2tBTURUTE9RQTBNMHExR0R4MEY3QU1CRUFDQjlTV2dIaVVRUTRPTU0xQmpodVAxWlFQTFFRQUVRR0I5Q0toT240WUdxVFBZMkJkRGhzOWNIeEt3RkFSQUFBVFdtY0NSNlBYZnh4bWt6dUFQaXRDbmkzVkdBOXRCQUFSQVlIMEkvQUhSN2Q4dm1NbXBNNUF1NG5COU9NQlNFQUFCRUZodkFoUGhEWFlaaGNRWnlEMm4rSlBMOVc0YXNCNEVRR0NkQ01qL0xIaVIyWnc0QXpwWUxyRjZ2RTROQWJhQ0FBaXNPUUU1TkxoSW5jRmpNVmpJdk54NnpSSEJmQkFBQVJCNCtBVGswSUIxL1dwazhITGhES1lQMzNaWUNBSWdBQUlnb0FqSVNhR3R4Qm1NeVJsZ1lLQUE0UmNFUUFBRTFvSEFjMklnc0t1Y2dWdyt4b3JCT2xRK2JBUUJFQUNCaE1BbGVZUGZWYzVnUnFmWVNwVHd3UUVJZ0FBSXJBVUIrVGMyWjJMTlFENTlmTGdXcHNOSUVBQUJFQUNCaE1DSXhnSUh3aGtJMS9Bc2ljUUJDSUFBQ0lEQWVoQjRRVXdNQ1djZzFwUGZzQjZXdzBvUUFBRVFBSUdFd0JOeUJzc2ovdk5VSEo4bWtUZ0FBUkFBQVJCWUV3Sno0UUhTNzk5ZEU4TmhKZ2lBQUFpQVFFcEFMaUduem1BM2pjTVJDSUFBQ0lEQW1oQlEvMStRZUlPdE5URWNab0lBQ0lBQUNHUUl6QkkzUUFlL2s0bkNJUWlBQUFpQXdMb1FrSDlyb0Z3Q1pvbldwZUpoSndpQUFBamtDT3dyUDBDL1o3azRuSUFBQ0lBQUNLd0pnVm5XR1dBdjBaclVPc3dFQVJBQWdRS0JEOGc2ZzcxQ0pFNUJBQVJBQUFUV2c0Qjg3a3k0aE9sNjJBd3JRUUFFUUFBRWlnU3UwNkVCM2t0VWhJTnpFQUFCRUZnWEFyZXBNL2k5ZGJFWmRvSUFDSUFBQ0JRSXlMKzA0UzRCRzBzTGJIQUtBaUFBQW10RFlDTWRHZHlzamRFd0ZBUkFBQVJBb0VCZ1Iza0RMQmtVeU9BVUJFQUFCTmFJd0ZBNWcvZXVrZEV3RlFSQUFBUkFJRThnZWRKZ0x4K09NeEFBQVJBQWdUVWk4RmlOREM3V3lHaVlDZ0lnQUFJZ1VDQXdsdDVncXhDT1V4QUFBUkFBZ1RVaU1CSE80TVUxTWhtbWdnQUlnQUFJRkFrTWhUUEErbkVSRE01QkFBUkFZSjBJdko5d0JuZnJaRE5zQlFFUUFBRVFLQkI0VGppRHEwSXdUa0VBQkVBQUJOYUpnSHdHK1hTZGJJYXRJQUFDSUFBQ1JRSWpHaG9VUTNFT0FpQUFBaUN3VmdRbTNCbGdNOUZhMVRtTUJZSC92NzM3aVpFa3l3OENYTE96dTdNOU85UFRJRTVvVWJXRUFNR0Jib0VzTHVBcWtNZENZTkVqYTJVWmEwVVY5cDd3b1J0a1lTR0J1ZzhJQ1dTcEc0UXZHS2k2MlNERXRJV0ZCSmNxeWFDVlFMajdZR1J4b1Vxc3dSWVcxT3hNOSt3eTd0a2dJeXBmUkdSMTVxdk1ySGlSOFNxK09sUmxSTHg4Zjc2WDlYNFo3MFZrRWlEd21zQ0haVEJ3TWRGckxuWVFJRUJnVkFKZkxJUEI5MGZWWkkwbFFJQUFnWXNDNzVUQjRJT0xlMjBUSUVDQXdLZ0VxbXRMYjQrcXlScExnQUFCQWhjRjNpN1BESjVmM0d1YkFBRUNCTVlsVUFhRDAzRTFXV3NKRUNCQTRLTEFUbEc4dUxqUE5nRUNCQWlNVE9Db0tGNk5yTW1hUzRBQUFRSVhCVTZLNHJzWDk5a21RSUFBZ1pFSm5CWEZaeU5yc3VZU0lFQ0F3RVdCTHhYRjdzVjl0Z2tRSUVCZ1pBSnZGY1hUa1RWWmN3a1FJRURnTllGZitYT3Y3YktE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BZ1FJRUNBQUFFQ0JMcFE2TzhBQUNBQVNVUkJWQWdRSUVDQUFBRUNCQWdRSUVDQUFBRUNCQWdRSUVDQUFBRUNCQWdRSUVDQUFBRUNCQWdRSUVDQUFBRUNCQWdRSUVDQUFBRUNCQWdRSUVDQUFBRUNCQWdRSUVDQUFBRUNCQWdRSUVDQUFBRUNCQWdRSUVDQUFBRUNCQWdRSUVDQUFBRUNCQWdRSUVDQUFBRUNCQWdRSUVDQUFBRUNCQWdRSUVDQUFBRUNCQWdRSUVDQUFBRUNCQWdRSUVDQUFBRUNCQWdRSUVDQUFBRUNCQWdRSUVDQUFBRUNCQWdRSUVDQUFBRUNCQWdRSUVDQVFBNENOMzcxVDl6S29aN3FTSUFBQVFJSkJSNFd4V2NKczVjMUFRSUVDR1FnOEVaUkZDOHpxS2NxRWlCQWdFQkNnYmNtd2FBd1Q1UlFXTllFQ0JESVFPQ2RNaGc4eXFDaXFraUFBQUVDNlFTK1ZBYURwK255bHpNQkFnUUlaQ0JRQllQYkdWUlVGUWtRSUVBZ25ZQmdrTTVXemdRSUVNaEdRRERJcHF0VWxBQUJBdWtFQklOMHRuSW1RSUJBTmdLQ1FUWmRwYUlFQ0JCSUp5QVlwTE9WTXdFQ0JMSVJFQXl5NlNvVkpVQ0FRRG9Cd1NDZHJad0pFQ0NRallCZ2tFMVhxU2dCQWdUU0NRZ0c2V3psVElBQWdXd0VCSU5zdWtwRkNSQWdrRTVBTUVobksyY0NCQWhrSXlBWVpOTlZLa3FBQUlGMEFvSkJPbHM1RXlCQUlCc0J3U0NicmxKUkFnUUlwQk1RRE5MWnlwa0FBUUxaQ0FnRzJYU1ZpaElnUUNDZGdHQ1F6bGJPQkFnUXlFWkFNTWltcTFTVUFBRUM2UVFFZzNTMmNpWkFnRUEyQW9KQk5sMmxvZ1FJRUVnbklCaWtzNVV6QVFJRXNoRVFETExwS2hVbFFJQkFPZ0hCSUoydG5Ba1FJSkNOZ0dDUVRWZXBLQUVDQk5JSkNBYnBiT1ZNZ0FDQmJBUUVnMnk2U2tVSkVDQ1FUa0F3U0djclp3SUVDR1FqSUJoazAxVXFTb0FBZ1hRQ2drRTZXemtUSUVBZ0d3SEJJSnV1VWxFQ0JBaWtFeEFNMHRuS21RQUJBdGtJQ0FiWmRKV0tFaUJBSUoyQVlKRE9WczRFQ0JESVJrQXd5S2FyVkpRQUFRTHBCQVNEZExaeUprQ0FRRFlDZ2tFMlhhV2lCQWdRU0NjZ0dLU3psVE1CQWdTeUVSQU1zdWtxRlNWQWdFQTZBY0VnbmEyY0NSQWdrSTJBWUpCTlY2a29BUUlFMGdrSUJ1bHM1VXlBQUlGc0JBU0RiTHBLUlFrUUlKQk9RREJJWnl0bkFnUUlaQ01nR0dUVFZTcEtnQUNCZEFLQ1FUcGJPUk1nUUNBYkFjRWdtNjVTVVFJRUNLUVRFQXpTMmNxWkFBRUMyUWdJQnRsMGxZb1NJRUFnbllCZ2tNNVd6Z1FJRU1oR1FERElwcXRVbEFBQkF1a0VCSU4wdG5JbVFJQkFOZ0tDUVRaZHBhSUVDQkJJSnlBWXBMT1ZNd0VDQkxJUkVBeXk2U29WSlVDQVFEb0J3U0Nkclp3SkVDQ1FqWUJna0UxWHFTZ0JBZ1RTQ1FnRzZXemxUSUFBZ1d3RUJJTnN1a3BGQ1JBZ2tFNUFNRWhuSzJjQ0JBaGtJeUFZWk5OVktrcUFBSUgxQlg3cm04V1ZmMzcwK2ZybFgrZG52dnNINzEzQjlvZC8rVHJiYUJzQkFzTVN1SEdGMGFwNTZxZkRhdFJBYW5OenB4RmE2OUdEZ1RSRU5RZ1F1UDRDWDF4cmxIcnRTWWF0T1MrVkw3ekd0T0tPeitaa2FoY0JBZ1JTQ0J5c09ENHRTUDVCaXJybG51ZDdDN0NXM3YxeDdnTHFUNEJBTmdLUGx4NlpvZ2sveXFiQlBWYjBMRXEyeEVHemJ6MzJscUlJakZ6Z1pJa3hhWWtrdXlObm5OdjhLNThadkpxYnJaMEVDQkRvWG1CN2laRitpU1Q3M2Rkc05zZXY3WDNqY0hiUDhMZmVYQUl1bXVTN3cyK2pHaElnY0UwRTNvbU9Sa3NmUEV6TVVWNzA5SG5pTWpyUC9zcFhhdTEyWGlVWkVpQkFZSUhBMGRJRGZpVGhYMTZRZVdlN3E0dWVUanZMcnFlTWZqNUN0c1NoVjlrMXVDZFh4UkFna0VMZ2wzNDIrdk16NWFqMXA2SkpmdmEvcDZqWFRKNG5aUzN5dTM3MS84VGQ0a2Yvd1l5QURRSUVDR3hVWUJnZlIzR25EQWJIRzRWUU9BRUNCTVlzTUl4Z3NGTUdBemN6alBtRnFPMEVDR3hXWUJqQjRGNFpETnpNc05tWGd0SUpFQml6d0RDQ1FSa0xCSU14dnc2MW5RQ0JEUXNJQmh2dUFNVVRJRUJnQ0FLQ3dSQjZRUjBJRUNDd1lRSEJZTU1kb0hnQ0JBZ01RVUF3R0VJdnFBTUJBZ1EyTENBWWJMZ0RGRStBQUlFaENBZ0dRK2dGZFNCQWdNQ0dCUVNERFhlQTRna1FJREFFQWNGZ0NMMmdEZ1FJRU5pd2dHQ3c0UTVRUEFFQ0JJWWdJQmdNb1JmVWdRQUJBaHNXRUF3MjNBR0tKMENBd0JBRUJJTWg5SUk2RUNCQVlNTUNnc0dHTzBEeEJBZ1FHSUtBWURDRVhsQUhBZ1FJYkZoQU1OaHdCeWllQUFFQ1F4QVFESWJRQytwQWdBQ0JEUXNJQmh2dUFNVVRJRUJnQ0FLQ3dSQjZRUjBJRUNDd1lRSEJZTU1kb0hnQ0JBZ01RVUF3R0VJdnFBTUJBZ1EyTENBWWJMZ0RGRStBQUlFaENBZ0dRK2dGZFNCQWdNQ0dCUVNERFhlQTRna1FJREFFQWNGZ0NMMmdEZ1FJRU5pd2dHQ3c0UTVRUEFFQ0JJWWdJQmdNb1JmVWdRQUJBaHNXRUF3MjNBR0tKMENBd0JBRUJJTWg5SUk2RUNCQVlNTUNnc0dHTzBEeEJBZ1FHSUtBWURDRVhsQUhBZ1FJYkZoQU1OaHdCeWllQUFFQ1N3bjhvNzJYLzJXcGhPc2xHbTB3dVBHSGltODhYOC9Nc3dnUUlOQzd3TThYazUrZlNGZnNXSVBCamIySjY4dkRkTEJ5SmtDQVFJY0NYeTFqUVZFY2RwamxiRlpqRFFaSGxldG5zeGkyQ0JBZ01GQ0JPOVdZVmV4ZVZyMmYrL28zZnZteU5IT1BqelFZZk9IYzljVmNrOWJPci96SDkvL3pyZGEyaHdRSUVOaUV3UFRFb1BqdUpZVlg3M04vN1pKRWN3K1BOQmhVWUpPQThHQXVTcjJ6OG45MVdtOTdRSUFBZ1kwSWJFL0dxL0xuMDNqcDM2NFNmWElhVHpYMzZEaUR3UnNWMk9UWC9seVVzUFBtVHBYdUI4TzJ2d1FJRU5pTXdQbGdWQlR4Nll5YmU5V1lWUnl2VWNseEJvTTN6OEdLUytiZi91ZDVzbGRydUhvS0FRSUV1aE40TzR4WlJUVFBNTFI5SjVwcS9zRnhCb01QQSt4SDgxV21lM2VteWF3YVJKa2NKRUFndFVCWU1pZytpWlowTWgyekxsdFptSmZKT0lQQjBWU3N1RHZQSk94N042UzZaR1VocFBlWEFBRUNhUVMrR0VhajM0M21mMithYkozcGpIRUdneUJXUEkzQjF2ekhzVlNPRVNCQUlMVkFQWnZ4ZWF5a0d5RmtYTExNUERlUFVRYURadnJ0K1Z5VTZjNkRBTHNmUytVWUFRSUVVZ3M4REtQUjkyTWx2Uk5TeGM4ZjVtY3h5bUR3VmhBclR1ZXJuTzk5RnBKRnp4OWlPVGhHZ0FDQkxnVHVoOUZvTjViYmV5RlY5UHhoUVE2akRBWmZEbUx4cTdSQ3FpSjYvckFBMW00Q0JBaDBKbENQUnZ1eExPdkpKRmNUeFpoYXgrcndHWjFZYXlhVGJyV2U2eUVCQWdUNkZtaEdvd2V4b2grR21MRWJTN1hnMkNqUERPcndHYjMrcXA1TWlwOC9MSUMxbXdBQkFsMEoxS05SL0lQcTdvZGdzTDlHd2FNTUJuWDRqSDVRWFQyWkZEMS9XTVBjVXdnUUlMQ1NRRDBheGU4NUM3RWdmcDNrZ3BKSEdRenE4UG5SQXBWcWR6Mlp0TTdDZkN4anh3Z1FJTENTUUQwYVJkK2ExbGVXRms5V3l2MDg4U2lEUVIwKzkyTmlCeUhaLzR1bGNvd0FBUUtwQlQ0TW8xRjBhcnUrVFRsK25lU0N5bzR4R0N5NUZuTVUrS01YOWk1d3Rac0FBUUtkQ1R3TW8xRjBhanQ4TWxIeGNwMkN4eGdNbGx5TDJRbjhINndENnprRUNCRG9TbURGcWUyUDF5bDNqTUZnMWJXWTIrdkFlZzRCQWdTNkVnanZUT01mcDNZUWtxMXp6OW5XR0lOQnZSWVQvZnkvWmkzbWVWY2RLaDhDQkFpc0lkQk1iVCtOUGZzb0JJTjE3amtiWlRDbzEyS2lsd2sxYXpHM1l2eU9FU0JBSUxGQU03WDlKRmJTVGdnR3U3RlVpNDZOOGN6Z1lSQ0xYaVpVcjhXNDUyelJpOGQrQWdSNkVWaDFhdnQ0blZxTk1SaXN1QmF6emllRHI5TVZua09BQUlHNUFxdE9iVCthbThzbE82dGdFSjJHdWlTRFRnNVhiOVUvNmlTckpUSUpKd1pMcnNWOGI0a3NKU0ZBZ0VBeWdWV250Zy9YcVVsMSt2RmduV2QyK1p4ZWc4R3FhekhSQzN1N1ZKQVhBUUlFNWdrOERPOWdsNXZham45bXhid0N5bjNWd3NUaG9xTjk3ZTgxR0t5NkZ0UGJHVXRmMnNvaFFDQXZnUldudHFPZldiR3c1ZVhiNU0ydmtQWWFERlpkaTlsZmlPY0FBUUlFZWhDNEY4NE03c1lLT3dpcG9wOVpzVGlITzBXeDFnMEtpM05jNDBpdndhRCthdU1sYnpQWStDVGFHcUNlUW9EQTlSSG9hV3I3cmIwZmZySnh0RjZEUVM5ck1Sc25WUUVDQks2THdLcFQyN3NaTjd6WFlQQ3dLbTN5YTdtMW1NMVBvbVhjc2FwT2dNRFZCVmFkMmo2K2VwRWJ5NkhYWUxEaVdvemJERGIyc2xBd0FRS2x3S3BUMjQ4eVp1czFHS3k0RnVNMmc0eGZXS3BPNERvSXJEcTFmU3ZqUnZjWkRGWmRpMW5ySTU4eTdndFZKMEJnWUFLUHF4Rnk4bXNFVTl0OUJvT3ZCTmY0TjhQdGhHUzdBM3RkcUE0QkFpTVRlQlpHbzQ5aURYOHZwTXA2YXJ0cVJMU2RNWVBWanIwVHhPSjM2ZFdwamxmTFhtb0NCQWgwSzNBdkRFZDNZL2tlaEZSWlQyMVhqZWdwR0l4cExTYjJ5bkdNQUlFOEJONElvM3p4TkZiaG81QXM2eS9xN1RNWWJBZXhKYi9ONERURzd4Z0JBZ1FTQzR4cWFydlBZRENtdFpqRXIxSFpFeURRZzhDb3ByYjdEQVpqV292cDRYV3FDQUlFRWd1TWFtcTd6MkF3cHJXWXhLOVIyUk1nMElQQWRqVkFUbjR0T2JWOXE0YzZKU3VpeDJDdzZscU0yd3lTOWJxTUNSQllSbUJVVTlzOUJvTlJyY1VzODBLVGhnQ0JZUXVNYW1xN3gyQXdxcldZWWIvRTFZNEFnV1VFVnB6YVh2UGJESmFwU1E5cGVnd0dxNjdGUE9paCtZb2dRSURBSW9GVnA3YnovcUxlSG9QQmRsWFc1TmVTYXpHSGkzcklmZ0lFQ1BRZ3NPclVkayszNzY3VThsLzhabjE2RTBiZ0x2NisvNjJyTEphdnVCWVQvOHlLbFRna0prQ0F3T29DeTAxdDM2d0gxLzNWaTBqOWpPWUxHZXBhZHZRZytxYitrbVl0dHhaekZtcTYzamRMWDFJSGh3a1FJTENzUUQyMUhSMk5ib1F4cXhqZzFQYjl1bktkUDdoQ2ErK0Z5dXpIdXVJZ3BNcDdMU2JXUk1jSUVNaENZSHVwMGVpcklWVnhPTGhXTmQ4YlVGZXlzd2ZyVDRvMWF6SFJnSElVcXByM1dzemdYaFFxUklEQXFnS1BseHFOM2d5cEJ2aEZ2YzJxUjZoa2QzL1hINktiV2gzR3VtUW4xSFUzbHNveEFnUUlwQlo0RmthajZKdmdzNUJxZ045bThGYW9XNEsvMGUvN2lYYk5xbXN4eDlIY0hDUkFnRUJpZ2VXbXRrL0NRRHZBYnpObzNvT0hTbmIzZC8wemcrWFdZdDZ0cS9vb2NUL0xuZ0FCQWpHQkphZTI3NFJCYTRDZm9EUE1OWVB0SUJaZEdmNUNTRlhjaXZXU1l3UUlFRWdzMEx5dFBveVZ0QmNHcmQxWXFnMGR1eDhxMS8zZnAyczM2WEdvVFBUazRrc2gxUURYWXRadXVpY1NJSkNod0hXWTJ2NTJHRkU3LzN1RkZaSm5vVExacnNWaytHcFdaUUlFMWhaWWRXcjcrZG9sSlh6aUwreUVrYmZUdnk5KytuRDlTdDhMVmRtUDVYRVNVbjBlUytVWUFRSUVVZ3RzaDlGb3lhbnQwOVFWU3B0LzFkbyt2c1Y1MWJXWVB1cVVsbGJ1QkFoa0xiRGkxUGJMckJ1N3RWVUZnK2pFVFVjTlhIVXQ1b09PeXBVTkFRSUUxaEpZY1dyNzQ3VUtHYzZUZWdzR3E2N0YzQjZPa1pvUUlEQkdnWkZOYmZjV0RLN0ZXc3dZL3lHMG1jQklCY1kydGQxYk1OaXVTcHI4R3NkYXpFai9mVFNid1BVUkdOdlVkbS9CWUdSck1kZm5QMEpMQ0l4VVlOV3A3YWVaTy9VV0RGWmNpN25LRnlkazNpV3FUNERBRUFSV25kcCtNb1JLWDZFT3ZRV0RGZGRpMXY5QXZDdGdlQ29CQWdTQ3dIWTFPazUrTFRtMUhaNlg2OSsrZ3NHcWF6RjlYTzJhYTUrcE53RUNQUWlzT0xYOVNROVZTbHBFWDhGZzFiV1l1MGxiTFhNQ0JBaGNJakMycWUyK2dzSFkxbUl1ZVprNVRJREEwQVhHTnJYZFZ6QVkyMXJNMEYvbjZrZUFRRnhnZEZQYmZRV0Q3YXFneWErUnJNWEVYMmFPRWlBd2RJRlZwN2IzaDk2Z3krclhWekJZY1MzbTA4dnE3VGdCQWdSU0NxdzZ0ZjBnWldYNnlMdXZZTERpV2t6MC9LRVBGMlVRSURCdWdYcHFPM3FaVVBORnZZZTVjL1VWRE9xMW1PaGxRaWRWZFNhL290K0dscnU1K2hNZ01IeUI3VEFhUmUrQWJiNm9kL2d0dXFTR1ZYdlRYOVRmck1VOGpWWG9UdUJQWDZOWU5Sd2pRR0QwQXZYVWR2U0x0dW92NnMxL2FydW5ZTkNzeFR5UHZjYjJRakRZajZWeWpBQUJBcWtGNnFudDZCZHRuWVV4Sy8rcDdaNkNRYk1XY3hycHdwdkJ0WGdRU2VVUUFRSUVrZ3ZjQzhQUkI3R2lUa0txNzhSU1pYR3Nha242U1psNkxTYjZ6WEROV3N5dExQQlVrZ0NCNnlyUVRHMGZ4NXA0SndTRDlLTm9yQnBkSE9zcEdHd0hzVmV4U2wranRaaFlNeDBqUUdEd0FzM1U5cU5ZWGZmQzBMWS9rK3Bmem16bHNWRzFKSDFNZXh6RXZoZGpXYkFXOC9aaDdFbU9FU0JBb0hPQlptbzdOayt4WUdyN1laSGg1eTczRkF5ZWhXQVFuVmc3QzZsbTFtTGVLb29ubmZlMERBa1FJQkFScUtlMmkwaWlyUnRoekpvWnBDWlRUQzlpenhybXNaNkN3YjFBRmowSk9RaXBacUxxZGxIc0RoTlByUWdRdUs0Q2szSG4vQ2Q2emVqOHFlMnZUcDU1bWgxTTFkem9DTjFGazVxMW1QMVlkbmVtK3NWTWhZNktJbnB0Vnl4SHh3Z1FJTENPd09Nd0drWHZPYXVudG1kdVUzN1RtY0ZDOG1ZdDV1bkNOSk1EZTRIL2JqdlZqak9ETm9mSEJBajBJUEFzakViUmU4N09RcXFQMjFWNnJ5aWk1eFB0dE1ONVhEVmw1bzE0aXJvMWF6SFBJOWszYXpHMzI2a21WZHh2YjN0TWdBQ0IxQUwzd2pBZi9XeWNrNUJxSm1RY0ZFWDBmQ0oxM2RmTHYycEs4bURRck1VY1JxclozR2JRRGhubENzM1R5TE1jSWtDQVFOY0N6ZFIyZEpLNlBuK1lTWFZVdUpwb1VZZHNWekduL0hXNktNbGtmM1ArMEU1VnJzVThpVHpMSVFJRUNIUXQwRXh0NzhheXJzOGZabEx0RmJQcm5yRWNobk9zSEtEVDEvdHhWY3prVi9SNnEvcjhZU1pWdVVJekhDODFJVUJnREFMTlc5TzdrZVkyNXcvSHJWVGxoSGZzV2Eya1EzcFlqZElmcGE1UmZTNDFzK1Irc2RUdHFqS1RYek8zS1o4VlJmUlpGM094VFlBQWdhc0sxRzlOaStOSVZzMzV3Nk5XcW5MdjA5WjJKZytyOFRkNU1LalBwV2FHK1l0RTlmbkR6RzNLazcwWnJzVmNiSnR0QWdSeUV0aXVoc2J5MSsxSXRiOWNwenBzcFNyM1BtbHRaL0t3YWt2cVlOQ2NTODFjZjNXUjZINkFuVm0rbit5ZHVRZnQ0ck5zRXlCQW9HdUIrcTFwTkJpOEY4YXNtYW5zY20vWDlla2h2MTZDUVhNdUZRMEd0ZXRNY0pyc25kbnVBVVVSQkFpTVhPQk9QUnc5alVnY2hGUXp0eFZNOXVZNHRWMjFKZlZnMjl5eUhadndhVDdsWTcrbFgrNjkyOXIya0FBQkFza0Y5cXFoc2Z6MUlGTFcvWkJxWm1RN0tvcVpqMWVMWkRDa1ExVmJVZ2VEK3BidEtGRXovZmEwSlZSZVdScnJqVlpTRHdrUUlOQ0pRSE1IYlBGb2NZWnZoMWhRek54enRwZm50N2ozRWd6T2FyS1pwZUVMeGgvV3FaNjNqcFNCNUxDMTdTRUJBZ1JTQ3pSM3dNYUNRZk0ydC8xeHpHVWcyVTFkd1FUNVZ3Tnc2ak9EazZxVThsY3NHT3pWcVc2MUdqb0pKRE8zSGJRT2VVaUFBSUVrQXMzVWRteGk0bkU5WnJYSDBIS045SGFTV3FYTnRHcE11eUVwaXJ0VGswVm0wcHBWNXBtRitBbDNkTlU1UlgzbFNZREF1QVdhOS95Uk93WnUzcXRIdHJzdHJreXZMTjNxSlJqczFXUXp5eXd0dnNuRDM2d1R6U3pFMzNkbDZheVRMUUlFa2d1YzFjTlI1RTErczh3NWsraTl5WE9UVnpCQkFWV1RFNThadE5aaUltL3lKNlArOUdjbTBXUmY0dW9sVUpVbEFRSlpDNXlFMGFpSTNJSDhzRW4wcU5YYXgxbCtnUFZXTDJjR3JiV1l4WGNnVDc3Y012eTBGeGJLeWFQOWxyT0hCQWdRU0M1d0o0eEdrZkdudVpsMjlpS1h5ZnZhOWhpV3ZLNWRGVkExT2ZGYjc5WmF6TXl0R1ROdDJHN3cyemNnbHlkaWoyWVMyaUJBZ0VCaWdiMW1QTnBkVkZSclhhRTRiUktWTXlIZmJ6YnplVlExT1hFd2FKa3R2akNvaGQrR1BKdFVzT1djRDZ5YUVpQ1FyVUJyYXJ0b1h6VTYwNkRKR1VEOTB6cFFUbkxzdDdhemVWZzFKbkV3S0FmMDhITnJnVXhyS1dabWplQmhwdE52QzVwcE53RUNHUWkwcHJabjd5ZHIxYjAxNHpGeitYdjU1dmRSSzEwMkQ2dEJPbkV3T0trS09mLzFmSUhNblZhYTNWYWF2VXluMzFwTjhKQUFnY3dFMmdQOW9rc2dIN2JHclBZVmtBZVQvWmsxOTd5NlZYc1NCNFAyUVA5MHZsSnIrWGptbzRqS1R5WktYTHY1RmJLWEFJSHhDclNtdG91WDh4bktzZW5sNDJvQW5aMit1SC9oRzFubVAzMkFlL3NJQm50VHNQTFBCL01ORGlhSGZydzhYdjdzTjJuSzJhUGpadE1qQWdRSXBCYzRxMGFpNmEvRHVlVjlPRG42bDk2YkptbGRKbGxlWTVUbmgrNVhiVW43M3J1OUZsTzByeFJxaU12UGUzcHhPblZ0ai83YmszMVBtblFlRVNCQUlMM0FTUmlNeXIrMzU1VlhuaGk4dUJYV09sdVhTWll6VEF2ZTg4N0xaMEQ3eXJZbW5vaHByOFVzK0dpSmcwa2wvdXpXNVBTcSt0bHZmTzVNenNTYUxZOElFQ0RRZzhCazRHbCs1cjVaUHBnYy8yd3J6RyszMWd6T0pnY2U5VkRGN291b1dqeTNzWjJWMVY2TG1iK3lVZ2JaeVVlVFBxd3EwMTR6S0U4cXNyeDlvek04R1JFZzBML0EzblFzcXY3TSswUzE2cVBVbm15Ris4NWFiMW1mWmZ2Um1sVmowd2FEOWxyTS9POG1lRHlweFdTV2JidXFUUHNjNjUzSm50MytYd2xLSkVCZ3pBSXpVOXRGY2V0MWk2UEowRlIraDhGazZDOS9taHVveW5lMjg2TEg2MWtNYmsvVmtyVEJvRHh0YW43bTNNRlJmbjlOOFh4cnF4ejZ5NS9kV3VsZ3N2V2czdktBQUFFQ1BRak1URzIzNXlwQzJmK3JIS2dlVGJhMnl3ZVRuOU53cEh6dnV4czI4dnBiTlNSdE1EaXB5Z2kvV3BOclU2bWI5eWZIeXNtZ2NNclYzSUc4MXc2NWVjR3FMUUVDdVFyTVRtMi8vazcveHIzSm1GV2VHTlR2WUorRXBqNmNISm04czgzeFoxTHoxQXZJZDZveTZsK3Z2ZFAveCtXaGl1L1plYUw2dXF4eWRhWVN6MUZXblFrUXlGUmdkbXI3dGRIOVpqV21WZU4vZUFkN2U5clM4c0xJMTkvdzVzRlFEYjhmSmEzclhsVkcvZXZpNlA0L3lpUG40Ly8yZWFMNkk2dy9uR3pmVFZvM21STWdRT0Npd05uNVNGVC92bkFWeTk4dEQveUY4eWVkbkNmYW5XYngreWFiYzZiQ0x4WXd5TzJxSlVtRHdZVzFtSXVYWFgzbDNxUUtMdzRybk9sTVhWaU1lYU04ZEd1UWJDcEZnTUQxRlRpcHhzWFdyei9lYnV0L0xROThjbnErYXpxak5GMHpyc2FzUiszRUdUMnUycHMwR0Z4WWk1bDhpK1ZweStmZHZiSUdQempkYzZlcVRsZ3pMb1BzaFpEY2VxYUhCQWdRU0NJd0hZaUs0djN6RWFsOUhjdk5uNm4yM1E0Rjc1MG5PYXkyeXpudjF0M0lJVTBlZjZ1R0pBMEc5VnJNaTZsYWV6bm10OG8zLzgyZGFOT3B1dlBibEt0Rm11TThHTldTQUlIckl4Q0dxdUk0aElVWC8zN2F1dCsrWHc1WnJiWE1iMWZiNXp0K2IvbjRicTRPVlVPU0JvTjZMZVpWSFJiKzR1RTUxODIvZCs3NFBPamQzR2wydkZGMlE2NUxNYUZCL2hJZ2tKMUFNN1g5Nk4zcTdXbzVMUDNJMy9rbi8vZGYvTVovT0IraFhwMDJqZG81My9Yai8vRDNWK1BaeTlhaEpsRU9qNnAySkEwR1orZFU1WXpQcjRlSEw3NzEzLzcxLy81bmYzdnEvR3NOMUp2bktWNysvZC96Uy9mTGgzK2xPZVFSQVFJRStoQm9wclp2YlZVWHVJU0JLL3g5ZWRpcVJ2aDhvdW5CZk1lc3FnRkpnOEZKQVB6TzF2a1ZXV0U3L1AySmxtdjkrVVRuQi9NTnN1MDJlVXlBUUU0QzlSeEdlUzNMMThKQTFmeDk4V2ltTmZXYjNESkZXRmllU1pISFJ0WEFwTUhnVGpEY25keFc5aXhzTkgvLy9BeFVjMVpXcGdnTHl6TkpiQkFnUUNDaFFETzFYUmJ5TzlNWmpIck0rdVQ1Yk5uVmJiUGg2SVBaWXpsdFZVMUlHZ3oyZ3RMeHhPWG1yNFN0OFBmUFhOQ3E3dk9lSHN6MEl6NHV0TWdtQVFKWkNaeUYwZW44WXNZYjA0V0M2ZDZQRHk4MjV1M21UZTVmdlhnc28rMnFmU21EUVdzdHBtTDVwN05oOW8rOVp2V3ZRa2NVbjk1NjdhQWRCQWdRU0N4d0VzYWdjUHZZTDM0ejdDbGUvdEU1aGQvOE45UGovMm5Pd1d4MlZXMUlHUXphYXpHVnl0dC9zd2tIUC9wa0R0VHY3SnpEdmpxY2M5QXVBZ1FJcEJXNE14M2FpOTI2bkQvd04zN3E2L2RldlArVGYrdTAzalh6NE1hLy9ZRjc3Ly8wdlBGc0p0bWdONUlIZzVtMW1IT0tOMzdqRC8vQUR4VS85R04vNUo4dm9QbUZuL3I2aXgvN2R3c08yazJBQUlHVUFuc2hHQnluTEdWd2VTY1BCck5yTVlOcnZ3b1JJRUJnUnVEaTFQYk13V3U4a1R3WW5JVWc2NE1scnZITFNOTUlYQitCMTZhMnIwL1RvaTFKSGd4T1FqQUlhekhSNmpoSWdBQ0J6UXJNbWRyZWJJVjZLajE1TUppekZ0TlQweFJEZ0FDQjFRWEdPcldkUEJqc2hUT0Q0OVU3eFRNSUVDRFF0OEJZcDdaVEI0T3hyc1gwL2ZwVkhnRUNIUW1jaERld0k1dmFUaDBNeHJvVzA5SExVallFQ1BRdE1OYXA3ZFRCWUt4ck1YMi9mcFZIZ0VCSEFudmh6T0M0b3d3enlTWjFNQmpyV2t3bTNhK2FCQWhjRUJqdDFIYnFZRERXdFpnTHJ5K2JCQWhrSWpEYXFlM1V3ZUNrS21EeWEyUnJNWm04N2xXVEFJRUxBcU9kMms0ZERNYTZGblBoOVdXVEFJRk1CRVk3dFowNkdPeFZCVXgrSFdmeVNsQk5BZ1JHTFREYXFlMTc1V0NkN2lPc1I3c1dNK3IvSm8wbmtMSEFTVGttbGo5am05cmVLUnY5UWJLZUcrMWFUREpSR1JNZ2tGUmd0RlBiVmNPUGs5bU9kaTBtbWFpTUNSQklLckJYdmtFdWY0NlRGak84ekUvS1JqOUlWcS9ScnNVa0U1VXhBUUlwQlpxcDdYVGpZc3I2cjUvM0Y4dGdjTHIrOHk5NVpyMFc0N3Z0TDVGeW1BQ0JJUWcwVTl1SFE2aE9qM1c0TVlrRm42Y3I3NlNNTmVYUForbktrRE1CQWdTNkVoangxUGJYOW43a3NDdkcxL01aN1ZyTTZ4VDJFQ0NRZ1VBOXRmMXBCcFhOcVlwNzFXbkI1TmQrVHJWV1Z3SUV4aXBnYWp0Tno0OTNMU2FOcDF3SkVFZ3NjQkxld0pyYTdsUjZ2R3N4blRMS2pBQ0J2Z1RxcWUxMDkrTDIxWlJCbFZPdnhSU0RxcGJLRUNCQVlMN0FUamd6Mko5LzNONzFCTjRNcnRaaTFnUDBMQUlFZWhVd3RaMkkyMXBNSWxqWkVpQ1FSS0M4MlA3ODV6QkovcVBOOUNDNFdvc1o3V3RBd3dua0pQRFZNR2FaMnU2MjI0NENyTFdZYm1IbFJvQkFFZ0ZUMjBsWXQ3WjJRakRZVDFTQWJBa1FJTkNoZ0tudERqRmJXVm1MYVdGNFNJREE4QVVPd2h0WVU5dWRkcGExbUU0NVpVYUFRR3FCb3hBTVRHMTNTbTB0cGxOT21SRWdrRnBnSndTRC9kUWxqU3QvYXpIajZtK3RKWkM3Z0tudFJEMW9MU1lSckd3SkVFZ2lZR283Q2V2VzFrRTQ0N0lXazBoWXRnUUlkQ2xnYXJ0THpWWmVSeUVZV0l0cHFYaElnTUJRQlV4dEorcVpuUkFNOWhNVklGc0NCQWgwS1BCZUdMTjhVVytIcXBPc2dtdnhvTnQ4NVVhQUFJRVVBZ2RoMERLMTNTbXZ0WmhPT1dWR2dFQnFnYU1RREhaVGx6U3UvT3UxbUJmamFyZldFaUNRcWNCT0NBYkhtVFpnb05XdTEySmVEYlNDcWtXQUFJRzJRSWdGeGFQMlhvK3ZLbEN2eFh6dnFqbDVQZ0VDQk5JTE5GUGJ0OUlYTnFZU0RrS1UvYzZZV3EydEJBamtLbUJxTzFIUEhZVmdzSnVvQU5rU0lFQ2dRd0ZUMngxaXRyUGFDY0hndUwzWFl3SUVDQXhUb0o3YS9ueVk5Y3UyVmlFV0ZNK3piWUtLRXlBd0lvRVB3NkQxL1JFMXVvZW12aDFjaTlNZVNsTUVBUUlFcmlqd01BeGFkNitZa2FmUENMd1ZYRCtaMlcyREFBRUN3eFI0RmdZdEg1clFhUWU5RTF4OXlrZW5yaklqUUNDUndQMHdhTG15dEZQaEx3ZFhWNVoyNmlvekFnUVNDZHlaRGxvdkUrVS8xbXkvRUlMQkIyTVYwRzRDQkxJU2VEd2R0RnhNMUcyM2ZTVUVnK2ZkNWlzM0FnUUlKQkU0bXc1YVQ1UGtQdDVNdzdlSi91NTRDYlNjQUlHY0JLWjNJQnV6dXU2MG8vTW9LOGgyRFNzL0FnVFNDRHlyQnEwSGFUSWZjYTdubHhPNWxtakVMd0ZOSG9KYmtRQUFBRGxKUkVGVUo1Q1hRSFZxOE5meXFuTVd0UzFQRFQ0OXpLS3FLa21BQUlHdHJkLysxVC85MXpsMEwzRHo1LzdrdDI1MW42MGNyNy9BL3dlSTh3OHc0ZEY5UXd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Writer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Helvetica Neue</vt:lpstr>
      <vt:lpstr>SimSun</vt:lpstr>
      <vt:lpstr>汉仪书宋二KW</vt:lpstr>
      <vt:lpstr>Calibri</vt:lpstr>
      <vt:lpstr>微软雅黑</vt:lpstr>
      <vt:lpstr>汉仪旗黑</vt:lpstr>
      <vt:lpstr>Arial Unicode MS</vt:lpstr>
      <vt:lpstr>SimSun</vt:lpstr>
      <vt:lpstr>Office Theme</vt:lpstr>
      <vt:lpstr>Modification of b quark hadronization in high-multiplicity pp collisions at √s = 13 TeV</vt:lpstr>
      <vt:lpstr>Content</vt:lpstr>
      <vt:lpstr>Introduction</vt:lpstr>
      <vt:lpstr>Signs of existence of QGP</vt:lpstr>
      <vt:lpstr>Signs of existence of QGP</vt:lpstr>
      <vt:lpstr>Signs of existence of QGP</vt:lpstr>
      <vt:lpstr>Motivation</vt:lpstr>
      <vt:lpstr>Variable of interest</vt:lpstr>
      <vt:lpstr>Data set</vt:lpstr>
      <vt:lpstr>Fit: </vt:lpstr>
      <vt:lpstr>Fit</vt:lpstr>
      <vt:lpstr>Fit Result</vt:lpstr>
      <vt:lpstr>Fit Result</vt:lpstr>
      <vt:lpstr>Acceptance Efficiency</vt:lpstr>
      <vt:lpstr>Acceptance efficiency</vt:lpstr>
      <vt:lpstr>Reconstruction and Selection Efficiency</vt:lpstr>
      <vt:lpstr>PID Efficiency</vt:lpstr>
      <vt:lpstr>PID Efficiency</vt:lpstr>
      <vt:lpstr>Trigger Efficiency</vt:lpstr>
      <vt:lpstr>Trigger Efficiency</vt:lpstr>
      <vt:lpstr>Result</vt:lpstr>
      <vt:lpstr>PowerPoint 演示文稿</vt:lpstr>
      <vt:lpstr>BackUp</vt:lpstr>
      <vt:lpstr>nVeloTracks for different range of PVZ</vt:lpstr>
      <vt:lpstr>isospin, PT reweight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of b quark hadronization in high-multiplicity pp collisions at √s = 13 TeV</dc:title>
  <dc:creator>admin</dc:creator>
  <cp:lastModifiedBy>admin</cp:lastModifiedBy>
  <cp:revision>10</cp:revision>
  <dcterms:created xsi:type="dcterms:W3CDTF">2022-03-31T06:39:16Z</dcterms:created>
  <dcterms:modified xsi:type="dcterms:W3CDTF">2022-03-31T06:39:16Z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</Properties>
</file>