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57" r:id="rId5"/>
    <p:sldId id="260" r:id="rId6"/>
    <p:sldId id="259" r:id="rId7"/>
    <p:sldId id="262" r:id="rId8"/>
    <p:sldId id="261" r:id="rId9"/>
    <p:sldId id="263" r:id="rId10"/>
    <p:sldId id="265" r:id="rId11"/>
    <p:sldId id="266" r:id="rId12"/>
    <p:sldId id="267" r:id="rId13"/>
    <p:sldId id="268" r:id="rId14"/>
    <p:sldId id="269" r:id="rId15"/>
    <p:sldId id="275" r:id="rId16"/>
    <p:sldId id="277" r:id="rId17"/>
    <p:sldId id="276" r:id="rId18"/>
    <p:sldId id="274" r:id="rId19"/>
    <p:sldId id="270" r:id="rId20"/>
    <p:sldId id="271" r:id="rId21"/>
    <p:sldId id="272" r:id="rId22"/>
    <p:sldId id="273" r:id="rId23"/>
  </p:sldIdLst>
  <p:sldSz cx="12192000" cy="6858000"/>
  <p:notesSz cx="7103745" cy="10234295"/>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5"/>
        <p:guide pos="3781"/>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5.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老师同学们好。我今天介绍的报告是数据分析中常用的一种方法，叫做</a:t>
            </a:r>
            <a:r>
              <a:rPr kumimoji="1" lang="en-US" altLang="zh-CN"/>
              <a:t>sPLot Method</a:t>
            </a:r>
            <a:r>
              <a:rPr kumimoji="1" lang="zh-CN" altLang="en-US"/>
              <a:t>。</a:t>
            </a:r>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重温一下</a:t>
            </a:r>
            <a:r>
              <a:rPr lang="en-US" altLang="zh-CN"/>
              <a:t>log-likelihood</a:t>
            </a:r>
            <a:r>
              <a:rPr lang="zh-CN" altLang="en-US"/>
              <a:t>，协方差矩阵的</a:t>
            </a:r>
            <a:r>
              <a:rPr lang="en-US" altLang="zh-CN"/>
              <a:t>entry</a:t>
            </a:r>
            <a:r>
              <a:rPr lang="zh-CN" altLang="en-US"/>
              <a:t>的倒数，也就是</a:t>
            </a:r>
            <a:r>
              <a:rPr lang="en-US" altLang="zh-CN"/>
              <a:t>loglikelihhod</a:t>
            </a:r>
            <a:r>
              <a:rPr lang="zh-CN" altLang="en-US"/>
              <a:t>的二阶导数如下。这个形式非常像刚才出现的线性项。进一步使用传统艺能，求和换积分我们可以得到协方差矩阵的某个</a:t>
            </a:r>
            <a:r>
              <a:rPr lang="en-US" altLang="zh-CN"/>
              <a:t>entry</a:t>
            </a:r>
            <a:r>
              <a:rPr lang="zh-CN" altLang="en-US"/>
              <a:t>的倒数的期望值就是我们上面提到的两个线性项的主要部分。</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通过上述的推导我们发现，当我们仍然用</a:t>
            </a:r>
            <a:r>
              <a:rPr lang="en-US" altLang="zh-CN"/>
              <a:t>inPlot</a:t>
            </a:r>
            <a:r>
              <a:rPr lang="zh-CN" altLang="en-US"/>
              <a:t>方法的</a:t>
            </a:r>
            <a:r>
              <a:rPr lang="en-US" altLang="zh-CN"/>
              <a:t>weight</a:t>
            </a:r>
            <a:r>
              <a:rPr lang="zh-CN" altLang="en-US"/>
              <a:t>时，估计出来的</a:t>
            </a:r>
            <a:r>
              <a:rPr lang="en-US" altLang="zh-CN"/>
              <a:t>x</a:t>
            </a:r>
            <a:r>
              <a:rPr lang="zh-CN" altLang="en-US"/>
              <a:t>分布是信号和本底的</a:t>
            </a:r>
            <a:r>
              <a:rPr lang="en-US" altLang="zh-CN"/>
              <a:t>x</a:t>
            </a:r>
            <a:r>
              <a:rPr lang="zh-CN" altLang="en-US"/>
              <a:t>分布的线性叠加，且线性叠加项就是协方差矩阵的</a:t>
            </a:r>
            <a:r>
              <a:rPr lang="en-US" altLang="zh-CN"/>
              <a:t>entry</a:t>
            </a:r>
            <a:r>
              <a:rPr lang="zh-CN" altLang="en-US"/>
              <a:t>的倒数。那就是简单求一个二元二次方程就可以发现真实的信号和本底的</a:t>
            </a:r>
            <a:r>
              <a:rPr lang="en-US" altLang="zh-CN"/>
              <a:t>x</a:t>
            </a:r>
            <a:r>
              <a:rPr lang="zh-CN" altLang="en-US"/>
              <a:t>分布就是原来的估计的一个线性变换。因为本文只研究了信号加本底的情形，如果由多种成分的话，这里就是接一个多维的线性方程，原理上也</a:t>
            </a:r>
            <a:r>
              <a:rPr lang="zh-CN" altLang="en-US"/>
              <a:t>很简单。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那么我们把原来的</a:t>
            </a:r>
            <a:r>
              <a:rPr lang="en-US" altLang="zh-CN"/>
              <a:t>inPlot</a:t>
            </a:r>
            <a:r>
              <a:rPr lang="zh-CN" altLang="en-US"/>
              <a:t>的</a:t>
            </a:r>
            <a:r>
              <a:rPr lang="en-US" altLang="zh-CN"/>
              <a:t>weight</a:t>
            </a:r>
            <a:r>
              <a:rPr lang="zh-CN" altLang="en-US"/>
              <a:t>稍作修改即可得到信号的</a:t>
            </a:r>
            <a:r>
              <a:rPr lang="en-US" altLang="zh-CN"/>
              <a:t>sweight</a:t>
            </a:r>
            <a:r>
              <a:rPr lang="zh-CN" altLang="en-US"/>
              <a:t>为加入了协方差矩阵的矩阵元。就可以得到</a:t>
            </a:r>
            <a:r>
              <a:rPr lang="en-US" altLang="zh-CN"/>
              <a:t>sPlot </a:t>
            </a:r>
            <a:r>
              <a:rPr lang="zh-CN" altLang="en-US"/>
              <a:t>的</a:t>
            </a:r>
            <a:r>
              <a:rPr lang="en-US" altLang="zh-CN"/>
              <a:t>weight</a:t>
            </a:r>
            <a:r>
              <a:rPr lang="zh-CN" altLang="en-US"/>
              <a:t>，我们成为</a:t>
            </a:r>
            <a:r>
              <a:rPr lang="en-US" altLang="zh-CN"/>
              <a:t>sWeight</a:t>
            </a:r>
            <a:r>
              <a:rPr lang="zh-CN" altLang="en-US"/>
              <a:t>。这个计算方法已经整合到了</a:t>
            </a:r>
            <a:r>
              <a:rPr lang="en-US" altLang="zh-CN"/>
              <a:t>ROOT</a:t>
            </a:r>
            <a:r>
              <a:rPr lang="zh-CN" altLang="en-US"/>
              <a:t>里的</a:t>
            </a:r>
            <a:r>
              <a:rPr lang="en-US" altLang="zh-CN"/>
              <a:t>TSplot </a:t>
            </a:r>
            <a:r>
              <a:rPr lang="zh-CN" altLang="en-US"/>
              <a:t>类里。所以不需要手动</a:t>
            </a:r>
            <a:r>
              <a:rPr lang="zh-CN" altLang="en-US"/>
              <a:t>计算。</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mc:AlternateContent xmlns:mc="http://schemas.openxmlformats.org/markup-compatibility/2006">
        <mc:Choice xmlns:a14="http://schemas.microsoft.com/office/drawing/2010/main" Requires="a14">
          <p:sp>
            <p:nvSpPr>
              <p:cNvPr id="3" name="文本占位符 2"/>
              <p:cNvSpPr/>
              <p:nvPr>
                <p:ph type="body" idx="3"/>
              </p:nvPr>
            </p:nvSpPr>
            <p:spPr/>
            <p:txBody>
              <a:bodyPr/>
              <a:p>
                <a:r>
                  <a:rPr lang="zh-CN" altLang="en-US" b="1">
                    <a:sym typeface="+mn-ea"/>
                  </a:rPr>
                  <a:t>产生一个</a:t>
                </a:r>
                <a:r>
                  <a:rPr lang="en-US" altLang="zh-CN" b="1">
                    <a:sym typeface="+mn-ea"/>
                  </a:rPr>
                  <a:t>MC</a:t>
                </a:r>
                <a:r>
                  <a:rPr lang="zh-CN" altLang="en-US" b="1">
                    <a:sym typeface="+mn-ea"/>
                  </a:rPr>
                  <a:t>样本，由</a:t>
                </a:r>
                <a:r>
                  <a:rPr lang="en-US" altLang="zh-CN" b="1">
                    <a:sym typeface="+mn-ea"/>
                  </a:rPr>
                  <a:t>500</a:t>
                </a:r>
                <a:r>
                  <a:rPr lang="zh-CN" altLang="en-US" b="1">
                    <a:sym typeface="+mn-ea"/>
                  </a:rPr>
                  <a:t>个</a:t>
                </a:r>
                <a:r>
                  <a:rPr lang="en-US" altLang="zh-CN" b="1">
                    <a:sym typeface="+mn-ea"/>
                  </a:rPr>
                  <a:t>signal</a:t>
                </a:r>
                <a:r>
                  <a:rPr lang="zh-CN" altLang="en-US" b="1">
                    <a:sym typeface="+mn-ea"/>
                  </a:rPr>
                  <a:t>和</a:t>
                </a:r>
                <a:r>
                  <a:rPr lang="en-US" altLang="zh-CN" b="1">
                    <a:sym typeface="+mn-ea"/>
                  </a:rPr>
                  <a:t>5000</a:t>
                </a:r>
                <a:r>
                  <a:rPr lang="zh-CN" altLang="en-US" b="1">
                    <a:sym typeface="+mn-ea"/>
                  </a:rPr>
                  <a:t>个</a:t>
                </a:r>
                <a:r>
                  <a:rPr lang="en-US" altLang="zh-CN" b="1">
                    <a:sym typeface="+mn-ea"/>
                  </a:rPr>
                  <a:t>background</a:t>
                </a:r>
                <a:r>
                  <a:rPr lang="zh-CN" altLang="en-US" b="1">
                    <a:sym typeface="+mn-ea"/>
                  </a:rPr>
                  <a:t>组成的混合样本。这个样本由三个变量来描述，</a:t>
                </a:r>
                <a14:m>
                  <m:oMath xmlns:m="http://schemas.openxmlformats.org/officeDocument/2006/math">
                    <m:sSub>
                      <m:sSubPr>
                        <m:ctrlPr>
                          <a:rPr lang="en-US" altLang="zh-CN" b="1">
                            <a:latin typeface="Cambria Math" panose="02040503050406030204" charset="0"/>
                            <a:cs typeface="Cambria Math" panose="02040503050406030204" charset="0"/>
                          </a:rPr>
                        </m:ctrlPr>
                      </m:sSubPr>
                      <m:e>
                        <m:r>
                          <a:rPr lang="en-US" altLang="zh-CN" b="1">
                            <a:latin typeface="Cambria Math" panose="02040503050406030204" charset="0"/>
                            <a:cs typeface="Cambria Math" panose="02040503050406030204" charset="0"/>
                          </a:rPr>
                          <m:t>𝐦</m:t>
                        </m:r>
                      </m:e>
                      <m:sub>
                        <m:r>
                          <a:rPr lang="en-US" altLang="zh-CN" b="1">
                            <a:latin typeface="Cambria Math" panose="02040503050406030204" charset="0"/>
                            <a:cs typeface="Cambria Math" panose="02040503050406030204" charset="0"/>
                          </a:rPr>
                          <m:t>𝐄𝐒</m:t>
                        </m:r>
                      </m:sub>
                    </m:sSub>
                  </m:oMath>
                </a14:m>
                <a:br>
                  <a:rPr lang="en-US" altLang="zh-CN" b="1">
                    <a:latin typeface="Cambria Math" panose="02040503050406030204" charset="0"/>
                    <a:cs typeface="Cambria Math" panose="02040503050406030204" charset="0"/>
                  </a:rPr>
                </a:br>
                <a14:m>
                  <m:oMath xmlns:m="http://schemas.openxmlformats.org/officeDocument/2006/math">
                    <m:r>
                      <a:rPr lang="en-US" altLang="zh-CN" b="1">
                        <a:latin typeface="Cambria Math" panose="02040503050406030204" charset="0"/>
                        <a:ea typeface="MS Mincho" charset="0"/>
                        <a:cs typeface="Cambria Math" panose="02040503050406030204" charset="0"/>
                      </a:rPr>
                      <m:t>∆</m:t>
                    </m:r>
                    <m:r>
                      <a:rPr lang="en-US" altLang="zh-CN" b="1">
                        <a:latin typeface="Cambria Math" panose="02040503050406030204" charset="0"/>
                        <a:ea typeface="MS Mincho" charset="0"/>
                        <a:cs typeface="Cambria Math" panose="02040503050406030204" charset="0"/>
                      </a:rPr>
                      <m:t>𝐄</m:t>
                    </m:r>
                  </m:oMath>
                </a14:m>
                <a:r>
                  <a:rPr lang="zh-CN" altLang="en-US" b="1">
                    <a:latin typeface="Cambria Math" panose="02040503050406030204" charset="0"/>
                    <a:ea typeface="MS Mincho" charset="0"/>
                    <a:cs typeface="Cambria Math" panose="02040503050406030204" charset="0"/>
                    <a:sym typeface="+mn-ea"/>
                  </a:rPr>
                  <a:t>和</a:t>
                </a:r>
                <a:r>
                  <a:rPr lang="en-US" altLang="zh-CN" b="1">
                    <a:latin typeface="Cambria Math" panose="02040503050406030204" charset="0"/>
                    <a:ea typeface="MS Mincho" charset="0"/>
                    <a:cs typeface="Cambria Math" panose="02040503050406030204" charset="0"/>
                    <a:sym typeface="+mn-ea"/>
                  </a:rPr>
                  <a:t>F</a:t>
                </a:r>
                <a:r>
                  <a:rPr lang="zh-CN" altLang="en-US" b="1">
                    <a:latin typeface="Cambria Math" panose="02040503050406030204" charset="0"/>
                    <a:ea typeface="宋体" pitchFamily="2" charset="-122"/>
                    <a:cs typeface="Cambria Math" panose="02040503050406030204" charset="0"/>
                    <a:sym typeface="+mn-ea"/>
                  </a:rPr>
                  <a:t>。这三个变量的抽样</a:t>
                </a:r>
                <a:r>
                  <a:rPr lang="en-US" altLang="zh-CN" b="1">
                    <a:latin typeface="Cambria Math" panose="02040503050406030204" charset="0"/>
                    <a:ea typeface="宋体" pitchFamily="2" charset="-122"/>
                    <a:cs typeface="Cambria Math" panose="02040503050406030204" charset="0"/>
                    <a:sym typeface="+mn-ea"/>
                  </a:rPr>
                  <a:t>pdf</a:t>
                </a:r>
                <a:r>
                  <a:rPr lang="zh-CN" altLang="en-US" b="1">
                    <a:latin typeface="Cambria Math" panose="02040503050406030204" charset="0"/>
                    <a:ea typeface="宋体" pitchFamily="2" charset="-122"/>
                    <a:cs typeface="Cambria Math" panose="02040503050406030204" charset="0"/>
                    <a:sym typeface="+mn-ea"/>
                  </a:rPr>
                  <a:t>对信号和背景都不一样。第一行为信号的三个分布的</a:t>
                </a:r>
                <a:r>
                  <a:rPr lang="en-US" altLang="zh-CN" b="1">
                    <a:latin typeface="Cambria Math" panose="02040503050406030204" charset="0"/>
                    <a:ea typeface="宋体" pitchFamily="2" charset="-122"/>
                    <a:cs typeface="Cambria Math" panose="02040503050406030204" charset="0"/>
                    <a:sym typeface="+mn-ea"/>
                  </a:rPr>
                  <a:t>pdf</a:t>
                </a:r>
                <a:r>
                  <a:rPr lang="zh-CN" altLang="en-US" b="1">
                    <a:latin typeface="Cambria Math" panose="02040503050406030204" charset="0"/>
                    <a:ea typeface="宋体" pitchFamily="2" charset="-122"/>
                    <a:cs typeface="Cambria Math" panose="02040503050406030204" charset="0"/>
                    <a:sym typeface="+mn-ea"/>
                  </a:rPr>
                  <a:t>形状，第二行是背景的三个变量的分布的</a:t>
                </a:r>
                <a:r>
                  <a:rPr lang="en-US" altLang="zh-CN" b="1">
                    <a:latin typeface="Cambria Math" panose="02040503050406030204" charset="0"/>
                    <a:ea typeface="宋体" pitchFamily="2" charset="-122"/>
                    <a:cs typeface="Cambria Math" panose="02040503050406030204" charset="0"/>
                    <a:sym typeface="+mn-ea"/>
                  </a:rPr>
                  <a:t>pdf</a:t>
                </a:r>
                <a:r>
                  <a:rPr lang="zh-CN" altLang="en-US" b="1">
                    <a:latin typeface="Cambria Math" panose="02040503050406030204" charset="0"/>
                    <a:ea typeface="宋体" pitchFamily="2" charset="-122"/>
                    <a:cs typeface="Cambria Math" panose="02040503050406030204" charset="0"/>
                    <a:sym typeface="+mn-ea"/>
                  </a:rPr>
                  <a:t>形状。</a:t>
                </a:r>
                <a:endParaRPr lang="zh-CN" altLang="en-US" b="1">
                  <a:latin typeface="Cambria Math" panose="02040503050406030204" charset="0"/>
                  <a:ea typeface="宋体" pitchFamily="2" charset="-122"/>
                  <a:cs typeface="Cambria Math" panose="02040503050406030204" charset="0"/>
                </a:endParaRPr>
              </a:p>
              <a:p>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t="-8" b="8"/>
                </a:stretch>
              </a:blipFill>
            </p:spPr>
            <p:txBody>
              <a:bodyPr/>
              <a:lstStyle/>
              <a:p>
                <a:r>
                  <a:rPr lang="zh-CN" altLang="en-US">
                    <a:noFill/>
                  </a:rPr>
                  <a:t> </a:t>
                </a:r>
              </a:p>
            </p:txBody>
          </p:sp>
        </mc:Fallback>
      </mc:AlternateContent>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抽样的分布如下：</a:t>
            </a:r>
            <a:endParaRPr lang="zh-CN" altLang="en-US" b="1">
              <a:solidFill>
                <a:schemeClr val="tx1"/>
              </a:solidFill>
            </a:endParaRPr>
          </a:p>
          <a:p>
            <a:pPr marL="0" indent="0">
              <a:buNone/>
            </a:pPr>
            <a:endParaRPr lang="zh-CN" altLang="en-US" b="1">
              <a:solidFill>
                <a:schemeClr val="tx1"/>
              </a:solidFill>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mc:AlternateContent xmlns:mc="http://schemas.openxmlformats.org/markup-compatibility/2006">
        <mc:Choice xmlns:a14="http://schemas.microsoft.com/office/drawing/2010/main" Requires="a14">
          <p:sp>
            <p:nvSpPr>
              <p:cNvPr id="3" name="文本占位符 2"/>
              <p:cNvSpPr/>
              <p:nvPr>
                <p:ph type="body" idx="3"/>
              </p:nvPr>
            </p:nvSpPr>
            <p:spPr/>
            <p:txBody>
              <a:bodyPr/>
              <a:p>
                <a:r>
                  <a:rPr lang="zh-CN" altLang="en-US" b="1">
                    <a:sym typeface="+mn-ea"/>
                  </a:rPr>
                  <a:t>三个变量中，将其中一个看作</a:t>
                </a:r>
                <a:r>
                  <a:rPr lang="en-US" altLang="zh-CN" b="1">
                    <a:sym typeface="+mn-ea"/>
                  </a:rPr>
                  <a:t>control variable</a:t>
                </a:r>
                <a:r>
                  <a:rPr lang="zh-CN" altLang="en-US" b="1">
                    <a:sym typeface="+mn-ea"/>
                  </a:rPr>
                  <a:t>，另外两个变量作为</a:t>
                </a:r>
                <a:r>
                  <a:rPr lang="en-US" altLang="zh-CN" b="1">
                    <a:sym typeface="+mn-ea"/>
                  </a:rPr>
                  <a:t>discriminating variables</a:t>
                </a:r>
                <a:r>
                  <a:rPr lang="zh-CN" altLang="en-US" b="1">
                    <a:sym typeface="+mn-ea"/>
                  </a:rPr>
                  <a:t>，然后通过对另外两个变量进行二维拟合可以对每个</a:t>
                </a:r>
                <a:r>
                  <a:rPr lang="en-US" altLang="zh-CN" b="1">
                    <a:sym typeface="+mn-ea"/>
                  </a:rPr>
                  <a:t>entry</a:t>
                </a:r>
                <a:r>
                  <a:rPr lang="zh-CN" altLang="en-US" b="1">
                    <a:sym typeface="+mn-ea"/>
                  </a:rPr>
                  <a:t>赋一个</a:t>
                </a:r>
                <a:r>
                  <a:rPr lang="en-US" altLang="zh-CN" b="1">
                    <a:sym typeface="+mn-ea"/>
                  </a:rPr>
                  <a:t>sWeight</a:t>
                </a:r>
                <a:r>
                  <a:rPr lang="zh-CN" altLang="en-US" b="1">
                    <a:sym typeface="+mn-ea"/>
                  </a:rPr>
                  <a:t>，利用</a:t>
                </a:r>
                <a:r>
                  <a:rPr lang="en-US" altLang="zh-CN" b="1">
                    <a:sym typeface="+mn-ea"/>
                  </a:rPr>
                  <a:t>sPlot</a:t>
                </a:r>
                <a:r>
                  <a:rPr lang="zh-CN" altLang="en-US" b="1">
                    <a:sym typeface="+mn-ea"/>
                  </a:rPr>
                  <a:t>方法抽取出</a:t>
                </a:r>
                <a:r>
                  <a:rPr lang="en-US" altLang="zh-CN" b="1">
                    <a:sym typeface="+mn-ea"/>
                  </a:rPr>
                  <a:t>control variable</a:t>
                </a:r>
                <a:r>
                  <a:rPr lang="zh-CN" altLang="en-US" b="1">
                    <a:sym typeface="+mn-ea"/>
                  </a:rPr>
                  <a:t>的分布如下：</a:t>
                </a:r>
                <a:endParaRPr lang="zh-CN" altLang="en-US" b="1">
                  <a:solidFill>
                    <a:schemeClr val="tx1"/>
                  </a:solidFill>
                </a:endParaRPr>
              </a:p>
              <a:p>
                <a:endParaRPr lang="zh-CN" altLang="en-US" b="1">
                  <a:solidFill>
                    <a:schemeClr val="tx1"/>
                  </a:solidFill>
                </a:endParaRPr>
              </a:p>
              <a:p>
                <a:r>
                  <a:rPr lang="zh-CN" altLang="en-US" b="1">
                    <a:solidFill>
                      <a:srgbClr val="FF0000"/>
                    </a:solidFill>
                    <a:sym typeface="+mn-ea"/>
                  </a:rPr>
                  <a:t>利用</a:t>
                </a:r>
                <a14:m>
                  <m:oMath xmlns:m="http://schemas.openxmlformats.org/officeDocument/2006/math">
                    <m:r>
                      <a:rPr lang="en-US" altLang="zh-CN" b="1">
                        <a:solidFill>
                          <a:srgbClr val="FF0000"/>
                        </a:solidFill>
                        <a:latin typeface="Cambria Math" panose="02040503050406030204" charset="0"/>
                        <a:ea typeface="MS Mincho" charset="0"/>
                        <a:cs typeface="Cambria Math" panose="02040503050406030204" charset="0"/>
                      </a:rPr>
                      <m:t>∆</m:t>
                    </m:r>
                    <m:r>
                      <a:rPr lang="en-US" altLang="zh-CN" b="1">
                        <a:solidFill>
                          <a:srgbClr val="FF0000"/>
                        </a:solidFill>
                        <a:latin typeface="Cambria Math" panose="02040503050406030204" charset="0"/>
                        <a:ea typeface="MS Mincho" charset="0"/>
                        <a:cs typeface="Cambria Math" panose="02040503050406030204" charset="0"/>
                      </a:rPr>
                      <m:t>𝐄</m:t>
                    </m:r>
                  </m:oMath>
                </a14:m>
                <a:r>
                  <a:rPr lang="zh-CN" altLang="en-US" b="1">
                    <a:solidFill>
                      <a:srgbClr val="FF0000"/>
                    </a:solidFill>
                    <a:latin typeface="Cambria Math" panose="02040503050406030204" charset="0"/>
                    <a:ea typeface="MS Mincho" charset="0"/>
                    <a:cs typeface="Cambria Math" panose="02040503050406030204" charset="0"/>
                    <a:sym typeface="+mn-ea"/>
                  </a:rPr>
                  <a:t>和</a:t>
                </a:r>
                <a:r>
                  <a:rPr lang="en-US" altLang="zh-CN" b="1">
                    <a:solidFill>
                      <a:srgbClr val="FF0000"/>
                    </a:solidFill>
                    <a:latin typeface="Cambria Math" panose="02040503050406030204" charset="0"/>
                    <a:ea typeface="MS Mincho" charset="0"/>
                    <a:cs typeface="Cambria Math" panose="02040503050406030204" charset="0"/>
                    <a:sym typeface="+mn-ea"/>
                  </a:rPr>
                  <a:t>F</a:t>
                </a:r>
                <a:r>
                  <a:rPr lang="zh-CN" altLang="en-US" b="1">
                    <a:solidFill>
                      <a:srgbClr val="FF0000"/>
                    </a:solidFill>
                    <a:latin typeface="Cambria Math" panose="02040503050406030204" charset="0"/>
                    <a:ea typeface="MS Mincho" charset="0"/>
                    <a:cs typeface="Cambria Math" panose="02040503050406030204" charset="0"/>
                    <a:sym typeface="+mn-ea"/>
                  </a:rPr>
                  <a:t>的分布进行拟合，抽取出</a:t>
                </a:r>
                <a14:m>
                  <m:oMath xmlns:m="http://schemas.openxmlformats.org/officeDocument/2006/math">
                    <m:sSub>
                      <m:sSubPr>
                        <m:ctrlPr>
                          <a:rPr lang="en-US" altLang="zh-CN" b="1">
                            <a:solidFill>
                              <a:srgbClr val="FF0000"/>
                            </a:solidFill>
                            <a:latin typeface="Cambria Math" panose="02040503050406030204" charset="0"/>
                            <a:cs typeface="Cambria Math" panose="02040503050406030204" charset="0"/>
                          </a:rPr>
                        </m:ctrlPr>
                      </m:sSubPr>
                      <m:e>
                        <m:r>
                          <a:rPr lang="en-US" altLang="zh-CN" b="1">
                            <a:solidFill>
                              <a:srgbClr val="FF0000"/>
                            </a:solidFill>
                            <a:latin typeface="Cambria Math" panose="02040503050406030204" charset="0"/>
                            <a:cs typeface="Cambria Math" panose="02040503050406030204" charset="0"/>
                          </a:rPr>
                          <m:t>𝐦</m:t>
                        </m:r>
                      </m:e>
                      <m:sub>
                        <m:r>
                          <a:rPr lang="en-US" altLang="zh-CN" b="1">
                            <a:solidFill>
                              <a:srgbClr val="FF0000"/>
                            </a:solidFill>
                            <a:latin typeface="Cambria Math" panose="02040503050406030204" charset="0"/>
                            <a:cs typeface="Cambria Math" panose="02040503050406030204" charset="0"/>
                          </a:rPr>
                          <m:t>𝐄𝐒</m:t>
                        </m:r>
                      </m:sub>
                    </m:sSub>
                  </m:oMath>
                </a14:m>
                <a:r>
                  <a:rPr lang="zh-CN" altLang="en-US" b="1">
                    <a:solidFill>
                      <a:srgbClr val="FF0000"/>
                    </a:solidFill>
                    <a:latin typeface="Cambria Math" panose="02040503050406030204" charset="0"/>
                    <a:cs typeface="Cambria Math" panose="02040503050406030204" charset="0"/>
                    <a:sym typeface="+mn-ea"/>
                  </a:rPr>
                  <a:t>的信号和背景的分布，红点为抽出的分布，黑线为原来抽样使用的</a:t>
                </a:r>
                <a:r>
                  <a:rPr lang="en-US" altLang="zh-CN" b="1">
                    <a:solidFill>
                      <a:srgbClr val="FF0000"/>
                    </a:solidFill>
                    <a:latin typeface="Cambria Math" panose="02040503050406030204" charset="0"/>
                    <a:cs typeface="Cambria Math" panose="02040503050406030204" charset="0"/>
                    <a:sym typeface="+mn-ea"/>
                  </a:rPr>
                  <a:t>pdf</a:t>
                </a:r>
                <a:r>
                  <a:rPr lang="zh-CN" altLang="en-US" b="1">
                    <a:solidFill>
                      <a:srgbClr val="FF0000"/>
                    </a:solidFill>
                    <a:latin typeface="Cambria Math" panose="02040503050406030204" charset="0"/>
                    <a:cs typeface="Cambria Math" panose="02040503050406030204" charset="0"/>
                    <a:sym typeface="+mn-ea"/>
                  </a:rPr>
                  <a:t>。</a:t>
                </a:r>
                <a:endParaRPr lang="zh-CN" altLang="en-US" b="1">
                  <a:solidFill>
                    <a:srgbClr val="FF0000"/>
                  </a:solidFill>
                  <a:latin typeface="Cambria Math" panose="02040503050406030204" charset="0"/>
                  <a:cs typeface="Cambria Math" panose="02040503050406030204" charset="0"/>
                </a:endParaRPr>
              </a:p>
              <a:p>
                <a:r>
                  <a:rPr lang="zh-CN" altLang="en-US" b="1">
                    <a:solidFill>
                      <a:srgbClr val="FF0000"/>
                    </a:solidFill>
                    <a:sym typeface="+mn-ea"/>
                  </a:rPr>
                  <a:t>利用</a:t>
                </a:r>
                <a14:m>
                  <m:oMath xmlns:m="http://schemas.openxmlformats.org/officeDocument/2006/math">
                    <m:r>
                      <a:rPr lang="en-US" altLang="zh-CN" b="1">
                        <a:solidFill>
                          <a:srgbClr val="FF0000"/>
                        </a:solidFill>
                        <a:latin typeface="Cambria Math" panose="02040503050406030204" charset="0"/>
                        <a:ea typeface="MS Mincho" charset="0"/>
                        <a:cs typeface="Cambria Math" panose="02040503050406030204" charset="0"/>
                      </a:rPr>
                      <m:t>∆</m:t>
                    </m:r>
                    <m:r>
                      <a:rPr lang="en-US" altLang="zh-CN" b="1">
                        <a:solidFill>
                          <a:srgbClr val="FF0000"/>
                        </a:solidFill>
                        <a:latin typeface="Cambria Math" panose="02040503050406030204" charset="0"/>
                        <a:ea typeface="MS Mincho" charset="0"/>
                        <a:cs typeface="Cambria Math" panose="02040503050406030204" charset="0"/>
                      </a:rPr>
                      <m:t>𝐄</m:t>
                    </m:r>
                  </m:oMath>
                </a14:m>
                <a:br>
                  <a:rPr lang="en-US" altLang="zh-CN" b="1">
                    <a:solidFill>
                      <a:srgbClr val="FF0000"/>
                    </a:solidFill>
                    <a:latin typeface="Cambria Math" panose="02040503050406030204" charset="0"/>
                    <a:ea typeface="MS Mincho" charset="0"/>
                    <a:cs typeface="Cambria Math" panose="02040503050406030204" charset="0"/>
                  </a:rPr>
                </a:br>
                <a14:m>
                  <m:oMath xmlns:m="http://schemas.openxmlformats.org/officeDocument/2006/math">
                    <m:sSub>
                      <m:sSubPr>
                        <m:ctrlPr>
                          <a:rPr lang="en-US" altLang="zh-CN" b="1">
                            <a:solidFill>
                              <a:srgbClr val="FF0000"/>
                            </a:solidFill>
                            <a:latin typeface="Cambria Math" panose="02040503050406030204" charset="0"/>
                            <a:cs typeface="Cambria Math" panose="02040503050406030204" charset="0"/>
                          </a:rPr>
                        </m:ctrlPr>
                      </m:sSubPr>
                      <m:e>
                        <m:r>
                          <a:rPr lang="en-US" altLang="zh-CN" b="1">
                            <a:solidFill>
                              <a:srgbClr val="FF0000"/>
                            </a:solidFill>
                            <a:latin typeface="Cambria Math" panose="02040503050406030204" charset="0"/>
                            <a:cs typeface="Cambria Math" panose="02040503050406030204" charset="0"/>
                          </a:rPr>
                          <m:t>𝐦</m:t>
                        </m:r>
                      </m:e>
                      <m:sub>
                        <m:r>
                          <a:rPr lang="en-US" altLang="zh-CN" b="1">
                            <a:solidFill>
                              <a:srgbClr val="FF0000"/>
                            </a:solidFill>
                            <a:latin typeface="Cambria Math" panose="02040503050406030204" charset="0"/>
                            <a:cs typeface="Cambria Math" panose="02040503050406030204" charset="0"/>
                          </a:rPr>
                          <m:t>𝐄𝐒</m:t>
                        </m:r>
                      </m:sub>
                    </m:sSub>
                  </m:oMath>
                </a14:m>
                <a:r>
                  <a:rPr lang="zh-CN" altLang="en-US" b="1">
                    <a:solidFill>
                      <a:srgbClr val="FF0000"/>
                    </a:solidFill>
                    <a:latin typeface="Cambria Math" panose="02040503050406030204" charset="0"/>
                    <a:ea typeface="MS Mincho" charset="0"/>
                    <a:cs typeface="Cambria Math" panose="02040503050406030204" charset="0"/>
                    <a:sym typeface="+mn-ea"/>
                  </a:rPr>
                  <a:t>的分布进行拟合，抽取出</a:t>
                </a:r>
                <a:r>
                  <a:rPr lang="en-US" altLang="zh-CN" b="1">
                    <a:solidFill>
                      <a:srgbClr val="FF0000"/>
                    </a:solidFill>
                    <a:latin typeface="Cambria Math" panose="02040503050406030204" charset="0"/>
                    <a:ea typeface="MS Mincho" charset="0"/>
                    <a:cs typeface="Cambria Math" panose="02040503050406030204" charset="0"/>
                    <a:sym typeface="+mn-ea"/>
                  </a:rPr>
                  <a:t>F</a:t>
                </a:r>
                <a:r>
                  <a:rPr lang="zh-CN" altLang="en-US" b="1">
                    <a:solidFill>
                      <a:srgbClr val="FF0000"/>
                    </a:solidFill>
                    <a:latin typeface="Cambria Math" panose="02040503050406030204" charset="0"/>
                    <a:cs typeface="Cambria Math" panose="02040503050406030204" charset="0"/>
                    <a:sym typeface="+mn-ea"/>
                  </a:rPr>
                  <a:t>的信号和背景的分布，红点为抽出的分布，黑线为原来抽样使用的</a:t>
                </a:r>
                <a:r>
                  <a:rPr lang="en-US" altLang="zh-CN" b="1">
                    <a:solidFill>
                      <a:srgbClr val="FF0000"/>
                    </a:solidFill>
                    <a:latin typeface="Cambria Math" panose="02040503050406030204" charset="0"/>
                    <a:cs typeface="Cambria Math" panose="02040503050406030204" charset="0"/>
                    <a:sym typeface="+mn-ea"/>
                  </a:rPr>
                  <a:t>pdf</a:t>
                </a:r>
                <a:r>
                  <a:rPr lang="zh-CN" altLang="en-US" b="1">
                    <a:solidFill>
                      <a:srgbClr val="FF0000"/>
                    </a:solidFill>
                    <a:latin typeface="Cambria Math" panose="02040503050406030204" charset="0"/>
                    <a:cs typeface="Cambria Math" panose="02040503050406030204" charset="0"/>
                    <a:sym typeface="+mn-ea"/>
                  </a:rPr>
                  <a:t>。</a:t>
                </a:r>
                <a:endParaRPr lang="zh-CN" altLang="en-US" b="1">
                  <a:solidFill>
                    <a:srgbClr val="FF0000"/>
                  </a:solidFill>
                  <a:latin typeface="Cambria Math" panose="02040503050406030204" charset="0"/>
                  <a:cs typeface="Cambria Math" panose="02040503050406030204" charset="0"/>
                  <a:sym typeface="+mn-ea"/>
                </a:endParaRPr>
              </a:p>
              <a:p>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t="-8" b="8"/>
                </a:stretch>
              </a:blipFill>
            </p:spPr>
            <p:txBody>
              <a:bodyPr/>
              <a:lstStyle/>
              <a:p>
                <a:r>
                  <a:rPr lang="zh-CN" altLang="en-US">
                    <a:noFill/>
                  </a:rPr>
                  <a:t> </a:t>
                </a:r>
              </a:p>
            </p:txBody>
          </p:sp>
        </mc:Fallback>
      </mc:AlternateContent>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这个方法的主要目的是提取混杂样本中的不同样本的变量分布。提取的方法需要已知的变量分布去提取未知分布的变量在不同</a:t>
            </a:r>
            <a:r>
              <a:rPr lang="en-US" altLang="zh-CN"/>
              <a:t>sample</a:t>
            </a:r>
            <a:r>
              <a:rPr lang="zh-CN" altLang="en-US"/>
              <a:t>中的分布。不同成分的分布已知的变量叫做</a:t>
            </a:r>
            <a:r>
              <a:rPr lang="en-US" altLang="zh-CN"/>
              <a:t>discriminating variable</a:t>
            </a:r>
            <a:r>
              <a:rPr lang="zh-CN" altLang="en-US"/>
              <a:t>，</a:t>
            </a:r>
            <a:r>
              <a:rPr lang="en-US" altLang="zh-CN"/>
              <a:t>discriminating</a:t>
            </a:r>
            <a:r>
              <a:rPr lang="zh-CN" altLang="en-US"/>
              <a:t>就是分别的意思，未知分布的变量我们成为</a:t>
            </a:r>
            <a:r>
              <a:rPr lang="en-US" altLang="zh-CN"/>
              <a:t>control variable</a:t>
            </a:r>
            <a:r>
              <a:rPr lang="zh-CN" altLang="en-US"/>
              <a:t>。举个例子，我有一份信号和背景混杂的样本，对于这份样本，我们已知信号的质量谱分布是高斯分布，组合本底的分布是指数衰减函数，那么我们可以用拟合的方式区别出这两种成分，并分别提取出信号和本底的</a:t>
            </a:r>
            <a:r>
              <a:rPr lang="en-US" altLang="zh-CN"/>
              <a:t>multiplicity</a:t>
            </a:r>
            <a:r>
              <a:rPr lang="zh-CN" altLang="en-US"/>
              <a:t>分布，需要注意的是</a:t>
            </a:r>
            <a:r>
              <a:rPr lang="en-US" altLang="zh-CN"/>
              <a:t>multiplicity</a:t>
            </a:r>
            <a:r>
              <a:rPr lang="zh-CN" altLang="en-US"/>
              <a:t>的分布无论对于信号还是本底都是未知的。提取的过程并不是说我通过拟合就能够确定某一个事例是信号某一个事例是背景，而是通过给每个事例加上一个</a:t>
            </a:r>
            <a:r>
              <a:rPr lang="en-US" altLang="zh-CN"/>
              <a:t>weight</a:t>
            </a:r>
            <a:r>
              <a:rPr lang="zh-CN" altLang="en-US"/>
              <a:t>，多大程度上是本底，多大程度上是信号，最后</a:t>
            </a:r>
            <a:r>
              <a:rPr lang="en-US" altLang="zh-CN"/>
              <a:t>fill</a:t>
            </a:r>
            <a:r>
              <a:rPr lang="zh-CN" altLang="en-US"/>
              <a:t>出一个期望的信号和本底的</a:t>
            </a:r>
            <a:r>
              <a:rPr lang="en-US" altLang="zh-CN"/>
              <a:t>multiplicity</a:t>
            </a:r>
            <a:r>
              <a:rPr lang="zh-CN" altLang="en-US"/>
              <a:t>分布。所以今天主要说一下如何通过拟合给每个事例加上</a:t>
            </a:r>
            <a:r>
              <a:rPr lang="en-US" altLang="zh-CN"/>
              <a:t>weight</a:t>
            </a:r>
            <a:r>
              <a:rPr lang="zh-CN" altLang="en-US"/>
              <a:t>，数学推导和实际</a:t>
            </a:r>
            <a:r>
              <a:rPr lang="zh-CN" altLang="en-US"/>
              <a:t>例子。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为了使本次报告中的推导过程更加易懂，我们考虑只有两个分布样本混杂的情形（信号</a:t>
            </a:r>
            <a:r>
              <a:rPr lang="en-US" altLang="zh-CN" b="1">
                <a:sym typeface="+mn-ea"/>
              </a:rPr>
              <a:t>+</a:t>
            </a:r>
            <a:r>
              <a:rPr lang="zh-CN" altLang="en-US" b="1">
                <a:sym typeface="+mn-ea"/>
              </a:rPr>
              <a:t>背景），这同时也是我们最常见和常用的一类。这个报告里涉及的推导能看懂，很容易可以上升到多种成分的情况。多种分布的样本混杂的情形推导可以看这篇论文，这篇文章的推导稍微简洁一些，所以我这算是一个引入。</a:t>
            </a:r>
            <a:endParaRPr lang="zh-CN" altLang="en-US" b="1">
              <a:solidFill>
                <a:schemeClr val="tx1"/>
              </a:solidFill>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首先对于混杂样本，我们可以定义它的扩展似然函数，首先有一个泊松分布项，意思是说我们总的事例数是一个泊松分布。然后就是每一个事例中的信号和本底的</a:t>
            </a:r>
            <a:r>
              <a:rPr lang="en-US" altLang="zh-CN"/>
              <a:t>pdf</a:t>
            </a:r>
            <a:r>
              <a:rPr lang="zh-CN" altLang="en-US"/>
              <a:t>归一化。其中</a:t>
            </a:r>
            <a:r>
              <a:rPr lang="en-US" altLang="zh-CN"/>
              <a:t>N0</a:t>
            </a:r>
            <a:r>
              <a:rPr lang="zh-CN" altLang="en-US"/>
              <a:t>是事例数的期望值。</a:t>
            </a:r>
            <a:r>
              <a:rPr lang="en-US" altLang="zh-CN"/>
              <a:t>N</a:t>
            </a:r>
            <a:r>
              <a:rPr lang="zh-CN" altLang="en-US"/>
              <a:t>是事例数，因为我们只推导两种成分的情况。</a:t>
            </a:r>
            <a:r>
              <a:rPr lang="en-US" altLang="zh-CN"/>
              <a:t>NsNb</a:t>
            </a:r>
            <a:r>
              <a:rPr lang="zh-CN" altLang="en-US"/>
              <a:t>是信号和本底的数量，</a:t>
            </a:r>
            <a:r>
              <a:rPr lang="en-US" altLang="zh-CN"/>
              <a:t>fs</a:t>
            </a:r>
            <a:r>
              <a:rPr lang="zh-CN" altLang="en-US"/>
              <a:t>和</a:t>
            </a:r>
            <a:r>
              <a:rPr lang="en-US" altLang="zh-CN"/>
              <a:t>fb</a:t>
            </a:r>
            <a:r>
              <a:rPr lang="zh-CN" altLang="en-US"/>
              <a:t>是信号和本底的</a:t>
            </a:r>
            <a:r>
              <a:rPr lang="en-US" altLang="zh-CN"/>
              <a:t>pdf</a:t>
            </a:r>
            <a:r>
              <a:rPr lang="zh-CN" altLang="en-US"/>
              <a:t>。那么很容易我们可以得到下面的</a:t>
            </a:r>
            <a:r>
              <a:rPr lang="en-US" altLang="zh-CN"/>
              <a:t>log-likelihood</a:t>
            </a:r>
            <a:r>
              <a:rPr lang="zh-CN" altLang="en-US"/>
              <a:t>，去掉了一些常数项。在之后推导中呢，</a:t>
            </a:r>
            <a:r>
              <a:rPr lang="en-US" altLang="zh-CN"/>
              <a:t>y</a:t>
            </a:r>
            <a:r>
              <a:rPr lang="zh-CN" altLang="en-US"/>
              <a:t>是已知分布的</a:t>
            </a:r>
            <a:r>
              <a:rPr lang="en-US" altLang="zh-CN"/>
              <a:t>discriminating variable</a:t>
            </a:r>
            <a:r>
              <a:rPr lang="zh-CN" altLang="en-US"/>
              <a:t>，</a:t>
            </a:r>
            <a:r>
              <a:rPr lang="en-US" altLang="zh-CN"/>
              <a:t>x</a:t>
            </a:r>
            <a:r>
              <a:rPr lang="zh-CN" altLang="en-US"/>
              <a:t>是未知分布的</a:t>
            </a:r>
            <a:r>
              <a:rPr lang="en-US" altLang="zh-CN"/>
              <a:t>control </a:t>
            </a:r>
            <a:r>
              <a:rPr lang="en-US" altLang="zh-CN"/>
              <a:t>variable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如果数学直觉不是很强的话，</a:t>
            </a:r>
            <a:r>
              <a:rPr lang="en-US" altLang="zh-CN"/>
              <a:t>sPlot</a:t>
            </a:r>
            <a:r>
              <a:rPr lang="zh-CN" altLang="en-US"/>
              <a:t>的推导就显得不是很显然。所以我们从一个简单一些的情况入手。这个简单的情况叫做</a:t>
            </a:r>
            <a:r>
              <a:rPr lang="en-US" altLang="zh-CN"/>
              <a:t>inPlot</a:t>
            </a:r>
            <a:r>
              <a:rPr lang="zh-CN" altLang="en-US"/>
              <a:t>方法。这种情形下，</a:t>
            </a:r>
            <a:r>
              <a:rPr lang="en-US" altLang="zh-CN"/>
              <a:t>discriminating variable</a:t>
            </a:r>
            <a:r>
              <a:rPr lang="zh-CN" altLang="en-US"/>
              <a:t>显含于</a:t>
            </a:r>
            <a:r>
              <a:rPr lang="en-US" altLang="zh-CN"/>
              <a:t>control variable</a:t>
            </a:r>
            <a:r>
              <a:rPr lang="zh-CN" altLang="en-US"/>
              <a:t>，即</a:t>
            </a:r>
            <a:r>
              <a:rPr lang="en-US" altLang="zh-CN"/>
              <a:t>x=X(y)</a:t>
            </a:r>
            <a:r>
              <a:rPr lang="zh-CN" altLang="en-US"/>
              <a:t>。那肯定会有人说，你一个</a:t>
            </a:r>
            <a:r>
              <a:rPr lang="en-US" altLang="zh-CN"/>
              <a:t>control variable</a:t>
            </a:r>
            <a:r>
              <a:rPr lang="zh-CN" altLang="en-US"/>
              <a:t>还显含</a:t>
            </a:r>
            <a:r>
              <a:rPr lang="en-US" altLang="zh-CN"/>
              <a:t>discriminating variable</a:t>
            </a:r>
            <a:r>
              <a:rPr lang="zh-CN" altLang="en-US"/>
              <a:t>，你算哪门子的</a:t>
            </a:r>
            <a:r>
              <a:rPr lang="en-US" altLang="zh-CN"/>
              <a:t>control variable</a:t>
            </a:r>
            <a:r>
              <a:rPr lang="zh-CN" altLang="en-US"/>
              <a:t>。当然我们说了，这个只是为了引到</a:t>
            </a:r>
            <a:r>
              <a:rPr lang="en-US" altLang="zh-CN"/>
              <a:t>sPlot</a:t>
            </a:r>
            <a:r>
              <a:rPr lang="zh-CN" altLang="en-US"/>
              <a:t>的一个推导，所以可以当作是一个</a:t>
            </a:r>
            <a:r>
              <a:rPr lang="en-US" altLang="zh-CN"/>
              <a:t>inspiration</a:t>
            </a:r>
            <a:r>
              <a:rPr lang="zh-CN" altLang="en-US"/>
              <a:t>。那在这样的假设之下我们有如下性质，</a:t>
            </a:r>
            <a:r>
              <a:rPr lang="en-US" altLang="zh-CN"/>
              <a:t>x</a:t>
            </a:r>
            <a:r>
              <a:rPr lang="zh-CN" altLang="en-US"/>
              <a:t>在</a:t>
            </a:r>
            <a:r>
              <a:rPr lang="en-US" altLang="zh-CN"/>
              <a:t>y</a:t>
            </a:r>
            <a:r>
              <a:rPr lang="zh-CN" altLang="en-US"/>
              <a:t>的条件概率是</a:t>
            </a:r>
            <a:r>
              <a:rPr lang="en-US" altLang="zh-CN"/>
              <a:t>delta</a:t>
            </a:r>
            <a:r>
              <a:rPr lang="zh-CN" altLang="en-US"/>
              <a:t>函数，里面是</a:t>
            </a:r>
            <a:r>
              <a:rPr lang="en-US" altLang="zh-CN"/>
              <a:t>x-X(y)</a:t>
            </a:r>
            <a:r>
              <a:rPr lang="zh-CN" altLang="en-US"/>
              <a:t>。这个式子其实很好理解，如果</a:t>
            </a:r>
            <a:r>
              <a:rPr lang="en-US" altLang="zh-CN"/>
              <a:t>y</a:t>
            </a:r>
            <a:r>
              <a:rPr lang="zh-CN" altLang="en-US"/>
              <a:t>显含于</a:t>
            </a:r>
            <a:r>
              <a:rPr lang="en-US" altLang="zh-CN"/>
              <a:t>x</a:t>
            </a:r>
            <a:r>
              <a:rPr lang="zh-CN" altLang="en-US"/>
              <a:t>，那么当</a:t>
            </a:r>
            <a:r>
              <a:rPr lang="en-US" altLang="zh-CN"/>
              <a:t>y</a:t>
            </a:r>
            <a:r>
              <a:rPr lang="zh-CN" altLang="en-US"/>
              <a:t>值确定的时候，</a:t>
            </a:r>
            <a:r>
              <a:rPr lang="en-US" altLang="zh-CN"/>
              <a:t>x</a:t>
            </a:r>
            <a:r>
              <a:rPr lang="zh-CN" altLang="en-US"/>
              <a:t>的值也唯一确定，此时概率密度函数就是一个</a:t>
            </a:r>
            <a:r>
              <a:rPr lang="en-US" altLang="zh-CN"/>
              <a:t>delta</a:t>
            </a:r>
            <a:r>
              <a:rPr lang="zh-CN" altLang="en-US"/>
              <a:t>函数。那么进而可以得到</a:t>
            </a:r>
            <a:r>
              <a:rPr lang="en-US" altLang="zh-CN"/>
              <a:t>x</a:t>
            </a:r>
            <a:r>
              <a:rPr lang="zh-CN" altLang="en-US"/>
              <a:t>的分布为如下积分。这个性质后面会用到所以稍微留意</a:t>
            </a:r>
            <a:r>
              <a:rPr lang="zh-CN" altLang="en-US"/>
              <a:t>一下。</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y</a:t>
            </a:r>
            <a:r>
              <a:rPr lang="zh-CN" altLang="en-US"/>
              <a:t>显含于</a:t>
            </a:r>
            <a:r>
              <a:rPr lang="en-US" altLang="zh-CN"/>
              <a:t>x</a:t>
            </a:r>
            <a:r>
              <a:rPr lang="zh-CN" altLang="en-US"/>
              <a:t>的时候，我们定义如下</a:t>
            </a:r>
            <a:r>
              <a:rPr lang="en-US" altLang="zh-CN"/>
              <a:t>weight</a:t>
            </a:r>
            <a:r>
              <a:rPr lang="zh-CN" altLang="en-US"/>
              <a:t>为信号在某个</a:t>
            </a:r>
            <a:r>
              <a:rPr lang="en-US" altLang="zh-CN"/>
              <a:t>event</a:t>
            </a:r>
            <a:r>
              <a:rPr lang="zh-CN" altLang="en-US"/>
              <a:t>里的</a:t>
            </a:r>
            <a:r>
              <a:rPr lang="en-US" altLang="zh-CN"/>
              <a:t>weight</a:t>
            </a:r>
            <a:r>
              <a:rPr lang="zh-CN" altLang="en-US"/>
              <a:t>。其实就是信号在某个</a:t>
            </a:r>
            <a:r>
              <a:rPr lang="en-US" altLang="zh-CN"/>
              <a:t>y</a:t>
            </a:r>
            <a:r>
              <a:rPr lang="zh-CN" altLang="en-US"/>
              <a:t>值下的占比。比如右边这个图里，上面是信号的</a:t>
            </a:r>
            <a:r>
              <a:rPr lang="en-US" altLang="zh-CN"/>
              <a:t>y</a:t>
            </a:r>
            <a:r>
              <a:rPr lang="zh-CN" altLang="en-US"/>
              <a:t>分布，下面是本底的</a:t>
            </a:r>
            <a:r>
              <a:rPr lang="en-US" altLang="zh-CN"/>
              <a:t>y</a:t>
            </a:r>
            <a:r>
              <a:rPr lang="zh-CN" altLang="en-US"/>
              <a:t>分布，通过拟合确定的。。其中信号数在这个</a:t>
            </a:r>
            <a:r>
              <a:rPr lang="en-US" altLang="zh-CN"/>
              <a:t>bin</a:t>
            </a:r>
            <a:r>
              <a:rPr lang="zh-CN" altLang="en-US"/>
              <a:t>中的占比就是这个</a:t>
            </a:r>
            <a:r>
              <a:rPr lang="en-US" altLang="zh-CN"/>
              <a:t>weight</a:t>
            </a:r>
            <a:r>
              <a:rPr lang="zh-CN" altLang="en-US"/>
              <a:t>，非常符合我们朴素的</a:t>
            </a:r>
            <a:r>
              <a:rPr lang="zh-CN" altLang="en-US"/>
              <a:t>直觉。进一步我们定义</a:t>
            </a:r>
            <a:r>
              <a:rPr lang="en-US" altLang="zh-CN"/>
              <a:t>x</a:t>
            </a:r>
            <a:r>
              <a:rPr lang="zh-CN" altLang="en-US"/>
              <a:t>的分布的估计</a:t>
            </a:r>
            <a:r>
              <a:rPr lang="en-US" altLang="zh-CN"/>
              <a:t>Ms</a:t>
            </a:r>
            <a:r>
              <a:rPr lang="zh-CN" altLang="en-US"/>
              <a:t>波浪如下，在某个均值为</a:t>
            </a:r>
            <a:r>
              <a:rPr lang="en-US" altLang="zh-CN"/>
              <a:t>xbar</a:t>
            </a:r>
            <a:r>
              <a:rPr lang="zh-CN" altLang="en-US"/>
              <a:t>，</a:t>
            </a:r>
            <a:r>
              <a:rPr lang="en-US" altLang="zh-CN"/>
              <a:t>bin</a:t>
            </a:r>
            <a:r>
              <a:rPr lang="zh-CN" altLang="en-US"/>
              <a:t>宽为</a:t>
            </a:r>
            <a:r>
              <a:rPr lang="en-US" altLang="zh-CN"/>
              <a:t>deltaX</a:t>
            </a:r>
            <a:r>
              <a:rPr lang="zh-CN" altLang="en-US"/>
              <a:t>的</a:t>
            </a:r>
            <a:r>
              <a:rPr lang="en-US" altLang="zh-CN"/>
              <a:t>hist</a:t>
            </a:r>
            <a:r>
              <a:rPr lang="zh-CN" altLang="en-US"/>
              <a:t>里，信号数乘以估计的</a:t>
            </a:r>
            <a:r>
              <a:rPr lang="en-US" altLang="zh-CN"/>
              <a:t>Ms</a:t>
            </a:r>
            <a:r>
              <a:rPr lang="zh-CN" altLang="en-US"/>
              <a:t>分布乘以</a:t>
            </a:r>
            <a:r>
              <a:rPr lang="en-US" altLang="zh-CN"/>
              <a:t>bin</a:t>
            </a:r>
            <a:r>
              <a:rPr lang="zh-CN" altLang="en-US"/>
              <a:t>宽等于这个</a:t>
            </a:r>
            <a:r>
              <a:rPr lang="en-US" altLang="zh-CN"/>
              <a:t>bin</a:t>
            </a:r>
            <a:r>
              <a:rPr lang="zh-CN" altLang="en-US"/>
              <a:t>内所有</a:t>
            </a:r>
            <a:r>
              <a:rPr lang="en-US" altLang="zh-CN"/>
              <a:t>weight</a:t>
            </a:r>
            <a:r>
              <a:rPr lang="zh-CN" altLang="en-US"/>
              <a:t>的和。下面我们证明这样定义出来的</a:t>
            </a:r>
            <a:r>
              <a:rPr lang="en-US" altLang="zh-CN"/>
              <a:t>Ms</a:t>
            </a:r>
            <a:r>
              <a:rPr lang="zh-CN" altLang="en-US"/>
              <a:t>波浪的期望分布</a:t>
            </a:r>
            <a:r>
              <a:rPr lang="zh-CN" altLang="en-US"/>
              <a:t>就是和信号的</a:t>
            </a:r>
            <a:r>
              <a:rPr lang="en-US" altLang="zh-CN"/>
              <a:t>x</a:t>
            </a:r>
            <a:r>
              <a:rPr lang="zh-CN" altLang="en-US"/>
              <a:t>的真实分布</a:t>
            </a:r>
            <a:r>
              <a:rPr lang="en-US" altLang="zh-CN"/>
              <a:t>Ms</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首先第一步就是物理人常用的技巧，求和换积分。据这篇文章的的说法，</a:t>
            </a:r>
            <a:r>
              <a:rPr lang="en-US" altLang="zh-CN"/>
              <a:t>in effect, on average</a:t>
            </a:r>
            <a:r>
              <a:rPr lang="zh-CN" altLang="en-US"/>
              <a:t>来说，我们可以替换求和算符为积分算符。当某个</a:t>
            </a:r>
            <a:r>
              <a:rPr lang="en-US" altLang="zh-CN"/>
              <a:t>event</a:t>
            </a:r>
            <a:r>
              <a:rPr lang="zh-CN" altLang="en-US"/>
              <a:t>的</a:t>
            </a:r>
            <a:r>
              <a:rPr lang="en-US" altLang="zh-CN"/>
              <a:t>x</a:t>
            </a:r>
            <a:r>
              <a:rPr lang="zh-CN" altLang="en-US"/>
              <a:t>值落在</a:t>
            </a:r>
            <a:r>
              <a:rPr lang="en-US" altLang="zh-CN"/>
              <a:t>deltaX</a:t>
            </a:r>
            <a:r>
              <a:rPr lang="zh-CN" altLang="en-US"/>
              <a:t>的</a:t>
            </a:r>
            <a:r>
              <a:rPr lang="en-US" altLang="zh-CN"/>
              <a:t>bin</a:t>
            </a:r>
            <a:r>
              <a:rPr lang="zh-CN" altLang="en-US"/>
              <a:t>内的时候，我们把所有</a:t>
            </a:r>
            <a:r>
              <a:rPr lang="en-US" altLang="zh-CN"/>
              <a:t>y</a:t>
            </a:r>
            <a:r>
              <a:rPr lang="zh-CN" altLang="en-US"/>
              <a:t>值对应的值为</a:t>
            </a:r>
            <a:r>
              <a:rPr lang="en-US" altLang="zh-CN"/>
              <a:t>xbar</a:t>
            </a:r>
            <a:r>
              <a:rPr lang="zh-CN" altLang="en-US"/>
              <a:t>的事例挑出来求和，我们可以把积分写成如下形式。然后消掉等式两边的</a:t>
            </a:r>
            <a:r>
              <a:rPr lang="en-US" altLang="zh-CN"/>
              <a:t>bin</a:t>
            </a:r>
            <a:r>
              <a:rPr lang="zh-CN" altLang="en-US"/>
              <a:t>宽，带入</a:t>
            </a:r>
            <a:r>
              <a:rPr lang="en-US" altLang="zh-CN"/>
              <a:t>weight Ps</a:t>
            </a:r>
            <a:r>
              <a:rPr lang="zh-CN" altLang="en-US"/>
              <a:t>的具体形式，分母约掉之后到这里，然后根据性质一这里就是直接</a:t>
            </a:r>
            <a:r>
              <a:rPr lang="en-US" altLang="zh-CN"/>
              <a:t>Ns</a:t>
            </a:r>
            <a:r>
              <a:rPr lang="zh-CN" altLang="en-US"/>
              <a:t>乘</a:t>
            </a:r>
            <a:r>
              <a:rPr lang="en-US" altLang="zh-CN"/>
              <a:t>x</a:t>
            </a:r>
            <a:r>
              <a:rPr lang="zh-CN" altLang="en-US"/>
              <a:t>的真实分布</a:t>
            </a:r>
            <a:r>
              <a:rPr lang="en-US" altLang="zh-CN"/>
              <a:t>Ms</a:t>
            </a:r>
            <a:r>
              <a:rPr lang="zh-CN" altLang="en-US"/>
              <a:t>。所以当</a:t>
            </a:r>
            <a:r>
              <a:rPr lang="en-US" altLang="zh-CN"/>
              <a:t>y</a:t>
            </a:r>
            <a:r>
              <a:rPr lang="zh-CN" altLang="en-US"/>
              <a:t>显含于</a:t>
            </a:r>
            <a:r>
              <a:rPr lang="en-US" altLang="zh-CN"/>
              <a:t>x</a:t>
            </a:r>
            <a:r>
              <a:rPr lang="zh-CN" altLang="en-US"/>
              <a:t>的时候，每个事例简单地赋予一个很简洁的</a:t>
            </a:r>
            <a:r>
              <a:rPr lang="en-US" altLang="zh-CN"/>
              <a:t>weight</a:t>
            </a:r>
            <a:r>
              <a:rPr lang="zh-CN" altLang="en-US"/>
              <a:t>就可以分离出信号样本或者本底样本中</a:t>
            </a:r>
            <a:r>
              <a:rPr lang="en-US" altLang="zh-CN"/>
              <a:t>x</a:t>
            </a:r>
            <a:r>
              <a:rPr lang="zh-CN" altLang="en-US"/>
              <a:t>变量</a:t>
            </a:r>
            <a:r>
              <a:rPr lang="zh-CN" altLang="en-US"/>
              <a:t>的分布。</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mc:AlternateContent xmlns:mc="http://schemas.openxmlformats.org/markup-compatibility/2006">
        <mc:Choice xmlns:a14="http://schemas.microsoft.com/office/drawing/2010/main" Requires="a14">
          <p:sp>
            <p:nvSpPr>
              <p:cNvPr id="3" name="文本占位符 2"/>
              <p:cNvSpPr/>
              <p:nvPr>
                <p:ph type="body" idx="3"/>
              </p:nvPr>
            </p:nvSpPr>
            <p:spPr/>
            <p:txBody>
              <a:bodyPr/>
              <a:p>
                <a:r>
                  <a:rPr lang="zh-CN" altLang="en-US"/>
                  <a:t>那么当</a:t>
                </a:r>
                <a:r>
                  <a:rPr lang="en-US" altLang="zh-CN"/>
                  <a:t>x</a:t>
                </a:r>
                <a:r>
                  <a:rPr lang="zh-CN" altLang="en-US"/>
                  <a:t>不显含</a:t>
                </a:r>
                <a:r>
                  <a:rPr lang="en-US" altLang="zh-CN"/>
                  <a:t>y</a:t>
                </a:r>
                <a:r>
                  <a:rPr lang="zh-CN" altLang="en-US"/>
                  <a:t>的时候，我们看看如果仍然带入这个</a:t>
                </a:r>
                <a:r>
                  <a:rPr lang="en-US" altLang="zh-CN"/>
                  <a:t>weight</a:t>
                </a:r>
                <a:r>
                  <a:rPr lang="zh-CN" altLang="en-US"/>
                  <a:t>的形式会发生什么情况。首先，</a:t>
                </a:r>
                <a:r>
                  <a:rPr lang="zh-CN" altLang="en-US" b="1">
                    <a:sym typeface="+mn-ea"/>
                  </a:rPr>
                  <a:t>当</a:t>
                </a:r>
                <a:r>
                  <a:rPr lang="en-US" altLang="zh-CN" b="1">
                    <a:sym typeface="+mn-ea"/>
                  </a:rPr>
                  <a:t>x</a:t>
                </a:r>
                <a:r>
                  <a:rPr lang="zh-CN" altLang="en-US" b="1">
                    <a:sym typeface="+mn-ea"/>
                  </a:rPr>
                  <a:t>不显含</a:t>
                </a:r>
                <a:r>
                  <a:rPr lang="en-US" altLang="zh-CN" b="1">
                    <a:sym typeface="+mn-ea"/>
                  </a:rPr>
                  <a:t>y</a:t>
                </a:r>
                <a:r>
                  <a:rPr lang="zh-CN" altLang="en-US" b="1">
                    <a:sym typeface="+mn-ea"/>
                  </a:rPr>
                  <a:t>时，</a:t>
                </a:r>
                <a:r>
                  <a:rPr lang="en-US" altLang="zh-CN" b="1">
                    <a:sym typeface="+mn-ea"/>
                  </a:rPr>
                  <a:t>x</a:t>
                </a:r>
                <a:r>
                  <a:rPr lang="zh-CN" altLang="en-US" b="1">
                    <a:sym typeface="+mn-ea"/>
                  </a:rPr>
                  <a:t>是一个真正的</a:t>
                </a:r>
                <a:r>
                  <a:rPr lang="en-US" altLang="zh-CN" b="1">
                    <a:sym typeface="+mn-ea"/>
                  </a:rPr>
                  <a:t>control variable</a:t>
                </a:r>
                <a:r>
                  <a:rPr lang="zh-CN" altLang="en-US" b="1">
                    <a:sym typeface="+mn-ea"/>
                  </a:rPr>
                  <a:t>，我们需要前提，</a:t>
                </a:r>
                <a:r>
                  <a:rPr lang="en-US" altLang="zh-CN" b="1">
                    <a:sym typeface="+mn-ea"/>
                  </a:rPr>
                  <a:t>x</a:t>
                </a:r>
                <a:r>
                  <a:rPr lang="zh-CN" altLang="en-US" b="1">
                    <a:sym typeface="+mn-ea"/>
                  </a:rPr>
                  <a:t>和</a:t>
                </a:r>
                <a:r>
                  <a:rPr lang="en-US" altLang="zh-CN" b="1">
                    <a:sym typeface="+mn-ea"/>
                  </a:rPr>
                  <a:t>y</a:t>
                </a:r>
                <a:r>
                  <a:rPr lang="zh-CN" altLang="en-US" b="1">
                    <a:sym typeface="+mn-ea"/>
                  </a:rPr>
                  <a:t>相互独立，即两者的分布可以写成</a:t>
                </a:r>
                <a:r>
                  <a:rPr lang="en-US" altLang="zh-CN" b="1">
                    <a:sym typeface="+mn-ea"/>
                  </a:rPr>
                  <a:t>M(x)f(y)</a:t>
                </a:r>
                <a:r>
                  <a:rPr lang="zh-CN" altLang="en-US" b="1">
                    <a:sym typeface="+mn-ea"/>
                  </a:rPr>
                  <a:t>的形式，那么此时</a:t>
                </a:r>
                <a14:m>
                  <m:oMath xmlns:m="http://schemas.openxmlformats.org/officeDocument/2006/math">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oMath>
                </a14:m>
                <a:r>
                  <a:rPr lang="zh-CN" altLang="en-US" b="1">
                    <a:sym typeface="+mn-ea"/>
                  </a:rPr>
                  <a:t>将不再是</a:t>
                </a:r>
                <a14:m>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𝐌</m:t>
                        </m:r>
                      </m:e>
                      <m:sub>
                        <m:r>
                          <a:rPr lang="en-US" altLang="zh-CN" b="1">
                            <a:solidFill>
                              <a:schemeClr val="tx1"/>
                            </a:solidFill>
                            <a:latin typeface="DejaVu Math TeX Gyre" panose="02000503000000000000" charset="0"/>
                            <a:cs typeface="DejaVu Math TeX Gyre" panose="02000503000000000000" charset="0"/>
                          </a:rPr>
                          <m:t>𝐬</m:t>
                        </m:r>
                      </m:sub>
                    </m:sSub>
                  </m:oMath>
                </a14:m>
                <a:r>
                  <a:rPr lang="zh-CN" altLang="en-US" b="1">
                    <a:latin typeface="DejaVu Math TeX Gyre" panose="02000503000000000000" charset="0"/>
                    <a:cs typeface="DejaVu Math TeX Gyre" panose="02000503000000000000" charset="0"/>
                    <a:sym typeface="+mn-ea"/>
                  </a:rPr>
                  <a:t>的一个估计分布，原因如下，均值的计算积分要变成如下形式，此时应该写作</a:t>
                </a:r>
                <a:r>
                  <a:rPr lang="en-US" altLang="zh-CN" b="1">
                    <a:latin typeface="DejaVu Math TeX Gyre" panose="02000503000000000000" charset="0"/>
                    <a:cs typeface="DejaVu Math TeX Gyre" panose="02000503000000000000" charset="0"/>
                    <a:sym typeface="+mn-ea"/>
                  </a:rPr>
                  <a:t>M*f</a:t>
                </a:r>
                <a:r>
                  <a:rPr lang="zh-CN" altLang="en-US" b="1">
                    <a:latin typeface="DejaVu Math TeX Gyre" panose="02000503000000000000" charset="0"/>
                    <a:cs typeface="DejaVu Math TeX Gyre" panose="02000503000000000000" charset="0"/>
                    <a:sym typeface="+mn-ea"/>
                  </a:rPr>
                  <a:t>的形式，对信号和本底都是。</a:t>
                </a:r>
                <a:endParaRPr lang="zh-CN" altLang="en-US" b="1">
                  <a:solidFill>
                    <a:schemeClr val="tx1"/>
                  </a:solidFill>
                </a:endParaRPr>
              </a:p>
              <a:p>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t="-8" r="-972" b="8"/>
                </a:stretch>
              </a:blipFill>
            </p:spPr>
            <p:txBody>
              <a:bodyPr/>
              <a:lstStyle/>
              <a:p>
                <a:r>
                  <a:rPr lang="zh-CN" altLang="en-US">
                    <a:noFill/>
                  </a:rPr>
                  <a:t> </a:t>
                </a:r>
              </a:p>
            </p:txBody>
          </p:sp>
        </mc:Fallback>
      </mc:AlternateContent>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当我们仍然带入</a:t>
            </a:r>
            <a:r>
              <a:rPr lang="en-US" altLang="zh-CN"/>
              <a:t>inPlot</a:t>
            </a:r>
            <a:r>
              <a:rPr lang="zh-CN" altLang="en-US"/>
              <a:t>方法中的</a:t>
            </a:r>
            <a:r>
              <a:rPr lang="en-US" altLang="zh-CN"/>
              <a:t>weight</a:t>
            </a:r>
            <a:r>
              <a:rPr lang="zh-CN" altLang="en-US"/>
              <a:t>的形式时，我们发现分母不能约分，我们会积分出来两个系数项，变成了信号的</a:t>
            </a:r>
            <a:r>
              <a:rPr lang="en-US" altLang="zh-CN"/>
              <a:t>x</a:t>
            </a:r>
            <a:r>
              <a:rPr lang="zh-CN" altLang="en-US"/>
              <a:t>真实分布和本底的</a:t>
            </a:r>
            <a:r>
              <a:rPr lang="en-US" altLang="zh-CN"/>
              <a:t>x</a:t>
            </a:r>
            <a:r>
              <a:rPr lang="zh-CN" altLang="en-US"/>
              <a:t>真实分布的一个线性叠加项。这两个线性叠加项看起来非常复杂，但显然这两个东西就是协方差矩阵的系数的倒数，</a:t>
            </a:r>
            <a:r>
              <a:rPr lang="zh-CN" altLang="en-US"/>
              <a:t>也就是人能显然看出这个东西就是</a:t>
            </a:r>
            <a:r>
              <a:rPr lang="en-US" altLang="zh-CN"/>
              <a:t>loglikelihood</a:t>
            </a:r>
            <a:r>
              <a:rPr lang="zh-CN" altLang="en-US"/>
              <a:t>的</a:t>
            </a:r>
            <a:r>
              <a:rPr lang="zh-CN" altLang="en-US"/>
              <a:t>二阶导数。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tags" Target="../tags/tag4.xml"/><Relationship Id="rId2" Type="http://schemas.openxmlformats.org/officeDocument/2006/relationships/image" Target="../media/image18.png"/><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sPlot Method</a:t>
            </a:r>
            <a:endParaRPr lang="en-US" altLang="zh-CN" dirty="0">
              <a:effectLst/>
            </a:endParaRPr>
          </a:p>
        </p:txBody>
      </p:sp>
      <p:sp>
        <p:nvSpPr>
          <p:cNvPr id="5" name="副标题 4"/>
          <p:cNvSpPr>
            <a:spLocks noGrp="1"/>
          </p:cNvSpPr>
          <p:nvPr>
            <p:ph type="subTitle" idx="1"/>
          </p:nvPr>
        </p:nvSpPr>
        <p:spPr/>
        <p:txBody>
          <a:bodyPr/>
          <a:lstStyle/>
          <a:p>
            <a:r>
              <a:rPr lang="en-US" altLang="zh-CN" dirty="0">
                <a:latin typeface="+mn-lt"/>
              </a:rPr>
              <a:t>Thursday Meeting</a:t>
            </a:r>
            <a:endParaRPr lang="en-US" altLang="zh-CN" dirty="0">
              <a:latin typeface="+mn-lt"/>
            </a:endParaRPr>
          </a:p>
          <a:p>
            <a:r>
              <a:rPr lang="en-US" altLang="zh-CN" dirty="0">
                <a:latin typeface="+mn-lt"/>
              </a:rPr>
              <a:t>Youen Kang</a:t>
            </a:r>
            <a:endParaRPr lang="en-US" altLang="zh-CN" dirty="0">
              <a:latin typeface="+mn-lt"/>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697230"/>
                <a:ext cx="10515600" cy="5659755"/>
              </a:xfrm>
            </p:spPr>
            <p:txBody>
              <a:bodyPr>
                <a:normAutofit lnSpcReduction="10000"/>
              </a:bodyPr>
              <a:p>
                <a:pPr marL="0" indent="0">
                  <a:buNone/>
                </a:pPr>
                <a14:m>
                  <m:oMathPara xmlns:m="http://schemas.openxmlformats.org/officeDocument/2006/math">
                    <m:oMathParaPr>
                      <m:jc m:val="centerGroup"/>
                    </m:oMathParaPr>
                    <m:oMath xmlns:m="http://schemas.openxmlformats.org/officeDocument/2006/math">
                      <m:r>
                        <a:rPr lang="en-US" altLang="zh-CN" sz="2400" b="1">
                          <a:solidFill>
                            <a:srgbClr val="0070C0"/>
                          </a:solidFill>
                          <a:latin typeface="DejaVu Math TeX Gyre" panose="02000503000000000000" charset="0"/>
                          <a:cs typeface="DejaVu Math TeX Gyre" panose="02000503000000000000" charset="0"/>
                        </a:rPr>
                        <m:t>𝐥𝐨𝐠</m:t>
                      </m:r>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𝐋</m:t>
                      </m:r>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𝐲</m:t>
                      </m:r>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𝐛</m:t>
                          </m:r>
                        </m:sub>
                      </m:sSub>
                      <m:r>
                        <a:rPr lang="en-US" altLang="zh-CN" sz="2400" b="1">
                          <a:solidFill>
                            <a:srgbClr val="0070C0"/>
                          </a:solidFill>
                          <a:latin typeface="DejaVu Math TeX Gyre" panose="02000503000000000000" charset="0"/>
                          <a:cs typeface="DejaVu Math TeX Gyre" panose="02000503000000000000" charset="0"/>
                        </a:rPr>
                        <m:t>+</m:t>
                      </m:r>
                      <m:nary>
                        <m:naryPr>
                          <m:chr m:val="∑"/>
                          <m:limLoc m:val="undOvr"/>
                          <m:ctrlPr>
                            <a:rPr lang="en-US" altLang="zh-CN" sz="2400" b="1">
                              <a:solidFill>
                                <a:srgbClr val="0070C0"/>
                              </a:solidFill>
                              <a:latin typeface="DejaVu Math TeX Gyre" panose="02000503000000000000" charset="0"/>
                              <a:cs typeface="DejaVu Math TeX Gyre" panose="02000503000000000000" charset="0"/>
                            </a:rPr>
                          </m:ctrlPr>
                        </m:naryPr>
                        <m:sub>
                          <m:r>
                            <a:rPr lang="en-US" altLang="zh-CN" sz="2400" b="1">
                              <a:solidFill>
                                <a:srgbClr val="0070C0"/>
                              </a:solidFill>
                              <a:latin typeface="DejaVu Math TeX Gyre" panose="02000503000000000000" charset="0"/>
                              <a:cs typeface="DejaVu Math TeX Gyre" panose="02000503000000000000" charset="0"/>
                            </a:rPr>
                            <m:t>𝐢</m:t>
                          </m:r>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𝟏</m:t>
                          </m:r>
                        </m:sub>
                        <m:sup>
                          <m:r>
                            <a:rPr lang="en-US" altLang="zh-CN" sz="2400" b="1">
                              <a:solidFill>
                                <a:srgbClr val="0070C0"/>
                              </a:solidFill>
                              <a:latin typeface="DejaVu Math TeX Gyre" panose="02000503000000000000" charset="0"/>
                              <a:cs typeface="DejaVu Math TeX Gyre" panose="02000503000000000000" charset="0"/>
                            </a:rPr>
                            <m:t>𝐍</m:t>
                          </m:r>
                        </m:sup>
                        <m:e>
                          <m:r>
                            <a:rPr lang="en-US" altLang="zh-CN" sz="2400" b="1">
                              <a:solidFill>
                                <a:srgbClr val="0070C0"/>
                              </a:solidFill>
                              <a:latin typeface="DejaVu Math TeX Gyre" panose="02000503000000000000" charset="0"/>
                              <a:cs typeface="DejaVu Math TeX Gyre" panose="02000503000000000000" charset="0"/>
                            </a:rPr>
                            <m:t>𝐥𝐨𝐠</m:t>
                          </m:r>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𝐬</m:t>
                              </m:r>
                            </m:sub>
                          </m:sSub>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𝐟</m:t>
                              </m:r>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𝐲</m:t>
                              </m:r>
                            </m:e>
                            <m:sub>
                              <m:r>
                                <a:rPr lang="en-US" altLang="zh-CN" sz="2400" b="1">
                                  <a:solidFill>
                                    <a:srgbClr val="0070C0"/>
                                  </a:solidFill>
                                  <a:latin typeface="DejaVu Math TeX Gyre" panose="02000503000000000000" charset="0"/>
                                  <a:cs typeface="DejaVu Math TeX Gyre" panose="02000503000000000000" charset="0"/>
                                </a:rPr>
                                <m:t>𝐢</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𝐛</m:t>
                              </m:r>
                            </m:sub>
                          </m:sSub>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𝐟</m:t>
                              </m:r>
                            </m:e>
                            <m:sub>
                              <m:r>
                                <a:rPr lang="en-US" altLang="zh-CN" sz="2400" b="1">
                                  <a:solidFill>
                                    <a:srgbClr val="0070C0"/>
                                  </a:solidFill>
                                  <a:latin typeface="DejaVu Math TeX Gyre" panose="02000503000000000000" charset="0"/>
                                  <a:cs typeface="DejaVu Math TeX Gyre" panose="02000503000000000000" charset="0"/>
                                </a:rPr>
                                <m:t>𝐛</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𝐲</m:t>
                              </m:r>
                            </m:e>
                            <m:sub>
                              <m:r>
                                <a:rPr lang="en-US" altLang="zh-CN" sz="2400" b="1">
                                  <a:solidFill>
                                    <a:srgbClr val="0070C0"/>
                                  </a:solidFill>
                                  <a:latin typeface="DejaVu Math TeX Gyre" panose="02000503000000000000" charset="0"/>
                                  <a:cs typeface="DejaVu Math TeX Gyre" panose="02000503000000000000" charset="0"/>
                                </a:rPr>
                                <m:t>𝐢</m:t>
                              </m:r>
                            </m:sub>
                          </m:sSub>
                          <m:r>
                            <a:rPr lang="en-US" altLang="zh-CN" sz="2400" b="1">
                              <a:solidFill>
                                <a:srgbClr val="0070C0"/>
                              </a:solidFill>
                              <a:latin typeface="DejaVu Math TeX Gyre" panose="02000503000000000000" charset="0"/>
                              <a:cs typeface="DejaVu Math TeX Gyre" panose="02000503000000000000" charset="0"/>
                            </a:rPr>
                            <m:t>))</m:t>
                          </m:r>
                        </m:e>
                      </m:nary>
                    </m:oMath>
                  </m:oMathPara>
                </a14:m>
                <a:endParaRPr lang="en-US" altLang="zh-CN" b="1">
                  <a:solidFill>
                    <a:schemeClr val="tx1"/>
                  </a:solidFill>
                  <a:latin typeface="DejaVu Math TeX Gyre" panose="02000503000000000000" charset="0"/>
                  <a:cs typeface="DejaVu Math TeX Gyre" panose="02000503000000000000" charset="0"/>
                </a:endParaRPr>
              </a:p>
              <a:p>
                <a:pPr fontAlgn="auto">
                  <a:spcAft>
                    <a:spcPts val="1800"/>
                  </a:spcAft>
                </a:pPr>
                <a:r>
                  <a:rPr lang="zh-CN" altLang="en-US" sz="2000" b="1">
                    <a:solidFill>
                      <a:schemeClr val="tx1"/>
                    </a:solidFill>
                  </a:rPr>
                  <a:t>上一页推导中显示的修正项正好为协方差矩阵</a:t>
                </a:r>
                <a:r>
                  <a:rPr lang="zh-CN" altLang="en-US" sz="2000" b="1">
                    <a:solidFill>
                      <a:schemeClr val="tx1"/>
                    </a:solidFill>
                  </a:rPr>
                  <a:t>元的倒数，也就是</a:t>
                </a:r>
                <a:r>
                  <a:rPr lang="en-US" altLang="zh-CN" sz="2000" b="1">
                    <a:solidFill>
                      <a:schemeClr val="tx1"/>
                    </a:solidFill>
                  </a:rPr>
                  <a:t>log-likelihood</a:t>
                </a:r>
                <a:r>
                  <a:rPr lang="zh-CN" altLang="en-US" sz="2000" b="1">
                    <a:solidFill>
                      <a:schemeClr val="tx1"/>
                    </a:solidFill>
                  </a:rPr>
                  <a:t>的二阶导数：</a:t>
                </a:r>
                <a:endParaRPr lang="zh-CN" altLang="en-US" sz="2000" b="1">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zh-CN" altLang="en-US" sz="2000" b="1">
                              <a:solidFill>
                                <a:schemeClr val="tx1"/>
                              </a:solidFill>
                              <a:latin typeface="DejaVu Math TeX Gyre" panose="02000503000000000000" charset="0"/>
                              <a:cs typeface="DejaVu Math TeX Gyre" panose="02000503000000000000" charset="0"/>
                            </a:rPr>
                          </m:ctrlPr>
                        </m:sSubSupPr>
                        <m:e>
                          <m:r>
                            <a:rPr lang="en-US" altLang="zh-CN" sz="2000" b="1">
                              <a:solidFill>
                                <a:schemeClr val="tx1"/>
                              </a:solidFill>
                              <a:latin typeface="DejaVu Math TeX Gyre" panose="02000503000000000000" charset="0"/>
                              <a:cs typeface="DejaVu Math TeX Gyre" panose="02000503000000000000" charset="0"/>
                            </a:rPr>
                            <m:t>𝐕</m:t>
                          </m:r>
                        </m:e>
                        <m:sub>
                          <m:r>
                            <a:rPr lang="en-US" altLang="zh-CN" sz="2000" b="1">
                              <a:solidFill>
                                <a:schemeClr val="tx1"/>
                              </a:solidFill>
                              <a:latin typeface="DejaVu Math TeX Gyre" panose="02000503000000000000" charset="0"/>
                              <a:cs typeface="DejaVu Math TeX Gyre" panose="02000503000000000000" charset="0"/>
                            </a:rPr>
                            <m:t>𝐬𝐛</m:t>
                          </m:r>
                        </m:sub>
                        <m:sup>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𝟏</m:t>
                          </m:r>
                        </m:sup>
                      </m:sSubSup>
                      <m:r>
                        <a:rPr lang="en-US" altLang="zh-CN" sz="2000" b="1">
                          <a:solidFill>
                            <a:schemeClr val="tx1"/>
                          </a:solidFill>
                          <a:latin typeface="DejaVu Math TeX Gyre" panose="02000503000000000000" charset="0"/>
                          <a:cs typeface="DejaVu Math TeX Gyre" panose="02000503000000000000" charset="0"/>
                        </a:rPr>
                        <m:t>=−</m:t>
                      </m:r>
                      <m:f>
                        <m:fPr>
                          <m:ctrlPr>
                            <a:rPr lang="en-US" altLang="zh-CN" sz="2000" b="1">
                              <a:solidFill>
                                <a:schemeClr val="tx1"/>
                              </a:solidFill>
                              <a:latin typeface="DejaVu Math TeX Gyre" panose="02000503000000000000" charset="0"/>
                              <a:cs typeface="DejaVu Math TeX Gyre" panose="02000503000000000000" charset="0"/>
                            </a:rPr>
                          </m:ctrlPr>
                        </m:fPr>
                        <m:num>
                          <m:sSup>
                            <m:sSupPr>
                              <m:ctrlPr>
                                <a:rPr lang="en-US" altLang="zh-CN" sz="2000" b="1">
                                  <a:solidFill>
                                    <a:schemeClr val="tx1"/>
                                  </a:solidFill>
                                  <a:latin typeface="DejaVu Math TeX Gyre" panose="02000503000000000000" charset="0"/>
                                  <a:cs typeface="DejaVu Math TeX Gyre" panose="02000503000000000000" charset="0"/>
                                </a:rPr>
                              </m:ctrlPr>
                            </m:sSupPr>
                            <m:e>
                              <m:r>
                                <a:rPr lang="en-US" altLang="zh-CN" sz="2000" b="1">
                                  <a:solidFill>
                                    <a:schemeClr val="tx1"/>
                                  </a:solidFill>
                                  <a:latin typeface="DejaVu Math TeX Gyre" panose="02000503000000000000" charset="0"/>
                                  <a:cs typeface="DejaVu Math TeX Gyre" panose="02000503000000000000" charset="0"/>
                                </a:rPr>
                                <m:t>𝛛</m:t>
                              </m:r>
                            </m:e>
                            <m:sup>
                              <m:r>
                                <a:rPr lang="en-US" altLang="zh-CN" sz="2000" b="1">
                                  <a:solidFill>
                                    <a:schemeClr val="tx1"/>
                                  </a:solidFill>
                                  <a:latin typeface="DejaVu Math TeX Gyre" panose="02000503000000000000" charset="0"/>
                                  <a:cs typeface="DejaVu Math TeX Gyre" panose="02000503000000000000" charset="0"/>
                                </a:rPr>
                                <m:t>𝟐</m:t>
                              </m:r>
                            </m:sup>
                          </m:sSup>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𝐥𝐨𝐠</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𝐋</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𝐲</m:t>
                              </m:r>
                            </m:e>
                            <m:sub>
                              <m:r>
                                <a:rPr lang="en-US" altLang="zh-CN" sz="2000" b="1">
                                  <a:solidFill>
                                    <a:schemeClr val="tx1"/>
                                  </a:solidFill>
                                  <a:latin typeface="DejaVu Math TeX Gyre" panose="02000503000000000000" charset="0"/>
                                  <a:cs typeface="DejaVu Math TeX Gyre" panose="02000503000000000000" charset="0"/>
                                </a:rPr>
                                <m:t>𝐢</m:t>
                              </m:r>
                            </m:sub>
                          </m:sSub>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den>
                      </m:f>
                      <m:r>
                        <a:rPr lang="en-US" altLang="zh-CN" sz="2000" b="1">
                          <a:solidFill>
                            <a:schemeClr val="tx1"/>
                          </a:solidFill>
                          <a:latin typeface="DejaVu Math TeX Gyre" panose="02000503000000000000" charset="0"/>
                          <a:cs typeface="DejaVu Math TeX Gyre" panose="02000503000000000000" charset="0"/>
                        </a:rPr>
                        <m:t>=</m:t>
                      </m:r>
                      <m:nary>
                        <m:naryPr>
                          <m:chr m:val="∑"/>
                          <m:limLoc m:val="undOvr"/>
                          <m:ctrlPr>
                            <a:rPr lang="en-US" altLang="zh-CN" sz="2000" b="1">
                              <a:solidFill>
                                <a:schemeClr val="tx1"/>
                              </a:solidFill>
                              <a:latin typeface="DejaVu Math TeX Gyre" panose="02000503000000000000" charset="0"/>
                              <a:cs typeface="DejaVu Math TeX Gyre" panose="02000503000000000000" charset="0"/>
                            </a:rPr>
                          </m:ctrlPr>
                        </m:naryPr>
                        <m:sub>
                          <m:r>
                            <a:rPr lang="en-US" altLang="zh-CN" sz="2000" b="1">
                              <a:solidFill>
                                <a:schemeClr val="tx1"/>
                              </a:solidFill>
                              <a:latin typeface="DejaVu Math TeX Gyre" panose="02000503000000000000" charset="0"/>
                              <a:cs typeface="DejaVu Math TeX Gyre" panose="02000503000000000000" charset="0"/>
                            </a:rPr>
                            <m:t>𝐢</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𝟏</m:t>
                          </m:r>
                        </m:sub>
                        <m:sup>
                          <m:r>
                            <a:rPr lang="en-US" altLang="zh-CN" sz="2000" b="1">
                              <a:solidFill>
                                <a:schemeClr val="tx1"/>
                              </a:solidFill>
                              <a:latin typeface="DejaVu Math TeX Gyre" panose="02000503000000000000" charset="0"/>
                              <a:cs typeface="DejaVu Math TeX Gyre" panose="02000503000000000000" charset="0"/>
                            </a:rPr>
                            <m:t>𝐍</m:t>
                          </m:r>
                        </m:sup>
                        <m:e>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𝐲</m:t>
                                  </m:r>
                                </m:e>
                                <m:sub>
                                  <m:r>
                                    <a:rPr lang="en-US" altLang="zh-CN" sz="2000" b="1">
                                      <a:solidFill>
                                        <a:schemeClr val="tx1"/>
                                      </a:solidFill>
                                      <a:latin typeface="DejaVu Math TeX Gyre" panose="02000503000000000000" charset="0"/>
                                      <a:cs typeface="DejaVu Math TeX Gyre" panose="02000503000000000000" charset="0"/>
                                    </a:rPr>
                                    <m:t>𝐢</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𝐲</m:t>
                                  </m:r>
                                </m:e>
                                <m:sub>
                                  <m:r>
                                    <a:rPr lang="en-US" altLang="zh-CN" sz="2000" b="1">
                                      <a:solidFill>
                                        <a:schemeClr val="tx1"/>
                                      </a:solidFill>
                                      <a:latin typeface="DejaVu Math TeX Gyre" panose="02000503000000000000" charset="0"/>
                                      <a:cs typeface="DejaVu Math TeX Gyre" panose="02000503000000000000" charset="0"/>
                                    </a:rPr>
                                    <m:t>𝐢</m:t>
                                  </m:r>
                                </m:sub>
                              </m:sSub>
                              <m:r>
                                <a:rPr lang="en-US" altLang="zh-CN" sz="2000" b="1">
                                  <a:solidFill>
                                    <a:schemeClr val="tx1"/>
                                  </a:solidFill>
                                  <a:latin typeface="DejaVu Math TeX Gyre" panose="02000503000000000000" charset="0"/>
                                  <a:cs typeface="DejaVu Math TeX Gyre" panose="02000503000000000000" charset="0"/>
                                </a:rPr>
                                <m:t>)</m:t>
                              </m:r>
                            </m:num>
                            <m:den>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𝐲</m:t>
                                  </m:r>
                                </m:e>
                                <m:sub>
                                  <m:r>
                                    <a:rPr lang="en-US" altLang="zh-CN" sz="2000" b="1">
                                      <a:solidFill>
                                        <a:schemeClr val="tx1"/>
                                      </a:solidFill>
                                      <a:latin typeface="DejaVu Math TeX Gyre" panose="02000503000000000000" charset="0"/>
                                      <a:cs typeface="DejaVu Math TeX Gyre" panose="02000503000000000000" charset="0"/>
                                    </a:rPr>
                                    <m:t>𝐢</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𝐲</m:t>
                                  </m:r>
                                </m:e>
                                <m:sub>
                                  <m:r>
                                    <a:rPr lang="en-US" altLang="zh-CN" sz="2000" b="1">
                                      <a:solidFill>
                                        <a:schemeClr val="tx1"/>
                                      </a:solidFill>
                                      <a:latin typeface="DejaVu Math TeX Gyre" panose="02000503000000000000" charset="0"/>
                                      <a:cs typeface="DejaVu Math TeX Gyre" panose="02000503000000000000" charset="0"/>
                                    </a:rPr>
                                    <m:t>𝐢</m:t>
                                  </m:r>
                                </m:sub>
                              </m:sSub>
                              <m:r>
                                <a:rPr lang="en-US" altLang="zh-CN" sz="2000" b="1">
                                  <a:solidFill>
                                    <a:schemeClr val="tx1"/>
                                  </a:solidFill>
                                  <a:latin typeface="DejaVu Math TeX Gyre" panose="02000503000000000000" charset="0"/>
                                  <a:cs typeface="DejaVu Math TeX Gyre" panose="02000503000000000000" charset="0"/>
                                </a:rPr>
                                <m:t>)</m:t>
                              </m:r>
                              <m:sSup>
                                <m:sSupPr>
                                  <m:ctrlPr>
                                    <a:rPr lang="en-US" altLang="zh-CN" sz="2000" b="1">
                                      <a:solidFill>
                                        <a:schemeClr val="tx1"/>
                                      </a:solidFill>
                                      <a:latin typeface="DejaVu Math TeX Gyre" panose="02000503000000000000" charset="0"/>
                                      <a:cs typeface="DejaVu Math TeX Gyre" panose="02000503000000000000" charset="0"/>
                                    </a:rPr>
                                  </m:ctrlPr>
                                </m:sSupPr>
                                <m:e>
                                  <m:r>
                                    <a:rPr lang="en-US" altLang="zh-CN" sz="2000" b="1">
                                      <a:solidFill>
                                        <a:schemeClr val="tx1"/>
                                      </a:solidFill>
                                      <a:latin typeface="DejaVu Math TeX Gyre" panose="02000503000000000000" charset="0"/>
                                      <a:cs typeface="DejaVu Math TeX Gyre" panose="02000503000000000000" charset="0"/>
                                    </a:rPr>
                                    <m:t>)</m:t>
                                  </m:r>
                                </m:e>
                                <m:sup>
                                  <m:r>
                                    <a:rPr lang="en-US" altLang="zh-CN" sz="2000" b="1">
                                      <a:solidFill>
                                        <a:schemeClr val="tx1"/>
                                      </a:solidFill>
                                      <a:latin typeface="DejaVu Math TeX Gyre" panose="02000503000000000000" charset="0"/>
                                      <a:cs typeface="DejaVu Math TeX Gyre" panose="02000503000000000000" charset="0"/>
                                    </a:rPr>
                                    <m:t>𝟐</m:t>
                                  </m:r>
                                </m:sup>
                              </m:sSup>
                            </m:den>
                          </m:f>
                        </m:e>
                      </m:nary>
                    </m:oMath>
                  </m:oMathPara>
                </a14:m>
                <a:endParaRPr lang="en-US" altLang="zh-CN" sz="2000" b="1">
                  <a:solidFill>
                    <a:schemeClr val="tx1"/>
                  </a:solidFill>
                  <a:latin typeface="DejaVu Math TeX Gyre" panose="02000503000000000000" charset="0"/>
                  <a:cs typeface="DejaVu Math TeX Gyre" panose="02000503000000000000" charset="0"/>
                </a:endParaRPr>
              </a:p>
              <a:p>
                <a:pPr fontAlgn="auto">
                  <a:spcBef>
                    <a:spcPts val="1600"/>
                  </a:spcBef>
                  <a:spcAft>
                    <a:spcPts val="1800"/>
                  </a:spcAft>
                </a:pPr>
                <a:r>
                  <a:rPr lang="zh-CN" altLang="en-US" sz="2000" b="1">
                    <a:solidFill>
                      <a:schemeClr val="tx1"/>
                    </a:solidFill>
                    <a:latin typeface="DejaVu Math TeX Gyre" panose="02000503000000000000" charset="0"/>
                    <a:cs typeface="DejaVu Math TeX Gyre" panose="02000503000000000000" charset="0"/>
                  </a:rPr>
                  <a:t>进一步，将求和换做积分，可得</a:t>
                </a:r>
                <a:r>
                  <a:rPr lang="zh-CN" altLang="en-US" sz="2000" b="1">
                    <a:solidFill>
                      <a:schemeClr val="tx1"/>
                    </a:solidFill>
                    <a:sym typeface="+mn-ea"/>
                  </a:rPr>
                  <a:t>协方差矩阵的倒数的期望值为：</a:t>
                </a:r>
                <a:endParaRPr lang="zh-CN" altLang="en-US" sz="2400" b="1">
                  <a:solidFill>
                    <a:schemeClr val="tx1"/>
                  </a:solidFill>
                  <a:sym typeface="+mn-ea"/>
                </a:endParaRPr>
              </a:p>
              <a:p>
                <a:pPr marL="0" indent="0" fontAlgn="auto">
                  <a:spcAft>
                    <a:spcPts val="1800"/>
                  </a:spcAft>
                  <a:buNone/>
                </a:pPr>
                <a14:m>
                  <m:oMathPara xmlns:m="http://schemas.openxmlformats.org/officeDocument/2006/math">
                    <m:oMathParaPr>
                      <m:jc m:val="left"/>
                    </m:oMathParaPr>
                    <m:oMath xmlns:m="http://schemas.openxmlformats.org/officeDocument/2006/math">
                      <m:d>
                        <m:dPr>
                          <m:begChr m:val="〈"/>
                          <m:endChr m:val="〉"/>
                          <m:ctrlPr>
                            <a:rPr lang="zh-CN" altLang="en-US" sz="2000" b="1">
                              <a:solidFill>
                                <a:schemeClr val="tx1"/>
                              </a:solidFill>
                              <a:latin typeface="DejaVu Math TeX Gyre" panose="02000503000000000000" charset="0"/>
                              <a:cs typeface="DejaVu Math TeX Gyre" panose="02000503000000000000" charset="0"/>
                              <a:sym typeface="+mn-ea"/>
                            </a:rPr>
                          </m:ctrlPr>
                        </m:dPr>
                        <m:e>
                          <m:sSubSup>
                            <m:sSubSupPr>
                              <m:ctrlPr>
                                <a:rPr lang="zh-CN" altLang="en-US" sz="2000" b="1">
                                  <a:solidFill>
                                    <a:schemeClr val="tx1"/>
                                  </a:solidFill>
                                  <a:latin typeface="DejaVu Math TeX Gyre" panose="02000503000000000000" charset="0"/>
                                  <a:cs typeface="DejaVu Math TeX Gyre" panose="02000503000000000000" charset="0"/>
                                </a:rPr>
                              </m:ctrlPr>
                            </m:sSubSupPr>
                            <m:e>
                              <m:r>
                                <a:rPr lang="en-US" altLang="zh-CN" sz="2000" b="1">
                                  <a:solidFill>
                                    <a:schemeClr val="tx1"/>
                                  </a:solidFill>
                                  <a:latin typeface="DejaVu Math TeX Gyre" panose="02000503000000000000" charset="0"/>
                                  <a:cs typeface="DejaVu Math TeX Gyre" panose="02000503000000000000" charset="0"/>
                                </a:rPr>
                                <m:t>𝐕</m:t>
                              </m:r>
                            </m:e>
                            <m:sub>
                              <m:r>
                                <a:rPr lang="en-US" altLang="zh-CN" sz="2000" b="1">
                                  <a:solidFill>
                                    <a:schemeClr val="tx1"/>
                                  </a:solidFill>
                                  <a:latin typeface="DejaVu Math TeX Gyre" panose="02000503000000000000" charset="0"/>
                                  <a:cs typeface="DejaVu Math TeX Gyre" panose="02000503000000000000" charset="0"/>
                                </a:rPr>
                                <m:t>𝐬𝐛</m:t>
                              </m:r>
                            </m:sub>
                            <m:sup>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 =</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p>
                            <m:sSupPr>
                              <m:ctrlPr>
                                <a:rPr lang="en-US" altLang="zh-CN" sz="2000" b="1">
                                  <a:solidFill>
                                    <a:schemeClr val="tx1"/>
                                  </a:solidFill>
                                  <a:latin typeface="DejaVu Math TeX Gyre" panose="02000503000000000000" charset="0"/>
                                  <a:cs typeface="DejaVu Math TeX Gyre" panose="02000503000000000000" charset="0"/>
                                </a:rPr>
                              </m:ctrlPr>
                            </m:sSupPr>
                            <m:e>
                              <m:r>
                                <a:rPr lang="en-US" altLang="zh-CN" sz="2000" b="1">
                                  <a:solidFill>
                                    <a:schemeClr val="tx1"/>
                                  </a:solidFill>
                                  <a:latin typeface="DejaVu Math TeX Gyre" panose="02000503000000000000" charset="0"/>
                                  <a:cs typeface="DejaVu Math TeX Gyre" panose="02000503000000000000" charset="0"/>
                                </a:rPr>
                                <m:t>)</m:t>
                              </m:r>
                            </m:e>
                            <m:sup>
                              <m:r>
                                <a:rPr lang="en-US" altLang="zh-CN" sz="2000" b="1">
                                  <a:solidFill>
                                    <a:schemeClr val="tx1"/>
                                  </a:solidFill>
                                  <a:latin typeface="DejaVu Math TeX Gyre" panose="02000503000000000000" charset="0"/>
                                  <a:cs typeface="DejaVu Math TeX Gyre" panose="02000503000000000000" charset="0"/>
                                </a:rPr>
                                <m:t>𝟐</m:t>
                              </m:r>
                            </m:sup>
                          </m:sSup>
                        </m:den>
                      </m:f>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          =</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r>
                            <a:rPr lang="en-US" altLang="zh-CN" sz="2000" b="1">
                              <a:solidFill>
                                <a:schemeClr val="tx1"/>
                              </a:solidFill>
                              <a:latin typeface="DejaVu Math TeX Gyre" panose="02000503000000000000" charset="0"/>
                              <a:cs typeface="DejaVu Math TeX Gyre" panose="02000503000000000000" charset="0"/>
                            </a:rPr>
                            <m:t>𝐝𝐲</m:t>
                          </m:r>
                        </m:e>
                      </m:nary>
                    </m:oMath>
                  </m:oMathPara>
                </a14:m>
                <a:endParaRPr lang="en-US" altLang="zh-CN" sz="2000" b="1">
                  <a:solidFill>
                    <a:schemeClr val="tx1"/>
                  </a:solidFill>
                  <a:latin typeface="DejaVu Math TeX Gyre" panose="02000503000000000000" charset="0"/>
                  <a:cs typeface="DejaVu Math TeX Gyre" panose="02000503000000000000" charset="0"/>
                </a:endParaRPr>
              </a:p>
              <a:p>
                <a:pPr fontAlgn="auto">
                  <a:spcAft>
                    <a:spcPts val="1800"/>
                  </a:spcAft>
                </a:pPr>
                <a:r>
                  <a:rPr lang="zh-CN" altLang="en-US" sz="2000" b="1">
                    <a:solidFill>
                      <a:schemeClr val="tx1"/>
                    </a:solidFill>
                    <a:latin typeface="DejaVu Math TeX Gyre" panose="02000503000000000000" charset="0"/>
                    <a:cs typeface="DejaVu Math TeX Gyre" panose="02000503000000000000" charset="0"/>
                    <a:sym typeface="+mn-ea"/>
                  </a:rPr>
                  <a:t>类似的我们有：</a:t>
                </a:r>
                <a:endParaRPr lang="zh-CN" altLang="en-US" sz="2000" b="1">
                  <a:solidFill>
                    <a:schemeClr val="tx1"/>
                  </a:solidFill>
                  <a:latin typeface="DejaVu Math TeX Gyre" panose="02000503000000000000" charset="0"/>
                  <a:cs typeface="DejaVu Math TeX Gyre" panose="02000503000000000000" charset="0"/>
                  <a:sym typeface="+mn-ea"/>
                </a:endParaRPr>
              </a:p>
              <a:p>
                <a:pPr marL="0" indent="0" fontAlgn="auto">
                  <a:spcAft>
                    <a:spcPts val="1800"/>
                  </a:spcAft>
                  <a:buNone/>
                </a:pPr>
                <a14:m>
                  <m:oMathPara xmlns:m="http://schemas.openxmlformats.org/officeDocument/2006/math">
                    <m:oMathParaPr>
                      <m:jc m:val="center"/>
                    </m:oMathParaPr>
                    <m:oMath xmlns:m="http://schemas.openxmlformats.org/officeDocument/2006/math">
                      <m:d>
                        <m:dPr>
                          <m:begChr m:val="〈"/>
                          <m:endChr m:val="〉"/>
                          <m:ctrlPr>
                            <a:rPr lang="zh-CN" altLang="en-US" sz="2000" b="1">
                              <a:solidFill>
                                <a:schemeClr val="tx1"/>
                              </a:solidFill>
                              <a:latin typeface="DejaVu Math TeX Gyre" panose="02000503000000000000" charset="0"/>
                              <a:cs typeface="DejaVu Math TeX Gyre" panose="02000503000000000000" charset="0"/>
                              <a:sym typeface="+mn-ea"/>
                            </a:rPr>
                          </m:ctrlPr>
                        </m:dPr>
                        <m:e>
                          <m:sSubSup>
                            <m:sSubSupPr>
                              <m:ctrlPr>
                                <a:rPr lang="zh-CN" altLang="en-US" sz="2000" b="1">
                                  <a:solidFill>
                                    <a:schemeClr val="tx1"/>
                                  </a:solidFill>
                                  <a:latin typeface="DejaVu Math TeX Gyre" panose="02000503000000000000" charset="0"/>
                                  <a:cs typeface="DejaVu Math TeX Gyre" panose="02000503000000000000" charset="0"/>
                                </a:rPr>
                              </m:ctrlPr>
                            </m:sSubSupPr>
                            <m:e>
                              <m:r>
                                <a:rPr lang="en-US" altLang="zh-CN" sz="2000" b="1">
                                  <a:solidFill>
                                    <a:schemeClr val="tx1"/>
                                  </a:solidFill>
                                  <a:latin typeface="DejaVu Math TeX Gyre" panose="02000503000000000000" charset="0"/>
                                  <a:cs typeface="DejaVu Math TeX Gyre" panose="02000503000000000000" charset="0"/>
                                </a:rPr>
                                <m:t>𝐕</m:t>
                              </m:r>
                            </m:e>
                            <m:sub>
                              <m:r>
                                <a:rPr lang="en-US" altLang="zh-CN" sz="2000" b="1">
                                  <a:solidFill>
                                    <a:schemeClr val="tx1"/>
                                  </a:solidFill>
                                  <a:latin typeface="DejaVu Math TeX Gyre" panose="02000503000000000000" charset="0"/>
                                  <a:cs typeface="DejaVu Math TeX Gyre" panose="02000503000000000000" charset="0"/>
                                </a:rPr>
                                <m:t>𝐬𝐬</m:t>
                              </m:r>
                            </m:sub>
                            <m:sup>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 =</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f>
                            <m:fPr>
                              <m:ctrlPr>
                                <a:rPr lang="en-US" altLang="zh-CN" sz="2000" b="1">
                                  <a:solidFill>
                                    <a:schemeClr val="tx1"/>
                                  </a:solidFill>
                                  <a:latin typeface="DejaVu Math TeX Gyre" panose="02000503000000000000" charset="0"/>
                                  <a:cs typeface="DejaVu Math TeX Gyre" panose="02000503000000000000" charset="0"/>
                                </a:rPr>
                              </m:ctrlPr>
                            </m:fPr>
                            <m:num>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p>
                                <m:sSupPr>
                                  <m:ctrlPr>
                                    <a:rPr lang="en-US" altLang="zh-CN" sz="2000" b="1">
                                      <a:solidFill>
                                        <a:schemeClr val="tx1"/>
                                      </a:solidFill>
                                      <a:latin typeface="DejaVu Math TeX Gyre" panose="02000503000000000000" charset="0"/>
                                      <a:cs typeface="DejaVu Math TeX Gyre" panose="02000503000000000000" charset="0"/>
                                    </a:rPr>
                                  </m:ctrlPr>
                                </m:sSupPr>
                                <m:e>
                                  <m:r>
                                    <a:rPr lang="en-US" altLang="zh-CN" sz="2000" b="1">
                                      <a:solidFill>
                                        <a:schemeClr val="tx1"/>
                                      </a:solidFill>
                                      <a:latin typeface="DejaVu Math TeX Gyre" panose="02000503000000000000" charset="0"/>
                                      <a:cs typeface="DejaVu Math TeX Gyre" panose="02000503000000000000" charset="0"/>
                                    </a:rPr>
                                    <m:t>)</m:t>
                                  </m:r>
                                </m:e>
                                <m:sup>
                                  <m:r>
                                    <a:rPr lang="en-US" altLang="zh-CN" sz="2000" b="1">
                                      <a:solidFill>
                                        <a:schemeClr val="tx1"/>
                                      </a:solidFill>
                                      <a:latin typeface="DejaVu Math TeX Gyre" panose="02000503000000000000" charset="0"/>
                                      <a:cs typeface="DejaVu Math TeX Gyre" panose="02000503000000000000" charset="0"/>
                                    </a:rPr>
                                    <m:t>𝟐</m:t>
                                  </m:r>
                                </m:sup>
                              </m:sSup>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r>
                            <a:rPr lang="en-US" altLang="zh-CN" sz="2000" b="1">
                              <a:solidFill>
                                <a:schemeClr val="tx1"/>
                              </a:solidFill>
                              <a:latin typeface="DejaVu Math TeX Gyre" panose="02000503000000000000" charset="0"/>
                              <a:cs typeface="DejaVu Math TeX Gyre" panose="02000503000000000000" charset="0"/>
                            </a:rPr>
                            <m:t>𝐝𝐲</m:t>
                          </m:r>
                        </m:e>
                      </m:nary>
                    </m:oMath>
                  </m:oMathPara>
                </a14:m>
                <a:endParaRPr lang="zh-CN" altLang="en-US" sz="2000" b="1">
                  <a:solidFill>
                    <a:schemeClr val="tx1"/>
                  </a:solidFill>
                  <a:latin typeface="DejaVu Math TeX Gyre" panose="02000503000000000000" charset="0"/>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697230"/>
                <a:ext cx="10515600" cy="5659755"/>
              </a:xfrm>
              <a:blipFill rotWithShape="1">
                <a:blip r:embed="rId1"/>
                <a:stretch>
                  <a:fillRect t="-482" r="-1045"/>
                </a:stretch>
              </a:blipFill>
            </p:spPr>
            <p:txBody>
              <a:bodyPr/>
              <a:lstStyle/>
              <a:p>
                <a:r>
                  <a:rPr lang="zh-CN" altLang="en-US">
                    <a:noFill/>
                  </a:rPr>
                  <a:t> </a:t>
                </a:r>
              </a:p>
            </p:txBody>
          </p:sp>
        </mc:Fallback>
      </mc:AlternateContent>
      <p:sp>
        <p:nvSpPr>
          <p:cNvPr id="5" name="矩形 4"/>
          <p:cNvSpPr/>
          <p:nvPr/>
        </p:nvSpPr>
        <p:spPr>
          <a:xfrm>
            <a:off x="1823085" y="3893820"/>
            <a:ext cx="3308350" cy="782320"/>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矩形 3"/>
          <p:cNvSpPr/>
          <p:nvPr/>
        </p:nvSpPr>
        <p:spPr>
          <a:xfrm>
            <a:off x="4845050" y="5245100"/>
            <a:ext cx="3188335" cy="782320"/>
          </a:xfrm>
          <a:prstGeom prst="rect">
            <a:avLst/>
          </a:prstGeom>
          <a:noFill/>
          <a:ln w="2857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sPlot</a:t>
            </a:r>
            <a:r>
              <a:rPr lang="zh-CN" altLang="en-US" b="1"/>
              <a:t>方法</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pPr>
                  <a:lnSpc>
                    <a:spcPct val="120000"/>
                  </a:lnSpc>
                  <a:spcBef>
                    <a:spcPts val="1000"/>
                  </a:spcBef>
                  <a:spcAft>
                    <a:spcPts val="0"/>
                  </a:spcAft>
                </a:pPr>
                <a:r>
                  <a:rPr lang="zh-CN" altLang="en-US" b="1">
                    <a:solidFill>
                      <a:schemeClr val="tx1"/>
                    </a:solidFill>
                  </a:rPr>
                  <a:t>通过上述推导我们可以得到：</a:t>
                </a:r>
                <a:endParaRPr lang="zh-CN" altLang="en-US" b="1">
                  <a:solidFill>
                    <a:schemeClr val="tx1"/>
                  </a:solidFill>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ea typeface="宋体" pitchFamily="2" charset="-122"/>
                          <a:cs typeface="DejaVu Math TeX Gyre" panose="02000503000000000000" charset="0"/>
                        </a:rPr>
                        <m:t>=</m:t>
                      </m:r>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e>
                      </m:d>
                      <m:sSub>
                        <m:sSubPr>
                          <m:ctrlPr>
                            <a:rPr lang="en-US" altLang="zh-CN" sz="2000" b="1">
                              <a:solidFill>
                                <a:schemeClr val="tx1"/>
                              </a:solidFill>
                              <a:latin typeface="DejaVu Math TeX Gyre" panose="02000503000000000000" charset="0"/>
                              <a:cs typeface="DejaVu Math TeX Gyre" panose="02000503000000000000" charset="0"/>
                            </a:rPr>
                          </m:ctrlPr>
                        </m:sSubPr>
                        <m:e>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𝐬𝐬</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𝐬𝐛</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chemeClr val="tx1"/>
                  </a:solidFill>
                  <a:latin typeface="DejaVu Math TeX Gyre" panose="02000503000000000000" charset="0"/>
                  <a:cs typeface="DejaVu Math TeX Gyre" panose="02000503000000000000" charset="0"/>
                </a:endParaRPr>
              </a:p>
              <a:p>
                <a:pPr>
                  <a:lnSpc>
                    <a:spcPct val="120000"/>
                  </a:lnSpc>
                  <a:spcBef>
                    <a:spcPts val="1000"/>
                  </a:spcBef>
                  <a:spcAft>
                    <a:spcPts val="0"/>
                  </a:spcAft>
                </a:pPr>
                <a:r>
                  <a:rPr lang="zh-CN" altLang="en-US" b="1">
                    <a:solidFill>
                      <a:schemeClr val="tx1"/>
                    </a:solidFill>
                    <a:sym typeface="+mn-ea"/>
                  </a:rPr>
                  <a:t>同样地我们有：</a:t>
                </a:r>
                <a:endParaRPr lang="zh-CN" altLang="en-US" b="1">
                  <a:solidFill>
                    <a:schemeClr val="tx1"/>
                  </a:solidFill>
                  <a:sym typeface="+mn-ea"/>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𝐛</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ea typeface="宋体" pitchFamily="2" charset="-122"/>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e>
                          </m:d>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𝐛</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𝐬𝐛</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𝐛𝐛</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chemeClr val="tx1"/>
                  </a:solidFill>
                  <a:latin typeface="DejaVu Math TeX Gyre" panose="02000503000000000000" charset="0"/>
                  <a:cs typeface="DejaVu Math TeX Gyre" panose="02000503000000000000" charset="0"/>
                </a:endParaRPr>
              </a:p>
              <a:p>
                <a:pPr>
                  <a:lnSpc>
                    <a:spcPct val="120000"/>
                  </a:lnSpc>
                  <a:spcBef>
                    <a:spcPts val="1000"/>
                  </a:spcBef>
                  <a:spcAft>
                    <a:spcPts val="0"/>
                  </a:spcAft>
                </a:pPr>
                <a:r>
                  <a:rPr lang="zh-CN" altLang="en-US" b="1">
                    <a:solidFill>
                      <a:schemeClr val="tx1"/>
                    </a:solidFill>
                    <a:sym typeface="+mn-ea"/>
                  </a:rPr>
                  <a:t>联立上述两个线性方程组可以简单求得：</a:t>
                </a:r>
                <a:endParaRPr lang="zh-CN" altLang="en-US" b="1">
                  <a:solidFill>
                    <a:schemeClr val="tx1"/>
                  </a:solidFill>
                  <a:sym typeface="+mn-ea"/>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zh-CN" altLang="en-US"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𝐌</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acc>
                        <m:accPr>
                          <m:chr m:val="̅"/>
                          <m:ctrlPr>
                            <a:rPr lang="en-US" altLang="zh-CN" b="1">
                              <a:solidFill>
                                <a:schemeClr val="tx1"/>
                              </a:solidFill>
                              <a:latin typeface="DejaVu Math TeX Gyre" panose="02000503000000000000" charset="0"/>
                              <a:cs typeface="DejaVu Math TeX Gyre" panose="02000503000000000000" charset="0"/>
                            </a:rPr>
                          </m:ctrlPr>
                        </m:accPr>
                        <m:e>
                          <m:r>
                            <a:rPr lang="en-US" altLang="zh-CN" b="1">
                              <a:solidFill>
                                <a:schemeClr val="tx1"/>
                              </a:solidFill>
                              <a:latin typeface="DejaVu Math TeX Gyre" panose="02000503000000000000" charset="0"/>
                              <a:cs typeface="DejaVu Math TeX Gyre" panose="02000503000000000000" charset="0"/>
                            </a:rPr>
                            <m:t> </m:t>
                          </m:r>
                          <m:r>
                            <a:rPr lang="en-US" altLang="zh-CN" b="1">
                              <a:solidFill>
                                <a:schemeClr val="tx1"/>
                              </a:solidFill>
                              <a:latin typeface="DejaVu Math TeX Gyre" panose="02000503000000000000" charset="0"/>
                              <a:cs typeface="DejaVu Math TeX Gyre" panose="02000503000000000000" charset="0"/>
                            </a:rPr>
                            <m:t>𝐱</m:t>
                          </m:r>
                        </m:e>
                      </m:acc>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𝐬𝐬</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r>
                        <a:rPr lang="en-US" altLang="zh-CN" b="1" i="1">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𝐬𝐛</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oMath>
                  </m:oMathPara>
                </a14:m>
                <a:endParaRPr lang="en-US" altLang="zh-CN" b="1">
                  <a:solidFill>
                    <a:srgbClr val="0070C0"/>
                  </a:solidFill>
                  <a:latin typeface="DejaVu Math TeX Gyre" panose="02000503000000000000" charset="0"/>
                  <a:cs typeface="DejaVu Math TeX Gyre" panose="02000503000000000000" charset="0"/>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sSub>
                        <m:sSubPr>
                          <m:ctrlPr>
                            <a:rPr lang="zh-CN" altLang="en-US"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𝐌</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acc>
                        <m:accPr>
                          <m:chr m:val="̅"/>
                          <m:ctrlPr>
                            <a:rPr lang="en-US" altLang="zh-CN" b="1">
                              <a:solidFill>
                                <a:schemeClr val="tx1"/>
                              </a:solidFill>
                              <a:latin typeface="DejaVu Math TeX Gyre" panose="02000503000000000000" charset="0"/>
                              <a:cs typeface="DejaVu Math TeX Gyre" panose="02000503000000000000" charset="0"/>
                            </a:rPr>
                          </m:ctrlPr>
                        </m:accPr>
                        <m:e>
                          <m:r>
                            <a:rPr lang="en-US" altLang="zh-CN" b="1">
                              <a:solidFill>
                                <a:schemeClr val="tx1"/>
                              </a:solidFill>
                              <a:latin typeface="DejaVu Math TeX Gyre" panose="02000503000000000000" charset="0"/>
                              <a:cs typeface="DejaVu Math TeX Gyre" panose="02000503000000000000" charset="0"/>
                            </a:rPr>
                            <m:t> </m:t>
                          </m:r>
                          <m:r>
                            <a:rPr lang="en-US" altLang="zh-CN" b="1">
                              <a:solidFill>
                                <a:schemeClr val="tx1"/>
                              </a:solidFill>
                              <a:latin typeface="DejaVu Math TeX Gyre" panose="02000503000000000000" charset="0"/>
                              <a:cs typeface="DejaVu Math TeX Gyre" panose="02000503000000000000" charset="0"/>
                            </a:rPr>
                            <m:t>𝐱</m:t>
                          </m:r>
                        </m:e>
                      </m:acc>
                      <m:r>
                        <a:rPr lang="en-US" altLang="zh-CN" b="1">
                          <a:solidFill>
                            <a:schemeClr val="tx1"/>
                          </a:solidFill>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𝐬𝐛</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r>
                        <a:rPr lang="en-US" altLang="zh-CN" b="1" i="1">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𝐛</m:t>
                              </m:r>
                              <m:r>
                                <a:rPr lang="en-US" altLang="zh-CN" b="1">
                                  <a:solidFill>
                                    <a:schemeClr val="tx1"/>
                                  </a:solidFill>
                                  <a:latin typeface="DejaVu Math TeX Gyre" panose="02000503000000000000" charset="0"/>
                                  <a:cs typeface="DejaVu Math TeX Gyre" panose="02000503000000000000" charset="0"/>
                                </a:rPr>
                                <m:t>𝐛</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oMath>
                  </m:oMathPara>
                </a14:m>
                <a:endParaRPr lang="zh-CN" altLang="en-US" b="1">
                  <a:solidFill>
                    <a:schemeClr val="tx1"/>
                  </a:solidFill>
                  <a:sym typeface="+mn-ea"/>
                </a:endParaRPr>
              </a:p>
              <a:p>
                <a:pPr>
                  <a:lnSpc>
                    <a:spcPct val="120000"/>
                  </a:lnSpc>
                  <a:spcBef>
                    <a:spcPts val="1000"/>
                  </a:spcBef>
                  <a:spcAft>
                    <a:spcPts val="0"/>
                  </a:spcAft>
                </a:pPr>
                <a:r>
                  <a:rPr lang="zh-CN" altLang="en-US" b="1">
                    <a:solidFill>
                      <a:schemeClr val="tx1"/>
                    </a:solidFill>
                    <a:sym typeface="+mn-ea"/>
                  </a:rPr>
                  <a:t>至此我们成功用</a:t>
                </a:r>
                <a:r>
                  <a:rPr lang="en-US" altLang="zh-CN" b="1">
                    <a:solidFill>
                      <a:schemeClr val="tx1"/>
                    </a:solidFill>
                    <a:sym typeface="+mn-ea"/>
                  </a:rPr>
                  <a:t>sPlot</a:t>
                </a:r>
                <a:r>
                  <a:rPr lang="zh-CN" altLang="en-US" b="1">
                    <a:solidFill>
                      <a:schemeClr val="tx1"/>
                    </a:solidFill>
                    <a:sym typeface="+mn-ea"/>
                  </a:rPr>
                  <a:t>方法重建出信号和背景的</a:t>
                </a:r>
                <a:r>
                  <a:rPr lang="en-US" altLang="zh-CN" b="1">
                    <a:solidFill>
                      <a:schemeClr val="tx1"/>
                    </a:solidFill>
                    <a:sym typeface="+mn-ea"/>
                  </a:rPr>
                  <a:t>control variable x</a:t>
                </a:r>
                <a:r>
                  <a:rPr lang="zh-CN" altLang="en-US" b="1">
                    <a:solidFill>
                      <a:schemeClr val="tx1"/>
                    </a:solidFill>
                    <a:sym typeface="+mn-ea"/>
                  </a:rPr>
                  <a:t>的</a:t>
                </a:r>
                <a:r>
                  <a:rPr lang="zh-CN" altLang="en-US" b="1">
                    <a:solidFill>
                      <a:schemeClr val="tx1"/>
                    </a:solidFill>
                    <a:sym typeface="+mn-ea"/>
                  </a:rPr>
                  <a:t>分布。</a:t>
                </a:r>
                <a:endParaRPr lang="zh-CN" altLang="en-US" b="1">
                  <a:solidFill>
                    <a:schemeClr val="tx1"/>
                  </a:solidFill>
                  <a:sym typeface="+mn-ea"/>
                </a:endParaRPr>
              </a:p>
              <a:p>
                <a:pPr marL="0" indent="0">
                  <a:lnSpc>
                    <a:spcPct val="120000"/>
                  </a:lnSpc>
                  <a:spcBef>
                    <a:spcPts val="1000"/>
                  </a:spcBef>
                  <a:spcAft>
                    <a:spcPts val="0"/>
                  </a:spcAft>
                  <a:buNone/>
                </a:pPr>
                <a:endParaRPr lang="zh-CN" altLang="en-US" b="1">
                  <a:solidFill>
                    <a:schemeClr val="tx1"/>
                  </a:solidFill>
                  <a:latin typeface="DejaVu Math TeX Gyre" panose="02000503000000000000" charset="0"/>
                  <a:ea typeface="宋体" pitchFamily="2" charset="-122"/>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912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sPlot</a:t>
            </a:r>
            <a:r>
              <a:rPr lang="zh-CN" altLang="en-US" b="1"/>
              <a:t>方法</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0000"/>
              </a:bodyPr>
              <a:p>
                <a:pPr fontAlgn="auto">
                  <a:lnSpc>
                    <a:spcPct val="120000"/>
                  </a:lnSpc>
                  <a:spcBef>
                    <a:spcPts val="1000"/>
                  </a:spcBef>
                  <a:spcAft>
                    <a:spcPts val="1800"/>
                  </a:spcAft>
                </a:pPr>
                <a:r>
                  <a:rPr lang="zh-CN" altLang="en-US" b="1">
                    <a:solidFill>
                      <a:schemeClr val="tx1"/>
                    </a:solidFill>
                    <a:latin typeface="DejaVu Math TeX Gyre" panose="02000503000000000000" charset="0"/>
                    <a:ea typeface="宋体" pitchFamily="2" charset="-122"/>
                    <a:cs typeface="DejaVu Math TeX Gyre" panose="02000503000000000000" charset="0"/>
                    <a:sym typeface="+mn-ea"/>
                  </a:rPr>
                  <a:t>注意此时</a:t>
                </a:r>
                <a:r>
                  <a:rPr lang="en-US" altLang="zh-CN" b="1">
                    <a:solidFill>
                      <a:schemeClr val="tx1"/>
                    </a:solidFill>
                    <a:latin typeface="DejaVu Math TeX Gyre" panose="02000503000000000000" charset="0"/>
                    <a:ea typeface="宋体" pitchFamily="2" charset="-122"/>
                    <a:cs typeface="DejaVu Math TeX Gyre" panose="02000503000000000000" charset="0"/>
                    <a:sym typeface="+mn-ea"/>
                  </a:rPr>
                  <a:t>weight</a:t>
                </a:r>
                <a:r>
                  <a:rPr lang="zh-CN" altLang="en-US" b="1">
                    <a:solidFill>
                      <a:schemeClr val="tx1"/>
                    </a:solidFill>
                    <a:latin typeface="DejaVu Math TeX Gyre" panose="02000503000000000000" charset="0"/>
                    <a:ea typeface="宋体" pitchFamily="2" charset="-122"/>
                    <a:cs typeface="DejaVu Math TeX Gyre" panose="02000503000000000000" charset="0"/>
                    <a:sym typeface="+mn-ea"/>
                  </a:rPr>
                  <a:t>的写法应当修正</a:t>
                </a:r>
                <a:r>
                  <a:rPr lang="zh-CN" altLang="en-US" b="1">
                    <a:solidFill>
                      <a:schemeClr val="tx1"/>
                    </a:solidFill>
                    <a:latin typeface="DejaVu Math TeX Gyre" panose="02000503000000000000" charset="0"/>
                    <a:ea typeface="宋体" pitchFamily="2" charset="-122"/>
                    <a:cs typeface="DejaVu Math TeX Gyre" panose="02000503000000000000" charset="0"/>
                    <a:sym typeface="+mn-ea"/>
                  </a:rPr>
                  <a:t>为：</a:t>
                </a:r>
                <a:endParaRPr lang="zh-CN" altLang="en-US" b="1">
                  <a:solidFill>
                    <a:schemeClr val="tx1"/>
                  </a:solidFill>
                  <a:latin typeface="DejaVu Math TeX Gyre" panose="02000503000000000000" charset="0"/>
                  <a:ea typeface="宋体" pitchFamily="2" charset="-122"/>
                  <a:cs typeface="DejaVu Math TeX Gyre" panose="02000503000000000000" charset="0"/>
                  <a:sym typeface="+mn-ea"/>
                </a:endParaRPr>
              </a:p>
              <a:p>
                <a:pPr marL="0" indent="0" fontAlgn="auto">
                  <a:lnSpc>
                    <a:spcPct val="120000"/>
                  </a:lnSpc>
                  <a:spcBef>
                    <a:spcPts val="1000"/>
                  </a:spcBef>
                  <a:spcAft>
                    <a:spcPts val="1800"/>
                  </a:spcAft>
                  <a:buNone/>
                </a:pPr>
                <a14:m>
                  <m:oMathPara xmlns:m="http://schemas.openxmlformats.org/officeDocument/2006/math">
                    <m:oMathParaPr>
                      <m:jc m:val="centerGroup"/>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𝒫</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f>
                        <m:fPr>
                          <m:ctrlPr>
                            <a:rPr lang="en-US" altLang="zh-CN" b="1">
                              <a:solidFill>
                                <a:schemeClr val="tx1"/>
                              </a:solidFill>
                              <a:latin typeface="DejaVu Math TeX Gyre" panose="02000503000000000000" charset="0"/>
                              <a:cs typeface="DejaVu Math TeX Gyre" panose="02000503000000000000" charset="0"/>
                            </a:rPr>
                          </m:ctrlPr>
                        </m:fPr>
                        <m:num>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𝐬𝐬</m:t>
                                  </m:r>
                                </m:sub>
                              </m:sSub>
                            </m:e>
                          </m:d>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𝐬𝐛</m:t>
                                  </m:r>
                                </m:sub>
                              </m:sSub>
                            </m:e>
                          </m:d>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num>
                        <m:den>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den>
                      </m:f>
                    </m:oMath>
                  </m:oMathPara>
                </a14:m>
                <a:endParaRPr lang="zh-CN" altLang="en-US" i="1">
                  <a:solidFill>
                    <a:schemeClr val="tx1"/>
                  </a:solidFill>
                  <a:latin typeface="DejaVu Math TeX Gyre" panose="02000503000000000000" charset="0"/>
                  <a:cs typeface="DejaVu Math TeX Gyre" panose="02000503000000000000" charset="0"/>
                </a:endParaRPr>
              </a:p>
              <a:p>
                <a:pPr fontAlgn="auto">
                  <a:lnSpc>
                    <a:spcPct val="120000"/>
                  </a:lnSpc>
                  <a:spcBef>
                    <a:spcPts val="1000"/>
                  </a:spcBef>
                  <a:spcAft>
                    <a:spcPts val="1800"/>
                  </a:spcAft>
                </a:pPr>
                <a:r>
                  <a:rPr lang="zh-CN" altLang="en-US" i="1">
                    <a:solidFill>
                      <a:schemeClr val="tx1"/>
                    </a:solidFill>
                    <a:latin typeface="DejaVu Math TeX Gyre" panose="02000503000000000000" charset="0"/>
                    <a:cs typeface="DejaVu Math TeX Gyre" panose="02000503000000000000" charset="0"/>
                  </a:rPr>
                  <a:t>区别于之前</a:t>
                </a:r>
                <a:r>
                  <a:rPr lang="en-US" altLang="zh-CN" i="1">
                    <a:solidFill>
                      <a:schemeClr val="tx1"/>
                    </a:solidFill>
                    <a:latin typeface="DejaVu Math TeX Gyre" panose="02000503000000000000" charset="0"/>
                    <a:cs typeface="DejaVu Math TeX Gyre" panose="02000503000000000000" charset="0"/>
                  </a:rPr>
                  <a:t>inPlot</a:t>
                </a:r>
                <a:r>
                  <a:rPr lang="zh-CN" altLang="en-US" i="1">
                    <a:solidFill>
                      <a:schemeClr val="tx1"/>
                    </a:solidFill>
                    <a:latin typeface="DejaVu Math TeX Gyre" panose="02000503000000000000" charset="0"/>
                    <a:cs typeface="DejaVu Math TeX Gyre" panose="02000503000000000000" charset="0"/>
                  </a:rPr>
                  <a:t>方法的信号的</a:t>
                </a:r>
                <a:r>
                  <a:rPr lang="en-US" altLang="zh-CN" i="1">
                    <a:solidFill>
                      <a:schemeClr val="tx1"/>
                    </a:solidFill>
                    <a:latin typeface="DejaVu Math TeX Gyre" panose="02000503000000000000" charset="0"/>
                    <a:cs typeface="DejaVu Math TeX Gyre" panose="02000503000000000000" charset="0"/>
                  </a:rPr>
                  <a:t>weight</a:t>
                </a:r>
                <a:r>
                  <a:rPr lang="zh-CN" altLang="en-US" b="1" i="1">
                    <a:solidFill>
                      <a:schemeClr val="tx1"/>
                    </a:solidFill>
                    <a:latin typeface="DejaVu Math TeX Gyre" panose="02000503000000000000" charset="0"/>
                    <a:cs typeface="DejaVu Math TeX Gyre" panose="02000503000000000000" charset="0"/>
                  </a:rPr>
                  <a:t>：</a:t>
                </a:r>
                <a:endParaRPr lang="en-US" altLang="zh-CN" b="1" i="1">
                  <a:solidFill>
                    <a:schemeClr val="tx1"/>
                  </a:solidFill>
                  <a:latin typeface="DejaVu Math TeX Gyre" panose="02000503000000000000" charset="0"/>
                  <a:cs typeface="DejaVu Math TeX Gyre" panose="02000503000000000000" charset="0"/>
                </a:endParaRPr>
              </a:p>
              <a:p>
                <a:pPr marL="0" indent="0" fontAlgn="auto">
                  <a:lnSpc>
                    <a:spcPct val="120000"/>
                  </a:lnSpc>
                  <a:spcBef>
                    <a:spcPts val="1000"/>
                  </a:spcBef>
                  <a:spcAft>
                    <a:spcPts val="1800"/>
                  </a:spcAft>
                  <a:buNone/>
                </a:pPr>
                <a14:m>
                  <m:oMathPara xmlns:m="http://schemas.openxmlformats.org/officeDocument/2006/math">
                    <m:oMathParaPr>
                      <m:jc m:val="centerGroup"/>
                    </m:oMathParaPr>
                    <m:oMath xmlns:m="http://schemas.openxmlformats.org/officeDocument/2006/math">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P</m:t>
                          </m:r>
                        </m:e>
                        <m:sub>
                          <m:r>
                            <m:rPr>
                              <m:sty m:val="p"/>
                            </m:rPr>
                            <a:rPr lang="en-US" altLang="zh-CN">
                              <a:solidFill>
                                <a:schemeClr val="tx1"/>
                              </a:solidFill>
                              <a:latin typeface="DejaVu Math TeX Gyre" panose="02000503000000000000" charset="0"/>
                              <a:cs typeface="DejaVu Math TeX Gyre" panose="02000503000000000000" charset="0"/>
                            </a:rPr>
                            <m:t>s</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f>
                        <m:fPr>
                          <m:ctrlPr>
                            <a:rPr lang="en-US" altLang="zh-CN">
                              <a:solidFill>
                                <a:schemeClr val="tx1"/>
                              </a:solidFill>
                              <a:latin typeface="DejaVu Math TeX Gyre" panose="02000503000000000000" charset="0"/>
                              <a:cs typeface="DejaVu Math TeX Gyre" panose="02000503000000000000" charset="0"/>
                            </a:rPr>
                          </m:ctrlPr>
                        </m:fPr>
                        <m:num>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N</m:t>
                              </m:r>
                            </m:e>
                            <m:sub>
                              <m:r>
                                <m:rPr>
                                  <m:sty m:val="p"/>
                                </m:rPr>
                                <a:rPr lang="en-US" altLang="zh-CN">
                                  <a:solidFill>
                                    <a:schemeClr val="tx1"/>
                                  </a:solidFill>
                                  <a:latin typeface="DejaVu Math TeX Gyre" panose="02000503000000000000" charset="0"/>
                                  <a:cs typeface="DejaVu Math TeX Gyre" panose="02000503000000000000" charset="0"/>
                                </a:rPr>
                                <m:t>s</m:t>
                              </m:r>
                            </m:sub>
                          </m:sSub>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f</m:t>
                              </m:r>
                            </m:e>
                            <m:sub>
                              <m:r>
                                <m:rPr>
                                  <m:sty m:val="p"/>
                                </m:rPr>
                                <a:rPr lang="en-US" altLang="zh-CN">
                                  <a:solidFill>
                                    <a:schemeClr val="tx1"/>
                                  </a:solidFill>
                                  <a:latin typeface="DejaVu Math TeX Gyre" panose="02000503000000000000" charset="0"/>
                                  <a:cs typeface="DejaVu Math TeX Gyre" panose="02000503000000000000" charset="0"/>
                                </a:rPr>
                                <m:t>s</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num>
                        <m:den>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N</m:t>
                              </m:r>
                            </m:e>
                            <m:sub>
                              <m:r>
                                <m:rPr>
                                  <m:sty m:val="p"/>
                                </m:rPr>
                                <a:rPr lang="en-US" altLang="zh-CN">
                                  <a:solidFill>
                                    <a:schemeClr val="tx1"/>
                                  </a:solidFill>
                                  <a:latin typeface="DejaVu Math TeX Gyre" panose="02000503000000000000" charset="0"/>
                                  <a:cs typeface="DejaVu Math TeX Gyre" panose="02000503000000000000" charset="0"/>
                                </a:rPr>
                                <m:t>s</m:t>
                              </m:r>
                            </m:sub>
                          </m:sSub>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f</m:t>
                              </m:r>
                            </m:e>
                            <m:sub>
                              <m:r>
                                <m:rPr>
                                  <m:sty m:val="p"/>
                                </m:rPr>
                                <a:rPr lang="en-US" altLang="zh-CN">
                                  <a:solidFill>
                                    <a:schemeClr val="tx1"/>
                                  </a:solidFill>
                                  <a:latin typeface="DejaVu Math TeX Gyre" panose="02000503000000000000" charset="0"/>
                                  <a:cs typeface="DejaVu Math TeX Gyre" panose="02000503000000000000" charset="0"/>
                                </a:rPr>
                                <m:t>s</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N</m:t>
                              </m:r>
                            </m:e>
                            <m:sub>
                              <m:r>
                                <m:rPr>
                                  <m:sty m:val="p"/>
                                </m:rPr>
                                <a:rPr lang="en-US" altLang="zh-CN">
                                  <a:solidFill>
                                    <a:schemeClr val="tx1"/>
                                  </a:solidFill>
                                  <a:latin typeface="DejaVu Math TeX Gyre" panose="02000503000000000000" charset="0"/>
                                  <a:cs typeface="DejaVu Math TeX Gyre" panose="02000503000000000000" charset="0"/>
                                </a:rPr>
                                <m:t>b</m:t>
                              </m:r>
                            </m:sub>
                          </m:sSub>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f</m:t>
                              </m:r>
                            </m:e>
                            <m:sub>
                              <m:r>
                                <m:rPr>
                                  <m:sty m:val="p"/>
                                </m:rPr>
                                <a:rPr lang="en-US" altLang="zh-CN">
                                  <a:solidFill>
                                    <a:schemeClr val="tx1"/>
                                  </a:solidFill>
                                  <a:latin typeface="DejaVu Math TeX Gyre" panose="02000503000000000000" charset="0"/>
                                  <a:cs typeface="DejaVu Math TeX Gyre" panose="02000503000000000000" charset="0"/>
                                </a:rPr>
                                <m:t>b</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den>
                      </m:f>
                    </m:oMath>
                  </m:oMathPara>
                </a14:m>
                <a:endParaRPr lang="en-US" altLang="zh-CN">
                  <a:solidFill>
                    <a:schemeClr val="tx1"/>
                  </a:solidFill>
                  <a:latin typeface="DejaVu Math TeX Gyre" panose="02000503000000000000" charset="0"/>
                  <a:cs typeface="DejaVu Math TeX Gyre" panose="02000503000000000000" charset="0"/>
                </a:endParaRPr>
              </a:p>
              <a:p>
                <a:pPr marL="0" indent="0" algn="ctr" fontAlgn="auto">
                  <a:lnSpc>
                    <a:spcPct val="120000"/>
                  </a:lnSpc>
                  <a:spcBef>
                    <a:spcPts val="1000"/>
                  </a:spcBef>
                  <a:spcAft>
                    <a:spcPts val="1800"/>
                  </a:spcAft>
                  <a:buNone/>
                </a:pPr>
                <a:r>
                  <a:rPr lang="zh-CN" altLang="en-US" sz="2000" i="1">
                    <a:solidFill>
                      <a:schemeClr val="tx1"/>
                    </a:solidFill>
                    <a:latin typeface="DejaVu Math TeX Gyre" panose="02000503000000000000" charset="0"/>
                    <a:ea typeface="宋体" pitchFamily="2" charset="-122"/>
                    <a:cs typeface="DejaVu Math TeX Gyre" panose="02000503000000000000" charset="0"/>
                    <a:sym typeface="+mn-ea"/>
                  </a:rPr>
                  <a:t>The sPlot method has been implemented in the ROOT framework under the class TSPlot</a:t>
                </a:r>
                <a:endParaRPr lang="zh-CN" altLang="en-US" sz="2000" i="1">
                  <a:solidFill>
                    <a:schemeClr val="tx1"/>
                  </a:solidFill>
                  <a:latin typeface="DejaVu Math TeX Gyre" panose="02000503000000000000" charset="0"/>
                  <a:ea typeface="宋体" pitchFamily="2" charset="-122"/>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toyMC </a:t>
            </a:r>
            <a:r>
              <a:rPr lang="zh-CN" altLang="en-US" b="1"/>
              <a:t>结果</a:t>
            </a:r>
            <a:endParaRPr lang="zh-CN" altLang="en-US" b="1"/>
          </a:p>
        </p:txBody>
      </p:sp>
      <p:pic>
        <p:nvPicPr>
          <p:cNvPr id="4" name="内容占位符 3"/>
          <p:cNvPicPr>
            <a:picLocks noChangeAspect="1"/>
          </p:cNvPicPr>
          <p:nvPr>
            <p:ph idx="1"/>
            <p:custDataLst>
              <p:tags r:id="rId1"/>
            </p:custDataLst>
          </p:nvPr>
        </p:nvPicPr>
        <p:blipFill>
          <a:blip r:embed="rId2"/>
          <a:stretch>
            <a:fillRect/>
          </a:stretch>
        </p:blipFill>
        <p:spPr>
          <a:xfrm>
            <a:off x="532765" y="2877185"/>
            <a:ext cx="10515600" cy="332041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053465" y="1971675"/>
                <a:ext cx="9900285" cy="922020"/>
              </a:xfrm>
              <a:prstGeom prst="rect">
                <a:avLst/>
              </a:prstGeom>
              <a:noFill/>
            </p:spPr>
            <p:txBody>
              <a:bodyPr wrap="square" rtlCol="0">
                <a:spAutoFit/>
              </a:bodyPr>
              <a:p>
                <a:r>
                  <a:rPr lang="zh-CN" altLang="en-US" b="1"/>
                  <a:t>产生一个</a:t>
                </a:r>
                <a:r>
                  <a:rPr lang="en-US" altLang="zh-CN" b="1"/>
                  <a:t>MC</a:t>
                </a:r>
                <a:r>
                  <a:rPr lang="zh-CN" altLang="en-US" b="1"/>
                  <a:t>样本，由</a:t>
                </a:r>
                <a:r>
                  <a:rPr lang="en-US" altLang="zh-CN" b="1"/>
                  <a:t>500</a:t>
                </a:r>
                <a:r>
                  <a:rPr lang="zh-CN" altLang="en-US" b="1"/>
                  <a:t>个</a:t>
                </a:r>
                <a:r>
                  <a:rPr lang="en-US" altLang="zh-CN" b="1"/>
                  <a:t>signal</a:t>
                </a:r>
                <a:r>
                  <a:rPr lang="zh-CN" altLang="en-US" b="1"/>
                  <a:t>和</a:t>
                </a:r>
                <a:r>
                  <a:rPr lang="en-US" altLang="zh-CN" b="1"/>
                  <a:t>5000</a:t>
                </a:r>
                <a:r>
                  <a:rPr lang="zh-CN" altLang="en-US" b="1"/>
                  <a:t>个</a:t>
                </a:r>
                <a:r>
                  <a:rPr lang="en-US" altLang="zh-CN" b="1"/>
                  <a:t>background</a:t>
                </a:r>
                <a:r>
                  <a:rPr lang="zh-CN" altLang="en-US" b="1"/>
                  <a:t>组成的混合样本。这个样本由三个变量来描述，</a:t>
                </a:r>
                <a14:m>
                  <m:oMath xmlns:m="http://schemas.openxmlformats.org/officeDocument/2006/math">
                    <m:sSub>
                      <m:sSubPr>
                        <m:ctrlPr>
                          <a:rPr lang="en-US" altLang="zh-CN" b="1">
                            <a:latin typeface="Cambria Math" panose="02040503050406030204" charset="0"/>
                            <a:cs typeface="Cambria Math" panose="02040503050406030204" charset="0"/>
                          </a:rPr>
                        </m:ctrlPr>
                      </m:sSubPr>
                      <m:e>
                        <m:r>
                          <a:rPr lang="en-US" altLang="zh-CN" b="1">
                            <a:latin typeface="Cambria Math" panose="02040503050406030204" charset="0"/>
                            <a:cs typeface="Cambria Math" panose="02040503050406030204" charset="0"/>
                          </a:rPr>
                          <m:t>𝐦</m:t>
                        </m:r>
                      </m:e>
                      <m:sub>
                        <m:r>
                          <a:rPr lang="en-US" altLang="zh-CN" b="1">
                            <a:latin typeface="Cambria Math" panose="02040503050406030204" charset="0"/>
                            <a:cs typeface="Cambria Math" panose="02040503050406030204" charset="0"/>
                          </a:rPr>
                          <m:t>𝐄𝐒</m:t>
                        </m:r>
                      </m:sub>
                    </m:sSub>
                  </m:oMath>
                </a14:m>
                <a:r>
                  <a:rPr lang="zh-CN" altLang="en-US" b="1">
                    <a:latin typeface="Cambria Math" panose="02040503050406030204" charset="0"/>
                    <a:cs typeface="Cambria Math" panose="02040503050406030204" charset="0"/>
                  </a:rPr>
                  <a:t>，</a:t>
                </a:r>
                <a14:m>
                  <m:oMath xmlns:m="http://schemas.openxmlformats.org/officeDocument/2006/math">
                    <m:r>
                      <a:rPr lang="en-US" altLang="zh-CN" b="1">
                        <a:latin typeface="Cambria Math" panose="02040503050406030204" charset="0"/>
                        <a:ea typeface="MS Mincho" charset="0"/>
                        <a:cs typeface="Cambria Math" panose="02040503050406030204" charset="0"/>
                      </a:rPr>
                      <m:t>∆</m:t>
                    </m:r>
                    <m:r>
                      <a:rPr lang="en-US" altLang="zh-CN" b="1">
                        <a:latin typeface="Cambria Math" panose="02040503050406030204" charset="0"/>
                        <a:ea typeface="MS Mincho" charset="0"/>
                        <a:cs typeface="Cambria Math" panose="02040503050406030204" charset="0"/>
                      </a:rPr>
                      <m:t>𝐄</m:t>
                    </m:r>
                  </m:oMath>
                </a14:m>
                <a:r>
                  <a:rPr lang="zh-CN" altLang="en-US" b="1">
                    <a:latin typeface="Cambria Math" panose="02040503050406030204" charset="0"/>
                    <a:ea typeface="MS Mincho" charset="0"/>
                    <a:cs typeface="Cambria Math" panose="02040503050406030204" charset="0"/>
                  </a:rPr>
                  <a:t>和</a:t>
                </a:r>
                <a:r>
                  <a:rPr lang="en-US" altLang="zh-CN" b="1">
                    <a:latin typeface="Cambria Math" panose="02040503050406030204" charset="0"/>
                    <a:ea typeface="MS Mincho" charset="0"/>
                    <a:cs typeface="Cambria Math" panose="02040503050406030204" charset="0"/>
                  </a:rPr>
                  <a:t>F</a:t>
                </a:r>
                <a:r>
                  <a:rPr lang="zh-CN" altLang="en-US" b="1">
                    <a:latin typeface="Cambria Math" panose="02040503050406030204" charset="0"/>
                    <a:ea typeface="宋体" pitchFamily="2" charset="-122"/>
                    <a:cs typeface="Cambria Math" panose="02040503050406030204" charset="0"/>
                  </a:rPr>
                  <a:t>。这三个变量的抽样</a:t>
                </a:r>
                <a:r>
                  <a:rPr lang="en-US" altLang="zh-CN" b="1">
                    <a:latin typeface="Cambria Math" panose="02040503050406030204" charset="0"/>
                    <a:ea typeface="宋体" pitchFamily="2" charset="-122"/>
                    <a:cs typeface="Cambria Math" panose="02040503050406030204" charset="0"/>
                  </a:rPr>
                  <a:t>pdf</a:t>
                </a:r>
                <a:r>
                  <a:rPr lang="zh-CN" altLang="en-US" b="1">
                    <a:latin typeface="Cambria Math" panose="02040503050406030204" charset="0"/>
                    <a:ea typeface="宋体" pitchFamily="2" charset="-122"/>
                    <a:cs typeface="Cambria Math" panose="02040503050406030204" charset="0"/>
                  </a:rPr>
                  <a:t>对信号和背景都不一样。第一行为信号的三个分布的</a:t>
                </a:r>
                <a:r>
                  <a:rPr lang="en-US" altLang="zh-CN" b="1">
                    <a:latin typeface="Cambria Math" panose="02040503050406030204" charset="0"/>
                    <a:ea typeface="宋体" pitchFamily="2" charset="-122"/>
                    <a:cs typeface="Cambria Math" panose="02040503050406030204" charset="0"/>
                  </a:rPr>
                  <a:t>pdf</a:t>
                </a:r>
                <a:r>
                  <a:rPr lang="zh-CN" altLang="en-US" b="1">
                    <a:latin typeface="Cambria Math" panose="02040503050406030204" charset="0"/>
                    <a:ea typeface="宋体" pitchFamily="2" charset="-122"/>
                    <a:cs typeface="Cambria Math" panose="02040503050406030204" charset="0"/>
                  </a:rPr>
                  <a:t>形状，第二行是背景的三个变量的分布的</a:t>
                </a:r>
                <a:r>
                  <a:rPr lang="en-US" altLang="zh-CN" b="1">
                    <a:latin typeface="Cambria Math" panose="02040503050406030204" charset="0"/>
                    <a:ea typeface="宋体" pitchFamily="2" charset="-122"/>
                    <a:cs typeface="Cambria Math" panose="02040503050406030204" charset="0"/>
                  </a:rPr>
                  <a:t>pdf</a:t>
                </a:r>
                <a:r>
                  <a:rPr lang="zh-CN" altLang="en-US" b="1">
                    <a:latin typeface="Cambria Math" panose="02040503050406030204" charset="0"/>
                    <a:ea typeface="宋体" pitchFamily="2" charset="-122"/>
                    <a:cs typeface="Cambria Math" panose="02040503050406030204" charset="0"/>
                  </a:rPr>
                  <a:t>形状。</a:t>
                </a:r>
                <a:endParaRPr lang="zh-CN" altLang="en-US" b="1">
                  <a:latin typeface="Cambria Math" panose="02040503050406030204" charset="0"/>
                  <a:ea typeface="宋体" pitchFamily="2" charset="-122"/>
                  <a:cs typeface="Cambria Math" panose="02040503050406030204"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053465" y="1971675"/>
                <a:ext cx="9900285" cy="922020"/>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toyMC </a:t>
            </a:r>
            <a:r>
              <a:rPr lang="zh-CN" altLang="en-US" b="1"/>
              <a:t>结果</a:t>
            </a:r>
            <a:endParaRPr lang="zh-CN" altLang="en-US" b="1"/>
          </a:p>
        </p:txBody>
      </p:sp>
      <p:sp>
        <p:nvSpPr>
          <p:cNvPr id="3" name="内容占位符 2"/>
          <p:cNvSpPr/>
          <p:nvPr>
            <p:ph idx="1"/>
          </p:nvPr>
        </p:nvSpPr>
        <p:spPr>
          <a:xfrm>
            <a:off x="647700" y="1442085"/>
            <a:ext cx="10515600" cy="4351338"/>
          </a:xfrm>
        </p:spPr>
        <p:txBody>
          <a:bodyPr/>
          <a:p>
            <a:r>
              <a:rPr lang="zh-CN" altLang="en-US" b="1">
                <a:solidFill>
                  <a:schemeClr val="tx1"/>
                </a:solidFill>
              </a:rPr>
              <a:t>抽样的分布如下：</a:t>
            </a:r>
            <a:endParaRPr lang="zh-CN" altLang="en-US" b="1">
              <a:solidFill>
                <a:schemeClr val="tx1"/>
              </a:solidFill>
            </a:endParaRPr>
          </a:p>
          <a:p>
            <a:pPr marL="0" indent="0">
              <a:buNone/>
            </a:pPr>
            <a:endParaRPr lang="zh-CN" altLang="en-US" b="1">
              <a:solidFill>
                <a:schemeClr val="tx1"/>
              </a:solidFill>
            </a:endParaRPr>
          </a:p>
        </p:txBody>
      </p:sp>
      <p:pic>
        <p:nvPicPr>
          <p:cNvPr id="6" name="图片 5"/>
          <p:cNvPicPr>
            <a:picLocks noChangeAspect="1"/>
          </p:cNvPicPr>
          <p:nvPr>
            <p:custDataLst>
              <p:tags r:id="rId1"/>
            </p:custDataLst>
          </p:nvPr>
        </p:nvPicPr>
        <p:blipFill>
          <a:blip r:embed="rId2"/>
          <a:stretch>
            <a:fillRect/>
          </a:stretch>
        </p:blipFill>
        <p:spPr>
          <a:xfrm>
            <a:off x="647700" y="2120900"/>
            <a:ext cx="10991850" cy="3438525"/>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toyMC </a:t>
            </a:r>
            <a:r>
              <a:rPr lang="zh-CN" altLang="en-US" b="1">
                <a:sym typeface="+mn-ea"/>
              </a:rPr>
              <a:t>结果</a:t>
            </a:r>
            <a:endParaRPr lang="zh-CN" altLang="en-US"/>
          </a:p>
        </p:txBody>
      </p:sp>
      <p:sp>
        <p:nvSpPr>
          <p:cNvPr id="3" name="内容占位符 2"/>
          <p:cNvSpPr>
            <a:spLocks noGrp="1"/>
          </p:cNvSpPr>
          <p:nvPr>
            <p:ph idx="1"/>
          </p:nvPr>
        </p:nvSpPr>
        <p:spPr/>
        <p:txBody>
          <a:bodyPr/>
          <a:p>
            <a:r>
              <a:rPr lang="zh-CN" altLang="en-US" sz="2400" b="1">
                <a:solidFill>
                  <a:schemeClr val="tx1"/>
                </a:solidFill>
              </a:rPr>
              <a:t>三个变量中，将其中一个看作</a:t>
            </a:r>
            <a:r>
              <a:rPr lang="en-US" altLang="zh-CN" sz="2400" b="1">
                <a:solidFill>
                  <a:schemeClr val="tx1"/>
                </a:solidFill>
              </a:rPr>
              <a:t>control variable</a:t>
            </a:r>
            <a:r>
              <a:rPr lang="zh-CN" altLang="en-US" sz="2400" b="1">
                <a:solidFill>
                  <a:schemeClr val="tx1"/>
                </a:solidFill>
              </a:rPr>
              <a:t>，另外两个变量作为</a:t>
            </a:r>
            <a:r>
              <a:rPr lang="en-US" altLang="zh-CN" sz="2400" b="1">
                <a:solidFill>
                  <a:schemeClr val="tx1"/>
                </a:solidFill>
              </a:rPr>
              <a:t>discriminating variables</a:t>
            </a:r>
            <a:r>
              <a:rPr lang="zh-CN" altLang="en-US" sz="2400" b="1">
                <a:solidFill>
                  <a:schemeClr val="tx1"/>
                </a:solidFill>
              </a:rPr>
              <a:t>，然后通过对另外两个变量进行二维拟合可以对每个</a:t>
            </a:r>
            <a:r>
              <a:rPr lang="en-US" altLang="zh-CN" sz="2400" b="1">
                <a:solidFill>
                  <a:schemeClr val="tx1"/>
                </a:solidFill>
              </a:rPr>
              <a:t>entry</a:t>
            </a:r>
            <a:r>
              <a:rPr lang="zh-CN" altLang="en-US" sz="2400" b="1">
                <a:solidFill>
                  <a:schemeClr val="tx1"/>
                </a:solidFill>
              </a:rPr>
              <a:t>赋一个</a:t>
            </a:r>
            <a:r>
              <a:rPr lang="en-US" altLang="zh-CN" sz="2400" b="1">
                <a:solidFill>
                  <a:schemeClr val="tx1"/>
                </a:solidFill>
              </a:rPr>
              <a:t>sWeight</a:t>
            </a:r>
            <a:r>
              <a:rPr lang="zh-CN" altLang="en-US" sz="2400" b="1">
                <a:solidFill>
                  <a:schemeClr val="tx1"/>
                </a:solidFill>
              </a:rPr>
              <a:t>，利用</a:t>
            </a:r>
            <a:r>
              <a:rPr lang="en-US" altLang="zh-CN" sz="2400" b="1">
                <a:solidFill>
                  <a:schemeClr val="tx1"/>
                </a:solidFill>
              </a:rPr>
              <a:t>sPlot</a:t>
            </a:r>
            <a:r>
              <a:rPr lang="zh-CN" altLang="en-US" sz="2400" b="1">
                <a:solidFill>
                  <a:schemeClr val="tx1"/>
                </a:solidFill>
              </a:rPr>
              <a:t>方法抽取出</a:t>
            </a:r>
            <a:r>
              <a:rPr lang="en-US" altLang="zh-CN" sz="2400" b="1">
                <a:solidFill>
                  <a:schemeClr val="tx1"/>
                </a:solidFill>
              </a:rPr>
              <a:t>control variable</a:t>
            </a:r>
            <a:r>
              <a:rPr lang="zh-CN" altLang="en-US" sz="2400" b="1">
                <a:solidFill>
                  <a:schemeClr val="tx1"/>
                </a:solidFill>
              </a:rPr>
              <a:t>的分布如下：</a:t>
            </a:r>
            <a:endParaRPr lang="zh-CN" altLang="en-US" sz="2400" b="1">
              <a:solidFill>
                <a:schemeClr val="tx1"/>
              </a:solidFill>
            </a:endParaRPr>
          </a:p>
          <a:p>
            <a:endParaRPr lang="zh-CN" altLang="en-US" sz="2400" b="1">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2209800" y="3199765"/>
            <a:ext cx="3451162" cy="32400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889240" y="3199765"/>
            <a:ext cx="3460792" cy="324000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483870" y="3552825"/>
                <a:ext cx="1725930" cy="2306955"/>
              </a:xfrm>
              <a:prstGeom prst="rect">
                <a:avLst/>
              </a:prstGeom>
              <a:noFill/>
            </p:spPr>
            <p:txBody>
              <a:bodyPr wrap="square" rtlCol="0">
                <a:spAutoFit/>
              </a:bodyPr>
              <a:p>
                <a:r>
                  <a:rPr lang="zh-CN" altLang="en-US" b="1">
                    <a:solidFill>
                      <a:srgbClr val="FF0000"/>
                    </a:solidFill>
                  </a:rPr>
                  <a:t>利用</a:t>
                </a:r>
                <a14:m>
                  <m:oMath xmlns:m="http://schemas.openxmlformats.org/officeDocument/2006/math">
                    <m:r>
                      <a:rPr lang="en-US" altLang="zh-CN" b="1">
                        <a:solidFill>
                          <a:srgbClr val="FF0000"/>
                        </a:solidFill>
                        <a:latin typeface="Cambria Math" panose="02040503050406030204" charset="0"/>
                        <a:ea typeface="MS Mincho" charset="0"/>
                        <a:cs typeface="Cambria Math" panose="02040503050406030204" charset="0"/>
                      </a:rPr>
                      <m:t>∆</m:t>
                    </m:r>
                    <m:r>
                      <a:rPr lang="en-US" altLang="zh-CN" b="1">
                        <a:solidFill>
                          <a:srgbClr val="FF0000"/>
                        </a:solidFill>
                        <a:latin typeface="Cambria Math" panose="02040503050406030204" charset="0"/>
                        <a:ea typeface="MS Mincho" charset="0"/>
                        <a:cs typeface="Cambria Math" panose="02040503050406030204" charset="0"/>
                      </a:rPr>
                      <m:t>𝐄</m:t>
                    </m:r>
                  </m:oMath>
                </a14:m>
                <a:r>
                  <a:rPr lang="zh-CN" altLang="en-US" b="1">
                    <a:solidFill>
                      <a:srgbClr val="FF0000"/>
                    </a:solidFill>
                    <a:latin typeface="Cambria Math" panose="02040503050406030204" charset="0"/>
                    <a:ea typeface="MS Mincho" charset="0"/>
                    <a:cs typeface="Cambria Math" panose="02040503050406030204" charset="0"/>
                    <a:sym typeface="+mn-ea"/>
                  </a:rPr>
                  <a:t>和</a:t>
                </a:r>
                <a:r>
                  <a:rPr lang="en-US" altLang="zh-CN" b="1">
                    <a:solidFill>
                      <a:srgbClr val="FF0000"/>
                    </a:solidFill>
                    <a:latin typeface="Cambria Math" panose="02040503050406030204" charset="0"/>
                    <a:ea typeface="MS Mincho" charset="0"/>
                    <a:cs typeface="Cambria Math" panose="02040503050406030204" charset="0"/>
                    <a:sym typeface="+mn-ea"/>
                  </a:rPr>
                  <a:t>F</a:t>
                </a:r>
                <a:r>
                  <a:rPr lang="zh-CN" altLang="en-US" b="1">
                    <a:solidFill>
                      <a:srgbClr val="FF0000"/>
                    </a:solidFill>
                    <a:latin typeface="Cambria Math" panose="02040503050406030204" charset="0"/>
                    <a:ea typeface="MS Mincho" charset="0"/>
                    <a:cs typeface="Cambria Math" panose="02040503050406030204" charset="0"/>
                    <a:sym typeface="+mn-ea"/>
                  </a:rPr>
                  <a:t>的分布进行拟合，抽取出</a:t>
                </a:r>
                <a14:m>
                  <m:oMath xmlns:m="http://schemas.openxmlformats.org/officeDocument/2006/math">
                    <m:sSub>
                      <m:sSubPr>
                        <m:ctrlPr>
                          <a:rPr lang="en-US" altLang="zh-CN" b="1">
                            <a:solidFill>
                              <a:srgbClr val="FF0000"/>
                            </a:solidFill>
                            <a:latin typeface="Cambria Math" panose="02040503050406030204" charset="0"/>
                            <a:cs typeface="Cambria Math" panose="02040503050406030204" charset="0"/>
                          </a:rPr>
                        </m:ctrlPr>
                      </m:sSubPr>
                      <m:e>
                        <m:r>
                          <a:rPr lang="en-US" altLang="zh-CN" b="1">
                            <a:solidFill>
                              <a:srgbClr val="FF0000"/>
                            </a:solidFill>
                            <a:latin typeface="Cambria Math" panose="02040503050406030204" charset="0"/>
                            <a:cs typeface="Cambria Math" panose="02040503050406030204" charset="0"/>
                          </a:rPr>
                          <m:t>𝐦</m:t>
                        </m:r>
                      </m:e>
                      <m:sub>
                        <m:r>
                          <a:rPr lang="en-US" altLang="zh-CN" b="1">
                            <a:solidFill>
                              <a:srgbClr val="FF0000"/>
                            </a:solidFill>
                            <a:latin typeface="Cambria Math" panose="02040503050406030204" charset="0"/>
                            <a:cs typeface="Cambria Math" panose="02040503050406030204" charset="0"/>
                          </a:rPr>
                          <m:t>𝐄𝐒</m:t>
                        </m:r>
                      </m:sub>
                    </m:sSub>
                  </m:oMath>
                </a14:m>
                <a:r>
                  <a:rPr lang="zh-CN" altLang="en-US" b="1">
                    <a:solidFill>
                      <a:srgbClr val="FF0000"/>
                    </a:solidFill>
                    <a:latin typeface="Cambria Math" panose="02040503050406030204" charset="0"/>
                    <a:cs typeface="Cambria Math" panose="02040503050406030204" charset="0"/>
                  </a:rPr>
                  <a:t>的信号和背景的分布，红点为抽出的分布，黑线为原来抽样使用的</a:t>
                </a:r>
                <a:r>
                  <a:rPr lang="en-US" altLang="zh-CN" b="1">
                    <a:solidFill>
                      <a:srgbClr val="FF0000"/>
                    </a:solidFill>
                    <a:latin typeface="Cambria Math" panose="02040503050406030204" charset="0"/>
                    <a:cs typeface="Cambria Math" panose="02040503050406030204" charset="0"/>
                  </a:rPr>
                  <a:t>pdf</a:t>
                </a:r>
                <a:r>
                  <a:rPr lang="zh-CN" altLang="en-US" b="1">
                    <a:solidFill>
                      <a:srgbClr val="FF0000"/>
                    </a:solidFill>
                    <a:latin typeface="Cambria Math" panose="02040503050406030204" charset="0"/>
                    <a:cs typeface="Cambria Math" panose="02040503050406030204" charset="0"/>
                  </a:rPr>
                  <a:t>。</a:t>
                </a:r>
                <a:endParaRPr lang="zh-CN" altLang="en-US" b="1">
                  <a:solidFill>
                    <a:srgbClr val="FF0000"/>
                  </a:solidFill>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483870" y="3552825"/>
                <a:ext cx="1725930" cy="2306955"/>
              </a:xfrm>
              <a:prstGeom prst="rect">
                <a:avLst/>
              </a:prstGeom>
              <a:blipFill rotWithShape="1">
                <a:blip r:embed="rId5"/>
                <a:stretch>
                  <a:fillRect b="-1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288405" y="3552825"/>
                <a:ext cx="1686560" cy="2306955"/>
              </a:xfrm>
              <a:prstGeom prst="rect">
                <a:avLst/>
              </a:prstGeom>
              <a:noFill/>
            </p:spPr>
            <p:txBody>
              <a:bodyPr wrap="square" rtlCol="0" anchor="t">
                <a:spAutoFit/>
              </a:bodyPr>
              <a:p>
                <a:r>
                  <a:rPr lang="zh-CN" altLang="en-US" b="1">
                    <a:solidFill>
                      <a:srgbClr val="FF0000"/>
                    </a:solidFill>
                    <a:sym typeface="+mn-ea"/>
                  </a:rPr>
                  <a:t>利用</a:t>
                </a:r>
                <a14:m>
                  <m:oMath xmlns:m="http://schemas.openxmlformats.org/officeDocument/2006/math">
                    <m:r>
                      <a:rPr lang="en-US" altLang="zh-CN" b="1">
                        <a:solidFill>
                          <a:srgbClr val="FF0000"/>
                        </a:solidFill>
                        <a:latin typeface="Cambria Math" panose="02040503050406030204" charset="0"/>
                        <a:ea typeface="MS Mincho" charset="0"/>
                        <a:cs typeface="Cambria Math" panose="02040503050406030204" charset="0"/>
                      </a:rPr>
                      <m:t>∆</m:t>
                    </m:r>
                    <m:r>
                      <a:rPr lang="en-US" altLang="zh-CN" b="1">
                        <a:solidFill>
                          <a:srgbClr val="FF0000"/>
                        </a:solidFill>
                        <a:latin typeface="Cambria Math" panose="02040503050406030204" charset="0"/>
                        <a:ea typeface="MS Mincho" charset="0"/>
                        <a:cs typeface="Cambria Math" panose="02040503050406030204" charset="0"/>
                      </a:rPr>
                      <m:t>𝐄</m:t>
                    </m:r>
                  </m:oMath>
                </a14:m>
                <a:r>
                  <a:rPr lang="zh-CN" altLang="en-US" b="1">
                    <a:solidFill>
                      <a:srgbClr val="FF0000"/>
                    </a:solidFill>
                    <a:latin typeface="Cambria Math" panose="02040503050406030204" charset="0"/>
                    <a:ea typeface="MS Mincho" charset="0"/>
                    <a:cs typeface="Cambria Math" panose="02040503050406030204" charset="0"/>
                    <a:sym typeface="+mn-ea"/>
                  </a:rPr>
                  <a:t>和</a:t>
                </a:r>
                <a14:m>
                  <m:oMath xmlns:m="http://schemas.openxmlformats.org/officeDocument/2006/math">
                    <m:sSub>
                      <m:sSubPr>
                        <m:ctrlPr>
                          <a:rPr lang="en-US" altLang="zh-CN" b="1">
                            <a:solidFill>
                              <a:srgbClr val="FF0000"/>
                            </a:solidFill>
                            <a:latin typeface="Cambria Math" panose="02040503050406030204" charset="0"/>
                            <a:cs typeface="Cambria Math" panose="02040503050406030204" charset="0"/>
                          </a:rPr>
                        </m:ctrlPr>
                      </m:sSubPr>
                      <m:e>
                        <m:r>
                          <a:rPr lang="en-US" altLang="zh-CN" b="1">
                            <a:solidFill>
                              <a:srgbClr val="FF0000"/>
                            </a:solidFill>
                            <a:latin typeface="Cambria Math" panose="02040503050406030204" charset="0"/>
                            <a:cs typeface="Cambria Math" panose="02040503050406030204" charset="0"/>
                          </a:rPr>
                          <m:t>𝐦</m:t>
                        </m:r>
                      </m:e>
                      <m:sub>
                        <m:r>
                          <a:rPr lang="en-US" altLang="zh-CN" b="1">
                            <a:solidFill>
                              <a:srgbClr val="FF0000"/>
                            </a:solidFill>
                            <a:latin typeface="Cambria Math" panose="02040503050406030204" charset="0"/>
                            <a:cs typeface="Cambria Math" panose="02040503050406030204" charset="0"/>
                          </a:rPr>
                          <m:t>𝐄𝐒</m:t>
                        </m:r>
                      </m:sub>
                    </m:sSub>
                  </m:oMath>
                </a14:m>
                <a:r>
                  <a:rPr lang="zh-CN" altLang="en-US" b="1">
                    <a:solidFill>
                      <a:srgbClr val="FF0000"/>
                    </a:solidFill>
                    <a:latin typeface="Cambria Math" panose="02040503050406030204" charset="0"/>
                    <a:ea typeface="MS Mincho" charset="0"/>
                    <a:cs typeface="Cambria Math" panose="02040503050406030204" charset="0"/>
                    <a:sym typeface="+mn-ea"/>
                  </a:rPr>
                  <a:t>的分布进行拟合，抽取出</a:t>
                </a:r>
                <a:r>
                  <a:rPr lang="en-US" altLang="zh-CN" b="1">
                    <a:solidFill>
                      <a:srgbClr val="FF0000"/>
                    </a:solidFill>
                    <a:latin typeface="Cambria Math" panose="02040503050406030204" charset="0"/>
                    <a:ea typeface="MS Mincho" charset="0"/>
                    <a:cs typeface="Cambria Math" panose="02040503050406030204" charset="0"/>
                    <a:sym typeface="+mn-ea"/>
                  </a:rPr>
                  <a:t>F</a:t>
                </a:r>
                <a:r>
                  <a:rPr lang="zh-CN" altLang="en-US" b="1">
                    <a:solidFill>
                      <a:srgbClr val="FF0000"/>
                    </a:solidFill>
                    <a:latin typeface="Cambria Math" panose="02040503050406030204" charset="0"/>
                    <a:cs typeface="Cambria Math" panose="02040503050406030204" charset="0"/>
                    <a:sym typeface="+mn-ea"/>
                  </a:rPr>
                  <a:t>的信号和背景的分布，红点为抽出的分布，黑线为原来抽样使用的</a:t>
                </a:r>
                <a:r>
                  <a:rPr lang="en-US" altLang="zh-CN" b="1">
                    <a:solidFill>
                      <a:srgbClr val="FF0000"/>
                    </a:solidFill>
                    <a:latin typeface="Cambria Math" panose="02040503050406030204" charset="0"/>
                    <a:cs typeface="Cambria Math" panose="02040503050406030204" charset="0"/>
                    <a:sym typeface="+mn-ea"/>
                  </a:rPr>
                  <a:t>pdf</a:t>
                </a:r>
                <a:r>
                  <a:rPr lang="zh-CN" altLang="en-US" b="1">
                    <a:solidFill>
                      <a:srgbClr val="FF0000"/>
                    </a:solidFill>
                    <a:latin typeface="Cambria Math" panose="02040503050406030204" charset="0"/>
                    <a:cs typeface="Cambria Math" panose="02040503050406030204" charset="0"/>
                    <a:sym typeface="+mn-ea"/>
                  </a:rPr>
                  <a:t>。</a:t>
                </a:r>
                <a:endParaRPr lang="zh-CN" altLang="en-US" b="1">
                  <a:solidFill>
                    <a:srgbClr val="FF0000"/>
                  </a:solidFill>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6288405" y="3552825"/>
                <a:ext cx="1686560" cy="2306955"/>
              </a:xfrm>
              <a:prstGeom prst="rect">
                <a:avLst/>
              </a:prstGeom>
              <a:blipFill rotWithShape="1">
                <a:blip r:embed="rId6"/>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en-US" altLang="zh-CN" sz="4000"/>
          </a:p>
          <a:p>
            <a:endParaRPr lang="en-US" altLang="zh-CN" sz="4000"/>
          </a:p>
          <a:p>
            <a:pPr marL="0" indent="0" algn="ctr">
              <a:buNone/>
            </a:pPr>
            <a:r>
              <a:rPr lang="en-US" altLang="zh-CN" sz="4000"/>
              <a:t>BackUp</a:t>
            </a:r>
            <a:endParaRPr lang="en-US" altLang="zh-CN" sz="40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数据样本实操</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en-US" altLang="zh-CN" sz="2400" b="1"/>
                  <a:t>1. </a:t>
                </a:r>
                <a:r>
                  <a:rPr lang="zh-CN" altLang="en-US" sz="2400" b="1"/>
                  <a:t>我有一份</a:t>
                </a:r>
                <a:r>
                  <a:rPr lang="zh-CN" altLang="en-US" sz="2400" b="1">
                    <a:solidFill>
                      <a:srgbClr val="0070C0"/>
                    </a:solidFill>
                  </a:rPr>
                  <a:t>信号的质量分布为水晶球函数</a:t>
                </a:r>
                <a:r>
                  <a:rPr lang="zh-CN" altLang="en-US" sz="2400" b="1"/>
                  <a:t>和</a:t>
                </a:r>
                <a:r>
                  <a:rPr lang="zh-CN" altLang="en-US" sz="2400" b="1">
                    <a:solidFill>
                      <a:srgbClr val="0070C0"/>
                    </a:solidFill>
                  </a:rPr>
                  <a:t>质量背景分布为指数函数</a:t>
                </a:r>
                <a:r>
                  <a:rPr lang="zh-CN" altLang="en-US" sz="2400" b="1"/>
                  <a:t>混杂的</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𝛍𝛍</m:t>
                    </m:r>
                  </m:oMath>
                </a14:m>
                <a:r>
                  <a:rPr lang="zh-CN" altLang="en-US" sz="2400" b="1"/>
                  <a:t>样本，此时</a:t>
                </a:r>
                <a:r>
                  <a:rPr lang="en-US" altLang="zh-CN" sz="2400" b="1"/>
                  <a:t>mass</a:t>
                </a:r>
                <a:r>
                  <a:rPr lang="zh-CN" altLang="en-US" sz="2400" b="1"/>
                  <a:t>是</a:t>
                </a:r>
                <a:r>
                  <a:rPr lang="en-US" altLang="zh-CN" sz="2400" b="1"/>
                  <a:t>discriminating variable</a:t>
                </a:r>
                <a:r>
                  <a:rPr lang="zh-CN" altLang="en-US" sz="2400" b="1"/>
                  <a:t>，因为已知信号和背景的两个样本的分布。</a:t>
                </a:r>
                <a:endParaRPr lang="zh-CN" altLang="en-US" sz="2400" b="1"/>
              </a:p>
              <a:p>
                <a:r>
                  <a:rPr lang="en-US" altLang="zh-CN" sz="2400" b="1"/>
                  <a:t>2. </a:t>
                </a:r>
                <a:r>
                  <a:rPr lang="zh-CN" altLang="en-US" sz="2400" b="1"/>
                  <a:t>现在我想要知道信号的</a:t>
                </a:r>
                <a:r>
                  <a:rPr lang="en-US" altLang="zh-CN" sz="2400" b="1"/>
                  <a:t>nSPDHits</a:t>
                </a:r>
                <a:r>
                  <a:rPr lang="zh-CN" altLang="en-US" sz="2400" b="1"/>
                  <a:t>分布。注意，</a:t>
                </a:r>
                <a:r>
                  <a:rPr lang="en-US" altLang="zh-CN" sz="2400" b="1"/>
                  <a:t>nSPDHits</a:t>
                </a:r>
                <a:r>
                  <a:rPr lang="zh-CN" altLang="en-US" sz="2400" b="1"/>
                  <a:t>的信号分布和背景分布均为未知，是</a:t>
                </a:r>
                <a:r>
                  <a:rPr lang="en-US" altLang="zh-CN" sz="2400" b="1"/>
                  <a:t>control variable</a:t>
                </a:r>
                <a:r>
                  <a:rPr lang="zh-CN" altLang="en-US" sz="2400" b="1"/>
                  <a:t>。且通过计算我们得知了</a:t>
                </a:r>
                <a:r>
                  <a:rPr lang="en-US" altLang="zh-CN" sz="2400" b="1"/>
                  <a:t>nSPDHits</a:t>
                </a:r>
                <a:r>
                  <a:rPr lang="zh-CN" altLang="en-US" sz="2400" b="1"/>
                  <a:t>与</a:t>
                </a:r>
                <a:r>
                  <a:rPr lang="en-US" altLang="zh-CN" sz="2400" b="1"/>
                  <a:t>mass</a:t>
                </a:r>
                <a:r>
                  <a:rPr lang="zh-CN" altLang="en-US" sz="2400" b="1"/>
                  <a:t>无关。</a:t>
                </a:r>
                <a:endParaRPr lang="zh-CN" altLang="en-US" sz="2400" b="1"/>
              </a:p>
              <a:p>
                <a:r>
                  <a:rPr lang="en-US" altLang="zh-CN" sz="2400" b="1"/>
                  <a:t>3. </a:t>
                </a:r>
                <a:r>
                  <a:rPr lang="zh-CN" altLang="en-US" sz="2400" b="1"/>
                  <a:t>为了验证这个</a:t>
                </a:r>
                <a:r>
                  <a:rPr lang="en-US" altLang="zh-CN" sz="2400" b="1"/>
                  <a:t>sPlot</a:t>
                </a:r>
                <a:r>
                  <a:rPr lang="zh-CN" altLang="en-US" sz="2400" b="1"/>
                  <a:t>的正确性，我利用拟合抽出了</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latin typeface="DejaVu Math TeX Gyre" panose="02000503000000000000" charset="0"/>
                    <a:cs typeface="DejaVu Math TeX Gyre" panose="02000503000000000000" charset="0"/>
                  </a:rPr>
                  <a:t>的信号的</a:t>
                </a:r>
                <a:r>
                  <a:rPr lang="en-US" altLang="zh-CN" sz="2400" b="1">
                    <a:sym typeface="+mn-ea"/>
                  </a:rPr>
                  <a:t>nSPDHits</a:t>
                </a:r>
                <a:r>
                  <a:rPr lang="zh-CN" altLang="en-US" sz="2400" b="1">
                    <a:latin typeface="DejaVu Math TeX Gyre" panose="02000503000000000000" charset="0"/>
                    <a:cs typeface="DejaVu Math TeX Gyre" panose="02000503000000000000" charset="0"/>
                  </a:rPr>
                  <a:t>分布</a:t>
                </a:r>
                <a:endParaRPr lang="zh-CN" altLang="en-US" sz="2400" b="1">
                  <a:latin typeface="DejaVu Math TeX Gyre" panose="02000503000000000000" charset="0"/>
                  <a:cs typeface="DejaVu Math TeX Gyre" panose="02000503000000000000" charset="0"/>
                </a:endParaRPr>
              </a:p>
              <a:p>
                <a:r>
                  <a:rPr lang="en-US" altLang="zh-CN" sz="2400" b="1">
                    <a:latin typeface="DejaVu Math TeX Gyre" panose="02000503000000000000" charset="0"/>
                    <a:cs typeface="DejaVu Math TeX Gyre" panose="02000503000000000000" charset="0"/>
                  </a:rPr>
                  <a:t>4. </a:t>
                </a:r>
                <a:r>
                  <a:rPr lang="zh-CN" altLang="en-US" sz="2400" b="1">
                    <a:latin typeface="DejaVu Math TeX Gyre" panose="02000503000000000000" charset="0"/>
                    <a:cs typeface="DejaVu Math TeX Gyre" panose="02000503000000000000" charset="0"/>
                  </a:rPr>
                  <a:t>作为比较，我利用</a:t>
                </a:r>
                <a:r>
                  <a:rPr lang="en-US" altLang="zh-CN" sz="2400" b="1">
                    <a:latin typeface="DejaVu Math TeX Gyre" panose="02000503000000000000" charset="0"/>
                    <a:cs typeface="DejaVu Math TeX Gyre" panose="02000503000000000000" charset="0"/>
                  </a:rPr>
                  <a:t>sPlot</a:t>
                </a:r>
                <a:r>
                  <a:rPr lang="zh-CN" altLang="en-US" sz="2400" b="1">
                    <a:latin typeface="DejaVu Math TeX Gyre" panose="02000503000000000000" charset="0"/>
                    <a:cs typeface="DejaVu Math TeX Gyre" panose="02000503000000000000" charset="0"/>
                  </a:rPr>
                  <a:t>方法抽出</a:t>
                </a:r>
                <a14:m>
                  <m:oMath xmlns:m="http://schemas.openxmlformats.org/officeDocument/2006/math">
                    <m:r>
                      <a:rPr lang="en-US" altLang="zh-CN" sz="2400" b="1">
                        <a:latin typeface="DejaVu Math TeX Gyre" panose="02000503000000000000" charset="0"/>
                        <a:cs typeface="DejaVu Math TeX Gyre" panose="02000503000000000000" charset="0"/>
                      </a:rPr>
                      <m:t>𝐉</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𝛙</m:t>
                    </m:r>
                  </m:oMath>
                </a14:m>
                <a:r>
                  <a:rPr lang="zh-CN" altLang="en-US" sz="2400" b="1">
                    <a:latin typeface="DejaVu Math TeX Gyre" panose="02000503000000000000" charset="0"/>
                    <a:cs typeface="DejaVu Math TeX Gyre" panose="02000503000000000000" charset="0"/>
                  </a:rPr>
                  <a:t>的信号的</a:t>
                </a:r>
                <a:r>
                  <a:rPr lang="en-US" altLang="zh-CN" sz="2400" b="1">
                    <a:sym typeface="+mn-ea"/>
                  </a:rPr>
                  <a:t>nSPDHits</a:t>
                </a:r>
                <a:r>
                  <a:rPr lang="zh-CN" altLang="en-US" sz="2400" b="1">
                    <a:sym typeface="+mn-ea"/>
                  </a:rPr>
                  <a:t>分布作为比较，因为对于</a:t>
                </a:r>
                <a14:m>
                  <m:oMath xmlns:m="http://schemas.openxmlformats.org/officeDocument/2006/math">
                    <m:r>
                      <a:rPr lang="en-US" altLang="zh-CN" sz="2400" b="1">
                        <a:latin typeface="DejaVu Math TeX Gyre" panose="02000503000000000000" charset="0"/>
                        <a:cs typeface="DejaVu Math TeX Gyre" panose="02000503000000000000" charset="0"/>
                      </a:rPr>
                      <m:t>𝐉</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𝛙</m:t>
                    </m:r>
                  </m:oMath>
                </a14:m>
                <a:r>
                  <a:rPr lang="zh-CN" altLang="en-US" sz="2400" b="1">
                    <a:latin typeface="DejaVu Math TeX Gyre" panose="02000503000000000000" charset="0"/>
                    <a:cs typeface="DejaVu Math TeX Gyre" panose="02000503000000000000" charset="0"/>
                  </a:rPr>
                  <a:t>和</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latin typeface="DejaVu Math TeX Gyre" panose="02000503000000000000" charset="0"/>
                    <a:cs typeface="DejaVu Math TeX Gyre" panose="02000503000000000000" charset="0"/>
                  </a:rPr>
                  <a:t>，信号的多重数分布应一致</a:t>
                </a:r>
                <a:r>
                  <a:rPr lang="zh-CN" altLang="en-US" sz="2400" b="1">
                    <a:latin typeface="DejaVu Math TeX Gyre" panose="02000503000000000000" charset="0"/>
                    <a:cs typeface="DejaVu Math TeX Gyre" panose="02000503000000000000" charset="0"/>
                  </a:rPr>
                  <a:t>。</a:t>
                </a:r>
                <a:endParaRPr lang="zh-CN" altLang="en-US" sz="2400" b="1">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r="-193"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424815" y="987425"/>
            <a:ext cx="5282526" cy="3600000"/>
          </a:xfrm>
          <a:prstGeom prst="rect">
            <a:avLst/>
          </a:prstGeom>
        </p:spPr>
      </p:pic>
      <p:pic>
        <p:nvPicPr>
          <p:cNvPr id="6" name="图片 5"/>
          <p:cNvPicPr>
            <a:picLocks noChangeAspect="1"/>
          </p:cNvPicPr>
          <p:nvPr/>
        </p:nvPicPr>
        <p:blipFill>
          <a:blip r:embed="rId2"/>
          <a:stretch>
            <a:fillRect/>
          </a:stretch>
        </p:blipFill>
        <p:spPr>
          <a:xfrm>
            <a:off x="6351270" y="987425"/>
            <a:ext cx="5271428" cy="360000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2197100" y="4889500"/>
                <a:ext cx="1776095" cy="368300"/>
              </a:xfrm>
              <a:prstGeom prst="rect">
                <a:avLst/>
              </a:prstGeom>
              <a:noFill/>
            </p:spPr>
            <p:txBody>
              <a:bodyPr wrap="none" rtlCol="0">
                <a:spAutoFit/>
              </a:bodyPr>
              <a:p>
                <a:pPr algn="l"/>
                <a14:m>
                  <m:oMath xmlns:m="http://schemas.openxmlformats.org/officeDocument/2006/math">
                    <m:r>
                      <a:rPr lang="en-US" altLang="zh-CN" b="1">
                        <a:latin typeface="DejaVu Math TeX Gyre" panose="02000503000000000000" charset="0"/>
                        <a:cs typeface="DejaVu Math TeX Gyre" panose="02000503000000000000" charset="0"/>
                      </a:rPr>
                      <m:t>𝐉</m:t>
                    </m:r>
                    <m:r>
                      <a:rPr lang="en-US" altLang="zh-CN" b="1">
                        <a:latin typeface="DejaVu Math TeX Gyre" panose="02000503000000000000" charset="0"/>
                        <a:cs typeface="DejaVu Math TeX Gyre" panose="02000503000000000000" charset="0"/>
                      </a:rPr>
                      <m:t>/</m:t>
                    </m:r>
                    <m:r>
                      <a:rPr lang="en-US" altLang="zh-CN" b="1">
                        <a:latin typeface="DejaVu Math TeX Gyre" panose="02000503000000000000" charset="0"/>
                        <a:cs typeface="DejaVu Math TeX Gyre" panose="02000503000000000000" charset="0"/>
                      </a:rPr>
                      <m:t>𝛙</m:t>
                    </m:r>
                  </m:oMath>
                </a14:m>
                <a:r>
                  <a:rPr lang="en-US" altLang="zh-CN" b="1"/>
                  <a:t> mass</a:t>
                </a:r>
                <a:r>
                  <a:rPr lang="zh-CN" altLang="en-US" b="1"/>
                  <a:t>分布</a:t>
                </a:r>
                <a:endParaRPr lang="zh-CN" altLang="en-US" b="1"/>
              </a:p>
            </p:txBody>
          </p:sp>
        </mc:Choice>
        <mc:Fallback>
          <p:sp>
            <p:nvSpPr>
              <p:cNvPr id="7" name="文本框 6"/>
              <p:cNvSpPr txBox="1">
                <a:spLocks noRot="1" noChangeAspect="1" noMove="1" noResize="1" noEditPoints="1" noAdjustHandles="1" noChangeArrowheads="1" noChangeShapeType="1" noTextEdit="1"/>
              </p:cNvSpPr>
              <p:nvPr/>
            </p:nvSpPr>
            <p:spPr>
              <a:xfrm>
                <a:off x="2197100" y="4889500"/>
                <a:ext cx="1776095"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7982585" y="4889500"/>
                <a:ext cx="2047240" cy="368300"/>
              </a:xfrm>
              <a:prstGeom prst="rect">
                <a:avLst/>
              </a:prstGeom>
              <a:noFill/>
            </p:spPr>
            <p:txBody>
              <a:bodyPr wrap="none" rtlCol="0">
                <a:spAutoFit/>
              </a:bodyPr>
              <a:p>
                <a:pPr algn="l"/>
                <a14:m>
                  <m:oMath xmlns:m="http://schemas.openxmlformats.org/officeDocument/2006/math">
                    <m:r>
                      <a:rPr lang="en-US" altLang="zh-CN" b="1">
                        <a:latin typeface="DejaVu Math TeX Gyre" panose="02000503000000000000" charset="0"/>
                        <a:cs typeface="DejaVu Math TeX Gyre" panose="02000503000000000000" charset="0"/>
                      </a:rPr>
                      <m:t>𝛙</m:t>
                    </m:r>
                    <m:r>
                      <a:rPr lang="en-US" altLang="zh-CN" b="1">
                        <a:latin typeface="DejaVu Math TeX Gyre" panose="02000503000000000000" charset="0"/>
                        <a:cs typeface="DejaVu Math TeX Gyre" panose="02000503000000000000" charset="0"/>
                      </a:rPr>
                      <m:t>(</m:t>
                    </m:r>
                    <m:r>
                      <a:rPr lang="en-US" altLang="zh-CN" b="1">
                        <a:latin typeface="DejaVu Math TeX Gyre" panose="02000503000000000000" charset="0"/>
                        <a:cs typeface="DejaVu Math TeX Gyre" panose="02000503000000000000" charset="0"/>
                      </a:rPr>
                      <m:t>𝟐𝐒</m:t>
                    </m:r>
                    <m:r>
                      <a:rPr lang="en-US" altLang="zh-CN" b="1">
                        <a:latin typeface="DejaVu Math TeX Gyre" panose="02000503000000000000" charset="0"/>
                        <a:cs typeface="DejaVu Math TeX Gyre" panose="02000503000000000000" charset="0"/>
                      </a:rPr>
                      <m:t>)</m:t>
                    </m:r>
                  </m:oMath>
                </a14:m>
                <a:r>
                  <a:rPr lang="en-US" altLang="zh-CN" b="1">
                    <a:sym typeface="+mn-ea"/>
                  </a:rPr>
                  <a:t> mass</a:t>
                </a:r>
                <a:r>
                  <a:rPr lang="zh-CN" altLang="en-US" b="1">
                    <a:sym typeface="+mn-ea"/>
                  </a:rPr>
                  <a:t>分布</a:t>
                </a:r>
                <a:endParaRPr lang="zh-CN" altLang="en-US" b="1"/>
              </a:p>
            </p:txBody>
          </p:sp>
        </mc:Choice>
        <mc:Fallback>
          <p:sp>
            <p:nvSpPr>
              <p:cNvPr id="8" name="文本框 7"/>
              <p:cNvSpPr txBox="1">
                <a:spLocks noRot="1" noChangeAspect="1" noMove="1" noResize="1" noEditPoints="1" noAdjustHandles="1" noChangeArrowheads="1" noChangeShapeType="1" noTextEdit="1"/>
              </p:cNvSpPr>
              <p:nvPr/>
            </p:nvSpPr>
            <p:spPr>
              <a:xfrm>
                <a:off x="7982585" y="4889500"/>
                <a:ext cx="2047240" cy="368300"/>
              </a:xfrm>
              <a:prstGeom prst="rect">
                <a:avLst/>
              </a:prstGeom>
              <a:blipFill rotWithShape="1">
                <a:blip r:embed="rId4"/>
                <a:stretch>
                  <a:fillRect/>
                </a:stretch>
              </a:blipFill>
            </p:spPr>
            <p:txBody>
              <a:bodyPr/>
              <a:lstStyle/>
              <a:p>
                <a:r>
                  <a:rPr lang="zh-CN" altLang="en-US">
                    <a:noFill/>
                  </a:rPr>
                  <a:t> </a:t>
                </a:r>
              </a:p>
            </p:txBody>
          </p:sp>
        </mc:Fallback>
      </mc:AlternateContent>
      <p:sp>
        <p:nvSpPr>
          <p:cNvPr id="9" name="文本框 8"/>
          <p:cNvSpPr txBox="1"/>
          <p:nvPr/>
        </p:nvSpPr>
        <p:spPr>
          <a:xfrm>
            <a:off x="636270" y="5560060"/>
            <a:ext cx="10918825" cy="645160"/>
          </a:xfrm>
          <a:prstGeom prst="rect">
            <a:avLst/>
          </a:prstGeom>
          <a:noFill/>
        </p:spPr>
        <p:txBody>
          <a:bodyPr wrap="none" rtlCol="0">
            <a:spAutoFit/>
          </a:bodyPr>
          <a:p>
            <a:pPr algn="l"/>
            <a:r>
              <a:rPr lang="en-US" altLang="zh-CN" b="1">
                <a:latin typeface="DejaVu Math TeX Gyre" panose="02000503000000000000" charset="0"/>
                <a:cs typeface="DejaVu Math TeX Gyre" panose="02000503000000000000" charset="0"/>
              </a:rPr>
              <a:t> </a:t>
            </a:r>
            <a:r>
              <a:rPr lang="zh-CN" altLang="en-US" b="1">
                <a:latin typeface="DejaVu Math TeX Gyre" panose="02000503000000000000" charset="0"/>
                <a:cs typeface="DejaVu Math TeX Gyre" panose="02000503000000000000" charset="0"/>
              </a:rPr>
              <a:t>我们用</a:t>
            </a:r>
            <a:r>
              <a:rPr lang="en-US" altLang="zh-CN" b="1">
                <a:latin typeface="DejaVu Math TeX Gyre" panose="02000503000000000000" charset="0"/>
                <a:cs typeface="DejaVu Math TeX Gyre" panose="02000503000000000000" charset="0"/>
              </a:rPr>
              <a:t>sPlot</a:t>
            </a:r>
            <a:r>
              <a:rPr lang="zh-CN" altLang="en-US" b="1">
                <a:latin typeface="DejaVu Math TeX Gyre" panose="02000503000000000000" charset="0"/>
                <a:cs typeface="DejaVu Math TeX Gyre" panose="02000503000000000000" charset="0"/>
              </a:rPr>
              <a:t>方法抽出两者的信号多重数分布进行比较。信号的多重数分布相同，背景的多重数对两者来说</a:t>
            </a:r>
            <a:endParaRPr lang="zh-CN" altLang="en-US" b="1">
              <a:latin typeface="DejaVu Math TeX Gyre" panose="02000503000000000000" charset="0"/>
              <a:cs typeface="DejaVu Math TeX Gyre" panose="02000503000000000000" charset="0"/>
            </a:endParaRPr>
          </a:p>
          <a:p>
            <a:pPr algn="l"/>
            <a:r>
              <a:rPr lang="zh-CN" altLang="en-US" b="1">
                <a:latin typeface="DejaVu Math TeX Gyre" panose="02000503000000000000" charset="0"/>
                <a:cs typeface="DejaVu Math TeX Gyre" panose="02000503000000000000" charset="0"/>
              </a:rPr>
              <a:t>不同，由于背景占比不一样，所以两份样本总体的多重数分布</a:t>
            </a:r>
            <a:r>
              <a:rPr lang="zh-CN" altLang="en-US" b="1">
                <a:latin typeface="DejaVu Math TeX Gyre" panose="02000503000000000000" charset="0"/>
                <a:cs typeface="DejaVu Math TeX Gyre" panose="02000503000000000000" charset="0"/>
              </a:rPr>
              <a:t>不一样。</a:t>
            </a:r>
            <a:endParaRPr lang="zh-CN" altLang="en-US" b="1">
              <a:latin typeface="DejaVu Math TeX Gyre" panose="02000503000000000000" charset="0"/>
              <a:cs typeface="DejaVu Math TeX Gyre" panose="02000503000000000000"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sPlot</a:t>
            </a:r>
            <a:r>
              <a:rPr lang="zh-CN" altLang="en-US"/>
              <a:t>效果</a:t>
            </a:r>
            <a:endParaRPr lang="zh-CN" altLang="en-US"/>
          </a:p>
        </p:txBody>
      </p:sp>
      <p:pic>
        <p:nvPicPr>
          <p:cNvPr id="4" name="内容占位符 3"/>
          <p:cNvPicPr>
            <a:picLocks noChangeAspect="1"/>
          </p:cNvPicPr>
          <p:nvPr>
            <p:ph idx="1"/>
          </p:nvPr>
        </p:nvPicPr>
        <p:blipFill>
          <a:blip r:embed="rId1"/>
          <a:stretch>
            <a:fillRect/>
          </a:stretch>
        </p:blipFill>
        <p:spPr>
          <a:xfrm>
            <a:off x="5786120" y="1710055"/>
            <a:ext cx="6083935" cy="435165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02235" y="1901190"/>
                <a:ext cx="5683885" cy="3928110"/>
              </a:xfrm>
              <a:prstGeom prst="rect">
                <a:avLst/>
              </a:prstGeom>
              <a:noFill/>
            </p:spPr>
            <p:txBody>
              <a:bodyPr wrap="square" rtlCol="0">
                <a:spAutoFit/>
              </a:bodyPr>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FF0000"/>
                    </a:solidFill>
                  </a:rPr>
                  <a:t>红色</a:t>
                </a:r>
                <a:r>
                  <a:rPr lang="zh-CN" altLang="en-US" sz="2400" b="1"/>
                  <a:t>为</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t>信号背景混杂</a:t>
                </a:r>
                <a:r>
                  <a:rPr lang="en-US" altLang="zh-CN" sz="2400" b="1"/>
                  <a:t>sample</a:t>
                </a:r>
                <a:r>
                  <a:rPr lang="zh-CN" altLang="en-US" sz="2400" b="1"/>
                  <a:t>的</a:t>
                </a:r>
                <a:r>
                  <a:rPr lang="en-US" altLang="zh-CN" sz="2400" b="1"/>
                  <a:t>nSPDHits</a:t>
                </a:r>
                <a:r>
                  <a:rPr lang="zh-CN" altLang="en-US" sz="2400" b="1"/>
                  <a:t>分布</a:t>
                </a:r>
                <a:endParaRPr lang="zh-CN" altLang="en-US" sz="2400" b="1"/>
              </a:p>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0070C0"/>
                    </a:solidFill>
                  </a:rPr>
                  <a:t>蓝色</a:t>
                </a:r>
                <a:r>
                  <a:rPr lang="zh-CN" altLang="en-US" sz="2400" b="1"/>
                  <a:t>为</a:t>
                </a:r>
                <a:r>
                  <a:rPr lang="zh-CN" altLang="en-US" sz="2400" b="1">
                    <a:sym typeface="+mn-ea"/>
                  </a:rPr>
                  <a:t>信号背景混杂</a:t>
                </a:r>
                <a:r>
                  <a:rPr lang="en-US" altLang="zh-CN" sz="2400" b="1">
                    <a:sym typeface="+mn-ea"/>
                  </a:rPr>
                  <a:t>sample</a:t>
                </a:r>
                <a:r>
                  <a:rPr lang="zh-CN" altLang="en-US" sz="2400" b="1">
                    <a:sym typeface="+mn-ea"/>
                  </a:rPr>
                  <a:t>的</a:t>
                </a:r>
                <a:r>
                  <a:rPr lang="en-US" altLang="zh-CN" sz="2400" b="1">
                    <a:sym typeface="+mn-ea"/>
                  </a:rPr>
                  <a:t>nSPDHits</a:t>
                </a:r>
                <a:r>
                  <a:rPr lang="zh-CN" altLang="en-US" sz="2400" b="1">
                    <a:sym typeface="+mn-ea"/>
                  </a:rPr>
                  <a:t>分布</a:t>
                </a:r>
                <a:endParaRPr lang="zh-CN" altLang="en-US" sz="2400" b="1">
                  <a:sym typeface="+mn-ea"/>
                </a:endParaRPr>
              </a:p>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00B050"/>
                    </a:solidFill>
                  </a:rPr>
                  <a:t>绿色</a:t>
                </a:r>
                <a:r>
                  <a:rPr lang="zh-CN" altLang="en-US" sz="2400" b="1"/>
                  <a:t>为</a:t>
                </a:r>
                <a:r>
                  <a:rPr lang="en-US" altLang="zh-CN" sz="2400" b="1"/>
                  <a:t>sPlot</a:t>
                </a:r>
                <a:r>
                  <a:rPr lang="zh-CN" altLang="en-US" sz="2400" b="1"/>
                  <a:t>方法提取出来</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sym typeface="+mn-ea"/>
                  </a:rPr>
                  <a:t>信号</a:t>
                </a:r>
                <a:r>
                  <a:rPr lang="en-US" altLang="zh-CN" sz="2400" b="1">
                    <a:sym typeface="+mn-ea"/>
                  </a:rPr>
                  <a:t>nSPDHits</a:t>
                </a:r>
                <a:r>
                  <a:rPr lang="zh-CN" altLang="en-US" sz="2400" b="1">
                    <a:sym typeface="+mn-ea"/>
                  </a:rPr>
                  <a:t>分布</a:t>
                </a:r>
                <a:endParaRPr lang="zh-CN" altLang="en-US" sz="2400" b="1">
                  <a:sym typeface="+mn-ea"/>
                </a:endParaRPr>
              </a:p>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7030A0"/>
                    </a:solidFill>
                    <a:sym typeface="+mn-ea"/>
                  </a:rPr>
                  <a:t>紫色</a:t>
                </a:r>
                <a:r>
                  <a:rPr lang="zh-CN" altLang="en-US" sz="2400" b="1">
                    <a:sym typeface="+mn-ea"/>
                  </a:rPr>
                  <a:t>为</a:t>
                </a:r>
                <a:r>
                  <a:rPr lang="en-US" altLang="zh-CN" sz="2400" b="1">
                    <a:sym typeface="+mn-ea"/>
                  </a:rPr>
                  <a:t>sPlot</a:t>
                </a:r>
                <a:r>
                  <a:rPr lang="zh-CN" altLang="en-US" sz="2400" b="1">
                    <a:sym typeface="+mn-ea"/>
                  </a:rPr>
                  <a:t>方法提取出来的</a:t>
                </a:r>
                <a14:m>
                  <m:oMath xmlns:m="http://schemas.openxmlformats.org/officeDocument/2006/math">
                    <m:r>
                      <a:rPr lang="en-US" altLang="zh-CN" sz="2400" b="1">
                        <a:latin typeface="DejaVu Math TeX Gyre" panose="02000503000000000000" charset="0"/>
                        <a:cs typeface="DejaVu Math TeX Gyre" panose="02000503000000000000" charset="0"/>
                      </a:rPr>
                      <m:t>𝐉</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𝛙</m:t>
                    </m:r>
                  </m:oMath>
                </a14:m>
                <a:r>
                  <a:rPr lang="en-US" altLang="zh-CN" sz="2400" b="1">
                    <a:sym typeface="+mn-ea"/>
                  </a:rPr>
                  <a:t> </a:t>
                </a:r>
                <a:r>
                  <a:rPr lang="zh-CN" altLang="en-US" sz="2400" b="1">
                    <a:sym typeface="+mn-ea"/>
                  </a:rPr>
                  <a:t>信号</a:t>
                </a:r>
                <a:r>
                  <a:rPr lang="en-US" altLang="zh-CN" sz="2400" b="1">
                    <a:sym typeface="+mn-ea"/>
                  </a:rPr>
                  <a:t>nSPDHits</a:t>
                </a:r>
                <a:r>
                  <a:rPr lang="zh-CN" altLang="en-US" sz="2400" b="1">
                    <a:sym typeface="+mn-ea"/>
                  </a:rPr>
                  <a:t>分布</a:t>
                </a:r>
                <a:endParaRPr lang="zh-CN" altLang="en-US" sz="2400" b="1">
                  <a:sym typeface="+mn-ea"/>
                </a:endParaRPr>
              </a:p>
              <a:p>
                <a:pPr marL="285750" indent="-285750" algn="l">
                  <a:lnSpc>
                    <a:spcPct val="100000"/>
                  </a:lnSpc>
                  <a:spcBef>
                    <a:spcPts val="0"/>
                  </a:spcBef>
                  <a:spcAft>
                    <a:spcPts val="1000"/>
                  </a:spcAft>
                  <a:buFont typeface="Arial" panose="020B0604020202020204" pitchFamily="34" charset="0"/>
                  <a:buChar char="•"/>
                </a:pPr>
                <a:endParaRPr lang="zh-CN" altLang="en-US" sz="2400" b="1">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102235" y="1901190"/>
                <a:ext cx="5683885" cy="3928110"/>
              </a:xfrm>
              <a:prstGeom prst="rect">
                <a:avLst/>
              </a:prstGeom>
              <a:blipFill rotWithShape="1">
                <a:blip r:embed="rId2"/>
                <a:stretch>
                  <a:fillRect/>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sPlot</a:t>
            </a:r>
            <a:r>
              <a:rPr lang="zh-CN" altLang="en-US" b="1"/>
              <a:t>方法</a:t>
            </a:r>
            <a:endParaRPr lang="zh-CN" altLang="en-US" b="1"/>
          </a:p>
        </p:txBody>
      </p:sp>
      <p:sp>
        <p:nvSpPr>
          <p:cNvPr id="3" name="内容占位符 2"/>
          <p:cNvSpPr>
            <a:spLocks noGrp="1"/>
          </p:cNvSpPr>
          <p:nvPr>
            <p:ph idx="1"/>
          </p:nvPr>
        </p:nvSpPr>
        <p:spPr>
          <a:xfrm>
            <a:off x="647700" y="1825625"/>
            <a:ext cx="10515600" cy="4351338"/>
          </a:xfrm>
        </p:spPr>
        <p:txBody>
          <a:bodyPr>
            <a:normAutofit fontScale="80000"/>
          </a:bodyPr>
          <a:p>
            <a:pPr>
              <a:lnSpc>
                <a:spcPct val="120000"/>
              </a:lnSpc>
              <a:spcAft>
                <a:spcPts val="0"/>
              </a:spcAft>
            </a:pPr>
            <a:r>
              <a:rPr lang="en-US" altLang="zh-CN" b="1">
                <a:solidFill>
                  <a:schemeClr val="tx1"/>
                </a:solidFill>
              </a:rPr>
              <a:t>sPlot</a:t>
            </a:r>
            <a:r>
              <a:rPr lang="zh-CN" altLang="en-US" b="1">
                <a:solidFill>
                  <a:schemeClr val="tx1"/>
                </a:solidFill>
              </a:rPr>
              <a:t>方法：通过对混杂样本中，已知每种成分分布的变量</a:t>
            </a:r>
            <a:r>
              <a:rPr lang="en-US" altLang="zh-CN" b="1">
                <a:solidFill>
                  <a:schemeClr val="tx1"/>
                </a:solidFill>
              </a:rPr>
              <a:t>y</a:t>
            </a:r>
            <a:r>
              <a:rPr lang="zh-CN" altLang="en-US" b="1"/>
              <a:t>（</a:t>
            </a:r>
            <a:r>
              <a:rPr lang="en-US" altLang="zh-CN" b="1">
                <a:solidFill>
                  <a:srgbClr val="00B050"/>
                </a:solidFill>
              </a:rPr>
              <a:t>discriminating variables</a:t>
            </a:r>
            <a:r>
              <a:rPr lang="zh-CN" altLang="en-US" b="1"/>
              <a:t>）</a:t>
            </a:r>
            <a:r>
              <a:rPr lang="zh-CN" altLang="en-US" b="1">
                <a:solidFill>
                  <a:schemeClr val="tx1"/>
                </a:solidFill>
              </a:rPr>
              <a:t>拟合，去提取某一成分中的，未知分布的变量</a:t>
            </a:r>
            <a:r>
              <a:rPr lang="en-US" altLang="zh-CN" b="1">
                <a:solidFill>
                  <a:schemeClr val="tx1"/>
                </a:solidFill>
              </a:rPr>
              <a:t>x</a:t>
            </a:r>
            <a:r>
              <a:rPr lang="zh-CN" altLang="en-US" b="1"/>
              <a:t>（</a:t>
            </a:r>
            <a:r>
              <a:rPr lang="en-US" altLang="zh-CN" b="1">
                <a:solidFill>
                  <a:srgbClr val="FF0000"/>
                </a:solidFill>
              </a:rPr>
              <a:t>control variables</a:t>
            </a:r>
            <a:r>
              <a:rPr lang="zh-CN" altLang="en-US" b="1"/>
              <a:t>）</a:t>
            </a:r>
            <a:r>
              <a:rPr lang="zh-CN" altLang="en-US" b="1">
                <a:solidFill>
                  <a:schemeClr val="tx1"/>
                </a:solidFill>
              </a:rPr>
              <a:t>的分布</a:t>
            </a:r>
            <a:r>
              <a:rPr lang="zh-CN" altLang="en-US" b="1"/>
              <a:t>。</a:t>
            </a:r>
            <a:endParaRPr lang="en-US" altLang="zh-CN" b="1">
              <a:solidFill>
                <a:srgbClr val="7030A0"/>
              </a:solidFill>
            </a:endParaRPr>
          </a:p>
          <a:p>
            <a:pPr>
              <a:lnSpc>
                <a:spcPct val="120000"/>
              </a:lnSpc>
              <a:spcAft>
                <a:spcPts val="0"/>
              </a:spcAft>
            </a:pPr>
            <a:r>
              <a:rPr lang="en-US" altLang="zh-CN" b="1">
                <a:solidFill>
                  <a:srgbClr val="7030A0"/>
                </a:solidFill>
              </a:rPr>
              <a:t>e. g. </a:t>
            </a:r>
            <a:r>
              <a:rPr lang="zh-CN" altLang="en-US" b="1">
                <a:solidFill>
                  <a:srgbClr val="7030A0"/>
                </a:solidFill>
              </a:rPr>
              <a:t>：</a:t>
            </a:r>
            <a:endParaRPr lang="zh-CN" altLang="en-US" b="1">
              <a:solidFill>
                <a:srgbClr val="7030A0"/>
              </a:solidFill>
            </a:endParaRPr>
          </a:p>
          <a:p>
            <a:pPr lvl="1">
              <a:lnSpc>
                <a:spcPct val="120000"/>
              </a:lnSpc>
              <a:spcAft>
                <a:spcPts val="0"/>
              </a:spcAft>
            </a:pPr>
            <a:r>
              <a:rPr lang="zh-CN" altLang="en-US" b="1">
                <a:solidFill>
                  <a:srgbClr val="7030A0"/>
                </a:solidFill>
              </a:rPr>
              <a:t>已知我有一份信号和背景混杂的样本。</a:t>
            </a:r>
            <a:endParaRPr lang="zh-CN" altLang="en-US" b="1">
              <a:solidFill>
                <a:srgbClr val="7030A0"/>
              </a:solidFill>
            </a:endParaRPr>
          </a:p>
          <a:p>
            <a:pPr lvl="1">
              <a:lnSpc>
                <a:spcPct val="120000"/>
              </a:lnSpc>
              <a:spcAft>
                <a:spcPts val="0"/>
              </a:spcAft>
            </a:pPr>
            <a:r>
              <a:rPr lang="zh-CN" altLang="en-US" b="1">
                <a:solidFill>
                  <a:srgbClr val="7030A0"/>
                </a:solidFill>
              </a:rPr>
              <a:t>选取</a:t>
            </a:r>
            <a:r>
              <a:rPr lang="en-US" altLang="zh-CN" b="1">
                <a:solidFill>
                  <a:srgbClr val="7030A0"/>
                </a:solidFill>
              </a:rPr>
              <a:t>Mass</a:t>
            </a:r>
            <a:r>
              <a:rPr lang="zh-CN" altLang="en-US" b="1">
                <a:solidFill>
                  <a:srgbClr val="7030A0"/>
                </a:solidFill>
              </a:rPr>
              <a:t>是</a:t>
            </a:r>
            <a:r>
              <a:rPr lang="en-US" altLang="zh-CN" b="1">
                <a:solidFill>
                  <a:srgbClr val="7030A0"/>
                </a:solidFill>
              </a:rPr>
              <a:t>discriminating variable</a:t>
            </a:r>
            <a:r>
              <a:rPr lang="zh-CN" altLang="en-US" b="1">
                <a:solidFill>
                  <a:srgbClr val="7030A0"/>
                </a:solidFill>
              </a:rPr>
              <a:t>，已知</a:t>
            </a:r>
            <a:r>
              <a:rPr lang="en-US" altLang="zh-CN" b="1">
                <a:solidFill>
                  <a:srgbClr val="7030A0"/>
                </a:solidFill>
              </a:rPr>
              <a:t>mass</a:t>
            </a:r>
            <a:r>
              <a:rPr lang="zh-CN" altLang="en-US" b="1">
                <a:solidFill>
                  <a:srgbClr val="7030A0"/>
                </a:solidFill>
              </a:rPr>
              <a:t>信号的分布为高斯分布，已知</a:t>
            </a:r>
            <a:r>
              <a:rPr lang="en-US" altLang="zh-CN" b="1">
                <a:solidFill>
                  <a:srgbClr val="7030A0"/>
                </a:solidFill>
              </a:rPr>
              <a:t>mass</a:t>
            </a:r>
            <a:r>
              <a:rPr lang="zh-CN" altLang="en-US" b="1">
                <a:solidFill>
                  <a:srgbClr val="7030A0"/>
                </a:solidFill>
              </a:rPr>
              <a:t>背景的分布为指数衰减。</a:t>
            </a:r>
            <a:endParaRPr lang="zh-CN" altLang="en-US" b="1">
              <a:solidFill>
                <a:srgbClr val="7030A0"/>
              </a:solidFill>
            </a:endParaRPr>
          </a:p>
          <a:p>
            <a:pPr lvl="1">
              <a:lnSpc>
                <a:spcPct val="120000"/>
              </a:lnSpc>
              <a:spcAft>
                <a:spcPts val="0"/>
              </a:spcAft>
            </a:pPr>
            <a:r>
              <a:rPr lang="zh-CN" altLang="en-US" b="1">
                <a:solidFill>
                  <a:srgbClr val="7030A0"/>
                </a:solidFill>
              </a:rPr>
              <a:t>想要提取的分布为信号的</a:t>
            </a:r>
            <a:r>
              <a:rPr lang="en-US" altLang="zh-CN" b="1">
                <a:solidFill>
                  <a:srgbClr val="7030A0"/>
                </a:solidFill>
              </a:rPr>
              <a:t>Multiplicity</a:t>
            </a:r>
            <a:r>
              <a:rPr lang="zh-CN" altLang="en-US" b="1">
                <a:solidFill>
                  <a:srgbClr val="7030A0"/>
                </a:solidFill>
              </a:rPr>
              <a:t>分布（未知），和背景的</a:t>
            </a:r>
            <a:r>
              <a:rPr lang="en-US" altLang="zh-CN" b="1">
                <a:solidFill>
                  <a:srgbClr val="7030A0"/>
                </a:solidFill>
              </a:rPr>
              <a:t>multiplicity</a:t>
            </a:r>
            <a:r>
              <a:rPr lang="zh-CN" altLang="en-US" b="1">
                <a:solidFill>
                  <a:srgbClr val="7030A0"/>
                </a:solidFill>
              </a:rPr>
              <a:t>分布（未知）</a:t>
            </a:r>
            <a:endParaRPr lang="zh-CN" altLang="en-US" b="1">
              <a:solidFill>
                <a:srgbClr val="7030A0"/>
              </a:solidFill>
            </a:endParaRPr>
          </a:p>
          <a:p>
            <a:pPr lvl="1">
              <a:lnSpc>
                <a:spcPct val="120000"/>
              </a:lnSpc>
              <a:spcAft>
                <a:spcPts val="0"/>
              </a:spcAft>
            </a:pPr>
            <a:r>
              <a:rPr lang="en-US" altLang="zh-CN" b="1">
                <a:solidFill>
                  <a:srgbClr val="7030A0"/>
                </a:solidFill>
              </a:rPr>
              <a:t>( sPlot</a:t>
            </a:r>
            <a:r>
              <a:rPr lang="zh-CN" altLang="en-US" b="1">
                <a:solidFill>
                  <a:srgbClr val="7030A0"/>
                </a:solidFill>
              </a:rPr>
              <a:t>可以用于多种成分参杂的情形，比方说</a:t>
            </a:r>
            <a:r>
              <a:rPr lang="en-US" altLang="zh-CN" b="1">
                <a:solidFill>
                  <a:srgbClr val="7030A0"/>
                </a:solidFill>
              </a:rPr>
              <a:t>total_sample=sig_1+sig_2+...+bkg_1+bkg_2+... )</a:t>
            </a:r>
            <a:endParaRPr lang="en-US" altLang="zh-CN" b="1">
              <a:solidFill>
                <a:srgbClr val="7030A0"/>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sPlot</a:t>
            </a:r>
            <a:r>
              <a:rPr lang="zh-CN" altLang="en-US"/>
              <a:t>效果</a:t>
            </a:r>
            <a:endParaRPr lang="zh-CN" altLang="en-US"/>
          </a:p>
        </p:txBody>
      </p:sp>
      <p:pic>
        <p:nvPicPr>
          <p:cNvPr id="4" name="内容占位符 3"/>
          <p:cNvPicPr>
            <a:picLocks noChangeAspect="1"/>
          </p:cNvPicPr>
          <p:nvPr>
            <p:ph idx="1"/>
          </p:nvPr>
        </p:nvPicPr>
        <p:blipFill>
          <a:blip r:embed="rId1"/>
          <a:stretch>
            <a:fillRect/>
          </a:stretch>
        </p:blipFill>
        <p:spPr>
          <a:xfrm>
            <a:off x="5786120" y="1710055"/>
            <a:ext cx="6083935" cy="4351655"/>
          </a:xfrm>
          <a:prstGeom prst="rect">
            <a:avLst/>
          </a:prstGeom>
        </p:spPr>
      </p:pic>
      <p:sp>
        <p:nvSpPr>
          <p:cNvPr id="5" name="文本框 4"/>
          <p:cNvSpPr txBox="1"/>
          <p:nvPr/>
        </p:nvSpPr>
        <p:spPr>
          <a:xfrm>
            <a:off x="102235" y="1710055"/>
            <a:ext cx="5683885" cy="4907915"/>
          </a:xfrm>
          <a:prstGeom prst="rect">
            <a:avLst/>
          </a:prstGeom>
          <a:noFill/>
        </p:spPr>
        <p:txBody>
          <a:bodyPr wrap="square" rtlCol="0">
            <a:spAutoFit/>
          </a:bodyPr>
          <a:p>
            <a:pPr marL="285750" indent="-285750" algn="l">
              <a:lnSpc>
                <a:spcPct val="100000"/>
              </a:lnSpc>
              <a:spcBef>
                <a:spcPts val="0"/>
              </a:spcBef>
              <a:spcAft>
                <a:spcPts val="1000"/>
              </a:spcAft>
              <a:buFont typeface="Arial" panose="020B0604020202020204" pitchFamily="34" charset="0"/>
              <a:buChar char="•"/>
            </a:pPr>
            <a:r>
              <a:rPr lang="zh-CN" altLang="en-US" sz="2400" b="1">
                <a:sym typeface="+mn-ea"/>
              </a:rPr>
              <a:t>结论：</a:t>
            </a:r>
            <a:endParaRPr lang="zh-CN" altLang="en-US" sz="2400" b="1">
              <a:sym typeface="+mn-ea"/>
            </a:endParaRPr>
          </a:p>
          <a:p>
            <a:pPr indent="0" algn="l">
              <a:lnSpc>
                <a:spcPct val="100000"/>
              </a:lnSpc>
              <a:spcBef>
                <a:spcPts val="0"/>
              </a:spcBef>
              <a:spcAft>
                <a:spcPts val="1000"/>
              </a:spcAft>
              <a:buFont typeface="Arial" panose="020B0604020202020204" pitchFamily="34" charset="0"/>
              <a:buNone/>
            </a:pPr>
            <a:r>
              <a:rPr lang="en-US" altLang="zh-CN" sz="2400" b="1">
                <a:sym typeface="+mn-ea"/>
              </a:rPr>
              <a:t>	sPlot</a:t>
            </a:r>
            <a:r>
              <a:rPr lang="zh-CN" altLang="en-US" sz="2400" b="1">
                <a:sym typeface="+mn-ea"/>
              </a:rPr>
              <a:t>方法提取出来的信号的</a:t>
            </a:r>
            <a:r>
              <a:rPr lang="en-US" altLang="zh-CN" sz="2400" b="1">
                <a:sym typeface="+mn-ea"/>
              </a:rPr>
              <a:t>control variable nSPDHits</a:t>
            </a:r>
            <a:r>
              <a:rPr lang="zh-CN" altLang="en-US" sz="2400" b="1">
                <a:sym typeface="+mn-ea"/>
              </a:rPr>
              <a:t>的分布（绿色和紫色）是非常接近的。可以看出这个方法成功在红色的混合分布中提取出了较为正确的信号分布。这里没有完全一致的原因有可能有</a:t>
            </a:r>
            <a:r>
              <a:rPr lang="zh-CN" altLang="en-US" sz="2400" b="1">
                <a:sym typeface="+mn-ea"/>
              </a:rPr>
              <a:t>两点：</a:t>
            </a:r>
            <a:endParaRPr lang="zh-CN" altLang="en-US" sz="2400" b="1">
              <a:sym typeface="+mn-ea"/>
            </a:endParaRPr>
          </a:p>
          <a:p>
            <a:pPr indent="0" algn="l">
              <a:lnSpc>
                <a:spcPct val="100000"/>
              </a:lnSpc>
              <a:spcBef>
                <a:spcPts val="0"/>
              </a:spcBef>
              <a:spcAft>
                <a:spcPts val="1000"/>
              </a:spcAft>
              <a:buFont typeface="Arial" panose="020B0604020202020204" pitchFamily="34" charset="0"/>
              <a:buNone/>
            </a:pPr>
            <a:r>
              <a:rPr lang="en-US" altLang="zh-CN" sz="2400" b="1">
                <a:sym typeface="+mn-ea"/>
              </a:rPr>
              <a:t>	1. </a:t>
            </a:r>
            <a:r>
              <a:rPr lang="zh-CN" altLang="en-US" sz="2400" b="1">
                <a:sym typeface="+mn-ea"/>
              </a:rPr>
              <a:t>两个粲偶素信号的</a:t>
            </a:r>
            <a:r>
              <a:rPr lang="en-US" altLang="zh-CN" sz="2400" b="1">
                <a:sym typeface="+mn-ea"/>
              </a:rPr>
              <a:t>nSPDHits</a:t>
            </a:r>
            <a:r>
              <a:rPr lang="zh-CN" altLang="en-US" sz="2400" b="1">
                <a:sym typeface="+mn-ea"/>
              </a:rPr>
              <a:t>分布不能认为完全</a:t>
            </a:r>
            <a:r>
              <a:rPr lang="zh-CN" altLang="en-US" sz="2400" b="1">
                <a:sym typeface="+mn-ea"/>
              </a:rPr>
              <a:t>一致。</a:t>
            </a:r>
            <a:endParaRPr lang="zh-CN" altLang="en-US" sz="2400" b="1">
              <a:sym typeface="+mn-ea"/>
            </a:endParaRPr>
          </a:p>
          <a:p>
            <a:pPr indent="0" algn="l">
              <a:lnSpc>
                <a:spcPct val="100000"/>
              </a:lnSpc>
              <a:spcBef>
                <a:spcPts val="0"/>
              </a:spcBef>
              <a:spcAft>
                <a:spcPts val="1000"/>
              </a:spcAft>
              <a:buFont typeface="Arial" panose="020B0604020202020204" pitchFamily="34" charset="0"/>
              <a:buNone/>
            </a:pPr>
            <a:r>
              <a:rPr lang="en-US" altLang="zh-CN" sz="2400" b="1">
                <a:sym typeface="+mn-ea"/>
              </a:rPr>
              <a:t>	2. sPlot</a:t>
            </a:r>
            <a:r>
              <a:rPr lang="zh-CN" altLang="en-US" sz="2400" b="1">
                <a:sym typeface="+mn-ea"/>
              </a:rPr>
              <a:t>的的提取好坏和</a:t>
            </a:r>
            <a:r>
              <a:rPr lang="en-US" altLang="zh-CN" sz="2400" b="1">
                <a:sym typeface="+mn-ea"/>
              </a:rPr>
              <a:t>fit</a:t>
            </a:r>
            <a:r>
              <a:rPr lang="zh-CN" altLang="en-US" sz="2400" b="1">
                <a:sym typeface="+mn-ea"/>
              </a:rPr>
              <a:t>的不确定度以及</a:t>
            </a:r>
            <a:r>
              <a:rPr lang="en-US" altLang="zh-CN" sz="2400" b="1">
                <a:sym typeface="+mn-ea"/>
              </a:rPr>
              <a:t>fit</a:t>
            </a:r>
            <a:r>
              <a:rPr lang="zh-CN" altLang="en-US" sz="2400" b="1">
                <a:sym typeface="+mn-ea"/>
              </a:rPr>
              <a:t>的</a:t>
            </a:r>
            <a:r>
              <a:rPr lang="en-US" altLang="zh-CN" sz="2400" b="1">
                <a:sym typeface="+mn-ea"/>
              </a:rPr>
              <a:t>quality</a:t>
            </a:r>
            <a:r>
              <a:rPr lang="zh-CN" altLang="en-US" sz="2400" b="1">
                <a:sym typeface="+mn-ea"/>
              </a:rPr>
              <a:t>有关。总的来说，我们验证了这个方法的成功</a:t>
            </a:r>
            <a:r>
              <a:rPr lang="zh-CN" altLang="en-US" sz="2400" b="1">
                <a:sym typeface="+mn-ea"/>
              </a:rPr>
              <a:t>性。</a:t>
            </a:r>
            <a:endParaRPr lang="zh-CN" altLang="en-US" sz="2400" b="1">
              <a:sym typeface="+mn-ea"/>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写在前面</a:t>
            </a:r>
            <a:endParaRPr lang="zh-CN" altLang="en-US" b="1"/>
          </a:p>
        </p:txBody>
      </p:sp>
      <p:sp>
        <p:nvSpPr>
          <p:cNvPr id="3" name="内容占位符 2"/>
          <p:cNvSpPr>
            <a:spLocks noGrp="1"/>
          </p:cNvSpPr>
          <p:nvPr>
            <p:ph idx="1"/>
          </p:nvPr>
        </p:nvSpPr>
        <p:spPr>
          <a:xfrm>
            <a:off x="647700" y="1825625"/>
            <a:ext cx="10515600" cy="4351338"/>
          </a:xfrm>
        </p:spPr>
        <p:txBody>
          <a:bodyPr/>
          <a:p>
            <a:pPr>
              <a:lnSpc>
                <a:spcPct val="120000"/>
              </a:lnSpc>
              <a:spcBef>
                <a:spcPts val="1000"/>
              </a:spcBef>
              <a:spcAft>
                <a:spcPts val="0"/>
              </a:spcAft>
            </a:pPr>
            <a:r>
              <a:rPr lang="zh-CN" altLang="en-US" b="1">
                <a:solidFill>
                  <a:schemeClr val="tx1"/>
                </a:solidFill>
              </a:rPr>
              <a:t>为了使本次报告中的推导过程更加易懂，我们考虑只有两个分布样本混杂的情形（信号</a:t>
            </a:r>
            <a:r>
              <a:rPr lang="en-US" altLang="zh-CN" b="1">
                <a:solidFill>
                  <a:schemeClr val="tx1"/>
                </a:solidFill>
              </a:rPr>
              <a:t>+</a:t>
            </a:r>
            <a:r>
              <a:rPr lang="zh-CN" altLang="en-US" b="1">
                <a:solidFill>
                  <a:schemeClr val="tx1"/>
                </a:solidFill>
              </a:rPr>
              <a:t>背景），这同时也是我们最常见和常用的一类。这个报告里涉及的推导能看懂，很容易可以上升到多种成分的情况。多种分布的样本混杂的情形推导可以看这篇论文：</a:t>
            </a:r>
            <a:endParaRPr lang="zh-CN" altLang="en-US" b="1">
              <a:solidFill>
                <a:schemeClr val="tx1"/>
              </a:solidFill>
            </a:endParaRPr>
          </a:p>
          <a:p>
            <a:pPr marL="0" indent="0" algn="ctr">
              <a:lnSpc>
                <a:spcPct val="120000"/>
              </a:lnSpc>
              <a:spcBef>
                <a:spcPts val="1000"/>
              </a:spcBef>
              <a:spcAft>
                <a:spcPts val="0"/>
              </a:spcAft>
              <a:buNone/>
            </a:pPr>
            <a:endParaRPr lang="zh-CN" altLang="en-US" sz="2400" b="1">
              <a:solidFill>
                <a:srgbClr val="0070C0"/>
              </a:solidFill>
            </a:endParaRPr>
          </a:p>
          <a:p>
            <a:pPr marL="0" indent="0" algn="ctr">
              <a:lnSpc>
                <a:spcPct val="120000"/>
              </a:lnSpc>
              <a:spcBef>
                <a:spcPts val="1000"/>
              </a:spcBef>
              <a:spcAft>
                <a:spcPts val="0"/>
              </a:spcAft>
              <a:buNone/>
            </a:pPr>
            <a:endParaRPr lang="zh-CN" altLang="en-US" sz="2400" b="1">
              <a:solidFill>
                <a:srgbClr val="0070C0"/>
              </a:solidFill>
            </a:endParaRPr>
          </a:p>
          <a:p>
            <a:pPr marL="0" indent="0" algn="ctr">
              <a:lnSpc>
                <a:spcPct val="120000"/>
              </a:lnSpc>
              <a:spcBef>
                <a:spcPts val="1000"/>
              </a:spcBef>
              <a:spcAft>
                <a:spcPts val="0"/>
              </a:spcAft>
              <a:buNone/>
            </a:pPr>
            <a:r>
              <a:rPr lang="zh-CN" altLang="en-US" sz="2400" b="1">
                <a:solidFill>
                  <a:srgbClr val="0070C0"/>
                </a:solidFill>
              </a:rPr>
              <a:t>arXiv:physics/0402083v3 [physics.data-an] 2 Sep 2005</a:t>
            </a:r>
            <a:endParaRPr lang="zh-CN" altLang="en-US" sz="2400" b="1">
              <a:solidFill>
                <a:srgbClr val="0070C0"/>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混杂样本的扩展似然函数</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1456055"/>
                <a:ext cx="10515600" cy="4857115"/>
              </a:xfrm>
            </p:spPr>
            <p:txBody>
              <a:bodyPr>
                <a:normAutofit/>
              </a:bodyPr>
              <a:p>
                <a:pPr fontAlgn="auto">
                  <a:spcAft>
                    <a:spcPts val="1800"/>
                  </a:spcAft>
                </a:pPr>
                <a:r>
                  <a:rPr lang="en-US" altLang="zh-CN" b="1">
                    <a:solidFill>
                      <a:schemeClr val="tx1"/>
                    </a:solidFill>
                    <a:latin typeface="DejaVu Math TeX Gyre" panose="02000503000000000000" charset="0"/>
                    <a:cs typeface="DejaVu Math TeX Gyre" panose="02000503000000000000" charset="0"/>
                  </a:rPr>
                  <a:t>Extended-Likelihood:</a:t>
                </a:r>
                <a:endParaRPr lang="en-US" altLang="zh-CN" b="1">
                  <a:solidFill>
                    <a:schemeClr val="tx1"/>
                  </a:solidFill>
                  <a:latin typeface="DejaVu Math TeX Gyre" panose="02000503000000000000" charset="0"/>
                  <a:cs typeface="DejaVu Math TeX Gyre" panose="02000503000000000000" charset="0"/>
                </a:endParaRPr>
              </a:p>
              <a:p>
                <a:pPr marL="0" indent="0">
                  <a:buNone/>
                </a:pPr>
                <a14:m>
                  <m:oMathPara xmlns:m="http://schemas.openxmlformats.org/officeDocument/2006/math">
                    <m:oMathParaPr>
                      <m:jc m:val="centerGroup"/>
                    </m:oMathParaPr>
                    <m:oMath xmlns:m="http://schemas.openxmlformats.org/officeDocument/2006/math">
                      <m:r>
                        <a:rPr lang="en-US" altLang="zh-CN" b="1">
                          <a:solidFill>
                            <a:schemeClr val="tx1"/>
                          </a:solidFill>
                          <a:latin typeface="DejaVu Math TeX Gyre" panose="02000503000000000000" charset="0"/>
                          <a:cs typeface="DejaVu Math TeX Gyre" panose="02000503000000000000" charset="0"/>
                        </a:rPr>
                        <m:t>𝐋</m:t>
                      </m:r>
                      <m:r>
                        <a:rPr lang="en-US" altLang="zh-CN" b="1">
                          <a:solidFill>
                            <a:schemeClr val="tx1"/>
                          </a:solidFill>
                          <a:latin typeface="DejaVu Math TeX Gyre" panose="02000503000000000000" charset="0"/>
                          <a:cs typeface="DejaVu Math TeX Gyre" panose="02000503000000000000" charset="0"/>
                        </a:rPr>
                        <m:t>=</m:t>
                      </m:r>
                      <m:f>
                        <m:fPr>
                          <m:ctrlPr>
                            <a:rPr lang="en-US" altLang="zh-CN" b="1">
                              <a:solidFill>
                                <a:schemeClr val="tx1"/>
                              </a:solidFill>
                              <a:latin typeface="DejaVu Math TeX Gyre" panose="02000503000000000000" charset="0"/>
                              <a:cs typeface="DejaVu Math TeX Gyre" panose="02000503000000000000" charset="0"/>
                            </a:rPr>
                          </m:ctrlPr>
                        </m:fPr>
                        <m:num>
                          <m:sSup>
                            <m:sSupPr>
                              <m:ctrlPr>
                                <a:rPr lang="en-US" altLang="zh-CN" b="1">
                                  <a:solidFill>
                                    <a:schemeClr val="tx1"/>
                                  </a:solidFill>
                                  <a:latin typeface="DejaVu Math TeX Gyre" panose="02000503000000000000" charset="0"/>
                                  <a:cs typeface="DejaVu Math TeX Gyre" panose="02000503000000000000" charset="0"/>
                                </a:rPr>
                              </m:ctrlPr>
                            </m:sSupPr>
                            <m:e>
                              <m:r>
                                <a:rPr lang="en-US" altLang="zh-CN" b="1">
                                  <a:solidFill>
                                    <a:schemeClr val="tx1"/>
                                  </a:solidFill>
                                  <a:latin typeface="DejaVu Math TeX Gyre" panose="02000503000000000000" charset="0"/>
                                  <a:cs typeface="DejaVu Math TeX Gyre" panose="02000503000000000000" charset="0"/>
                                </a:rPr>
                                <m:t>𝐞</m:t>
                              </m:r>
                            </m:e>
                            <m:sup>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𝟎</m:t>
                                  </m:r>
                                </m:sub>
                              </m:sSub>
                            </m:sup>
                          </m:sSup>
                          <m:sSup>
                            <m:sSupPr>
                              <m:ctrlPr>
                                <a:rPr lang="en-US" altLang="zh-CN" b="1">
                                  <a:solidFill>
                                    <a:schemeClr val="tx1"/>
                                  </a:solidFill>
                                  <a:latin typeface="DejaVu Math TeX Gyre" panose="02000503000000000000" charset="0"/>
                                  <a:cs typeface="DejaVu Math TeX Gyre" panose="02000503000000000000" charset="0"/>
                                </a:rPr>
                              </m:ctrlPr>
                            </m:sSup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𝟎</m:t>
                                  </m:r>
                                </m:sub>
                              </m:sSub>
                            </m:e>
                            <m:sup>
                              <m:r>
                                <a:rPr lang="en-US" altLang="zh-CN" b="1">
                                  <a:solidFill>
                                    <a:schemeClr val="tx1"/>
                                  </a:solidFill>
                                  <a:latin typeface="DejaVu Math TeX Gyre" panose="02000503000000000000" charset="0"/>
                                  <a:cs typeface="DejaVu Math TeX Gyre" panose="02000503000000000000" charset="0"/>
                                </a:rPr>
                                <m:t>𝐍</m:t>
                              </m:r>
                            </m:sup>
                          </m:sSup>
                        </m:num>
                        <m:den>
                          <m:r>
                            <a:rPr lang="en-US" altLang="zh-CN" b="1">
                              <a:solidFill>
                                <a:schemeClr val="tx1"/>
                              </a:solidFill>
                              <a:latin typeface="DejaVu Math TeX Gyre" panose="02000503000000000000" charset="0"/>
                              <a:cs typeface="DejaVu Math TeX Gyre" panose="02000503000000000000" charset="0"/>
                            </a:rPr>
                            <m:t>𝐍</m:t>
                          </m:r>
                          <m:r>
                            <a:rPr lang="en-US" altLang="zh-CN" b="1">
                              <a:solidFill>
                                <a:schemeClr val="tx1"/>
                              </a:solidFill>
                              <a:latin typeface="DejaVu Math TeX Gyre" panose="02000503000000000000" charset="0"/>
                              <a:cs typeface="DejaVu Math TeX Gyre" panose="02000503000000000000" charset="0"/>
                            </a:rPr>
                            <m:t>!</m:t>
                          </m:r>
                        </m:den>
                      </m:f>
                      <m:nary>
                        <m:naryPr>
                          <m:chr m:val="∏"/>
                          <m:limLoc m:val="undOvr"/>
                          <m:ctrlPr>
                            <a:rPr lang="en-US" altLang="zh-CN" b="1">
                              <a:solidFill>
                                <a:schemeClr val="tx1"/>
                              </a:solidFill>
                              <a:latin typeface="DejaVu Math TeX Gyre" panose="02000503000000000000" charset="0"/>
                              <a:cs typeface="DejaVu Math TeX Gyre" panose="02000503000000000000" charset="0"/>
                            </a:rPr>
                          </m:ctrlPr>
                        </m:naryPr>
                        <m:sub>
                          <m:r>
                            <a:rPr lang="en-US" altLang="zh-CN" b="1">
                              <a:solidFill>
                                <a:schemeClr val="tx1"/>
                              </a:solidFill>
                              <a:latin typeface="DejaVu Math TeX Gyre" panose="02000503000000000000" charset="0"/>
                              <a:cs typeface="DejaVu Math TeX Gyre" panose="02000503000000000000" charset="0"/>
                            </a:rPr>
                            <m:t>𝐢</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𝟏</m:t>
                          </m:r>
                        </m:sub>
                        <m:sup>
                          <m:r>
                            <a:rPr lang="en-US" altLang="zh-CN" b="1">
                              <a:solidFill>
                                <a:schemeClr val="tx1"/>
                              </a:solidFill>
                              <a:latin typeface="DejaVu Math TeX Gyre" panose="02000503000000000000" charset="0"/>
                              <a:cs typeface="DejaVu Math TeX Gyre" panose="02000503000000000000" charset="0"/>
                            </a:rPr>
                            <m:t>𝐍</m:t>
                          </m:r>
                        </m:sup>
                        <m:e>
                          <m:r>
                            <a:rPr lang="en-US" altLang="zh-CN" b="1">
                              <a:solidFill>
                                <a:schemeClr val="tx1"/>
                              </a:solidFill>
                              <a:latin typeface="DejaVu Math TeX Gyre" panose="02000503000000000000" charset="0"/>
                              <a:cs typeface="DejaVu Math TeX Gyre" panose="02000503000000000000" charset="0"/>
                            </a:rPr>
                            <m:t>(</m:t>
                          </m:r>
                          <m:f>
                            <m:fPr>
                              <m:ctrlPr>
                                <a:rPr lang="en-US" altLang="zh-CN" b="1">
                                  <a:solidFill>
                                    <a:schemeClr val="tx1"/>
                                  </a:solidFill>
                                  <a:latin typeface="DejaVu Math TeX Gyre" panose="02000503000000000000" charset="0"/>
                                  <a:cs typeface="DejaVu Math TeX Gyre" panose="02000503000000000000" charset="0"/>
                                </a:rPr>
                              </m:ctrlPr>
                            </m:fPr>
                            <m:num>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num>
                            <m:den>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den>
                          </m:f>
                          <m:r>
                            <a:rPr lang="en-US" altLang="zh-CN" b="1">
                              <a:solidFill>
                                <a:schemeClr val="tx1"/>
                              </a:solidFill>
                              <a:latin typeface="DejaVu Math TeX Gyre" panose="02000503000000000000" charset="0"/>
                              <a:cs typeface="DejaVu Math TeX Gyre" panose="02000503000000000000" charset="0"/>
                            </a:rPr>
                            <m:t>)</m:t>
                          </m:r>
                        </m:e>
                      </m:nary>
                    </m:oMath>
                  </m:oMathPara>
                </a14:m>
                <a:endParaRPr lang="en-US" altLang="zh-CN" b="1">
                  <a:solidFill>
                    <a:schemeClr val="tx1"/>
                  </a:solidFill>
                  <a:latin typeface="DejaVu Math TeX Gyre" panose="02000503000000000000" charset="0"/>
                  <a:ea typeface="宋体" pitchFamily="2" charset="-122"/>
                  <a:cs typeface="DejaVu Math TeX Gyre" panose="02000503000000000000" charset="0"/>
                </a:endParaRPr>
              </a:p>
              <a:p>
                <a:pPr lvl="1" fontAlgn="auto">
                  <a:spcBef>
                    <a:spcPts val="2200"/>
                  </a:spcBef>
                </a:pPr>
                <a14:m>
                  <m:oMath xmlns:m="http://schemas.openxmlformats.org/officeDocument/2006/math">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𝐍</m:t>
                        </m:r>
                      </m:e>
                      <m:sub>
                        <m:r>
                          <a:rPr lang="en-US" altLang="zh-CN" sz="2055" b="1">
                            <a:solidFill>
                              <a:schemeClr val="tx1"/>
                            </a:solidFill>
                            <a:latin typeface="DejaVu Math TeX Gyre" panose="02000503000000000000" charset="0"/>
                            <a:cs typeface="DejaVu Math TeX Gyre" panose="02000503000000000000" charset="0"/>
                          </a:rPr>
                          <m:t>𝟎</m:t>
                        </m:r>
                      </m:sub>
                    </m:sSub>
                  </m:oMath>
                </a14:m>
                <a:r>
                  <a:rPr lang="en-US" altLang="zh-CN" sz="2055" b="1">
                    <a:solidFill>
                      <a:schemeClr val="tx1"/>
                    </a:solidFill>
                    <a:latin typeface="DejaVu Math TeX Gyre" panose="02000503000000000000" charset="0"/>
                    <a:cs typeface="DejaVu Math TeX Gyre" panose="02000503000000000000" charset="0"/>
                  </a:rPr>
                  <a:t>: </a:t>
                </a:r>
                <a:r>
                  <a:rPr lang="zh-CN" altLang="en-US" sz="2055" b="1">
                    <a:solidFill>
                      <a:schemeClr val="tx1"/>
                    </a:solidFill>
                    <a:latin typeface="DejaVu Math TeX Gyre" panose="02000503000000000000" charset="0"/>
                    <a:cs typeface="DejaVu Math TeX Gyre" panose="02000503000000000000" charset="0"/>
                  </a:rPr>
                  <a:t>总事例数的期望值</a:t>
                </a:r>
                <a:endParaRPr lang="zh-CN" altLang="en-US" sz="2055" b="1">
                  <a:solidFill>
                    <a:schemeClr val="tx1"/>
                  </a:solidFill>
                  <a:latin typeface="DejaVu Math TeX Gyre" panose="02000503000000000000" charset="0"/>
                  <a:cs typeface="DejaVu Math TeX Gyre" panose="02000503000000000000" charset="0"/>
                </a:endParaRPr>
              </a:p>
              <a:p>
                <a:pPr lvl="1"/>
                <a14:m>
                  <m:oMath xmlns:m="http://schemas.openxmlformats.org/officeDocument/2006/math">
                    <m:sSub>
                      <m:sSubPr>
                        <m:ctrlPr>
                          <a:rPr lang="en-US" altLang="zh-CN" sz="2055" b="1">
                            <a:solidFill>
                              <a:schemeClr val="tx1"/>
                            </a:solidFill>
                            <a:latin typeface="DejaVu Math TeX Gyre" panose="02000503000000000000" charset="0"/>
                            <a:ea typeface="宋体" pitchFamily="2" charset="-122"/>
                            <a:cs typeface="DejaVu Math TeX Gyre" panose="02000503000000000000" charset="0"/>
                          </a:rPr>
                        </m:ctrlPr>
                      </m:sSubPr>
                      <m:e>
                        <m:r>
                          <a:rPr lang="en-US" altLang="zh-CN" sz="2055" b="1">
                            <a:solidFill>
                              <a:schemeClr val="tx1"/>
                            </a:solidFill>
                            <a:latin typeface="DejaVu Math TeX Gyre" panose="02000503000000000000" charset="0"/>
                            <a:ea typeface="宋体" pitchFamily="2" charset="-122"/>
                            <a:cs typeface="DejaVu Math TeX Gyre" panose="02000503000000000000" charset="0"/>
                          </a:rPr>
                          <m:t>𝐍</m:t>
                        </m:r>
                        <m:r>
                          <a:rPr lang="en-US" altLang="zh-CN" sz="2055" b="1">
                            <a:solidFill>
                              <a:schemeClr val="tx1"/>
                            </a:solidFill>
                            <a:latin typeface="DejaVu Math TeX Gyre" panose="02000503000000000000" charset="0"/>
                            <a:ea typeface="宋体" pitchFamily="2" charset="-122"/>
                            <a:cs typeface="DejaVu Math TeX Gyre" panose="02000503000000000000" charset="0"/>
                          </a:rPr>
                          <m:t>=</m:t>
                        </m:r>
                        <m:r>
                          <a:rPr lang="en-US" altLang="zh-CN" sz="2055" b="1">
                            <a:solidFill>
                              <a:schemeClr val="tx1"/>
                            </a:solidFill>
                            <a:latin typeface="DejaVu Math TeX Gyre" panose="02000503000000000000" charset="0"/>
                            <a:ea typeface="宋体" pitchFamily="2" charset="-122"/>
                            <a:cs typeface="DejaVu Math TeX Gyre" panose="02000503000000000000" charset="0"/>
                          </a:rPr>
                          <m:t>𝐍</m:t>
                        </m:r>
                      </m:e>
                      <m:sub>
                        <m:r>
                          <a:rPr lang="en-US" altLang="zh-CN" sz="2055" b="1">
                            <a:solidFill>
                              <a:schemeClr val="tx1"/>
                            </a:solidFill>
                            <a:latin typeface="DejaVu Math TeX Gyre" panose="02000503000000000000" charset="0"/>
                            <a:ea typeface="宋体" pitchFamily="2" charset="-122"/>
                            <a:cs typeface="DejaVu Math TeX Gyre" panose="02000503000000000000" charset="0"/>
                          </a:rPr>
                          <m:t>𝐬</m:t>
                        </m:r>
                      </m:sub>
                    </m:sSub>
                    <m:r>
                      <a:rPr lang="en-US" altLang="zh-CN" sz="2055" b="1">
                        <a:solidFill>
                          <a:schemeClr val="tx1"/>
                        </a:solidFill>
                        <a:latin typeface="DejaVu Math TeX Gyre" panose="02000503000000000000" charset="0"/>
                        <a:ea typeface="宋体" pitchFamily="2" charset="-122"/>
                        <a:cs typeface="DejaVu Math TeX Gyre" panose="02000503000000000000" charset="0"/>
                      </a:rPr>
                      <m:t>+</m:t>
                    </m:r>
                    <m:sSub>
                      <m:sSubPr>
                        <m:ctrlPr>
                          <a:rPr lang="en-US" altLang="zh-CN" sz="2055" b="1">
                            <a:solidFill>
                              <a:schemeClr val="tx1"/>
                            </a:solidFill>
                            <a:latin typeface="DejaVu Math TeX Gyre" panose="02000503000000000000" charset="0"/>
                            <a:ea typeface="宋体" pitchFamily="2" charset="-122"/>
                            <a:cs typeface="DejaVu Math TeX Gyre" panose="02000503000000000000" charset="0"/>
                          </a:rPr>
                        </m:ctrlPr>
                      </m:sSubPr>
                      <m:e>
                        <m:r>
                          <a:rPr lang="en-US" altLang="zh-CN" sz="2055" b="1">
                            <a:solidFill>
                              <a:schemeClr val="tx1"/>
                            </a:solidFill>
                            <a:latin typeface="DejaVu Math TeX Gyre" panose="02000503000000000000" charset="0"/>
                            <a:ea typeface="宋体" pitchFamily="2" charset="-122"/>
                            <a:cs typeface="DejaVu Math TeX Gyre" panose="02000503000000000000" charset="0"/>
                          </a:rPr>
                          <m:t>𝐍</m:t>
                        </m:r>
                      </m:e>
                      <m:sub>
                        <m:r>
                          <a:rPr lang="en-US" altLang="zh-CN" sz="2055" b="1">
                            <a:solidFill>
                              <a:schemeClr val="tx1"/>
                            </a:solidFill>
                            <a:latin typeface="DejaVu Math TeX Gyre" panose="02000503000000000000" charset="0"/>
                            <a:ea typeface="宋体" pitchFamily="2" charset="-122"/>
                            <a:cs typeface="DejaVu Math TeX Gyre" panose="02000503000000000000" charset="0"/>
                          </a:rPr>
                          <m:t>𝐛</m:t>
                        </m:r>
                      </m:sub>
                    </m:sSub>
                  </m:oMath>
                </a14:m>
                <a:r>
                  <a:rPr lang="en-US" altLang="zh-CN" sz="2055" b="1">
                    <a:solidFill>
                      <a:schemeClr val="tx1"/>
                    </a:solidFill>
                    <a:latin typeface="DejaVu Math TeX Gyre" panose="02000503000000000000" charset="0"/>
                    <a:ea typeface="宋体" pitchFamily="2" charset="-122"/>
                    <a:cs typeface="DejaVu Math TeX Gyre" panose="02000503000000000000" charset="0"/>
                  </a:rPr>
                  <a:t>: </a:t>
                </a:r>
                <a:r>
                  <a:rPr lang="zh-CN" altLang="en-US" sz="2055" b="1">
                    <a:solidFill>
                      <a:schemeClr val="tx1"/>
                    </a:solidFill>
                    <a:latin typeface="DejaVu Math TeX Gyre" panose="02000503000000000000" charset="0"/>
                    <a:ea typeface="宋体" pitchFamily="2" charset="-122"/>
                    <a:cs typeface="DejaVu Math TeX Gyre" panose="02000503000000000000" charset="0"/>
                  </a:rPr>
                  <a:t>信号事例数</a:t>
                </a:r>
                <a:r>
                  <a:rPr lang="en-US" altLang="zh-CN" sz="2055" b="1">
                    <a:solidFill>
                      <a:schemeClr val="tx1"/>
                    </a:solidFill>
                    <a:latin typeface="DejaVu Math TeX Gyre" panose="02000503000000000000" charset="0"/>
                    <a:ea typeface="宋体" pitchFamily="2" charset="-122"/>
                    <a:cs typeface="DejaVu Math TeX Gyre" panose="02000503000000000000" charset="0"/>
                  </a:rPr>
                  <a:t>+</a:t>
                </a:r>
                <a:r>
                  <a:rPr lang="zh-CN" altLang="en-US" sz="2055" b="1">
                    <a:solidFill>
                      <a:schemeClr val="tx1"/>
                    </a:solidFill>
                    <a:latin typeface="DejaVu Math TeX Gyre" panose="02000503000000000000" charset="0"/>
                    <a:ea typeface="宋体" pitchFamily="2" charset="-122"/>
                    <a:cs typeface="DejaVu Math TeX Gyre" panose="02000503000000000000" charset="0"/>
                  </a:rPr>
                  <a:t>背景事例数（均值为</a:t>
                </a:r>
                <a14:m>
                  <m:oMath xmlns:m="http://schemas.openxmlformats.org/officeDocument/2006/math">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𝐍</m:t>
                        </m:r>
                      </m:e>
                      <m:sub>
                        <m:r>
                          <a:rPr lang="en-US" altLang="zh-CN" sz="2055" b="1">
                            <a:solidFill>
                              <a:schemeClr val="tx1"/>
                            </a:solidFill>
                            <a:latin typeface="DejaVu Math TeX Gyre" panose="02000503000000000000" charset="0"/>
                            <a:cs typeface="DejaVu Math TeX Gyre" panose="02000503000000000000" charset="0"/>
                          </a:rPr>
                          <m:t>𝟎</m:t>
                        </m:r>
                      </m:sub>
                    </m:sSub>
                  </m:oMath>
                </a14:m>
                <a:r>
                  <a:rPr lang="zh-CN" altLang="en-US" sz="2055" b="1">
                    <a:solidFill>
                      <a:schemeClr val="tx1"/>
                    </a:solidFill>
                    <a:latin typeface="DejaVu Math TeX Gyre" panose="02000503000000000000" charset="0"/>
                    <a:cs typeface="DejaVu Math TeX Gyre" panose="02000503000000000000" charset="0"/>
                  </a:rPr>
                  <a:t>的</a:t>
                </a:r>
                <a:r>
                  <a:rPr lang="en-US" altLang="zh-CN" sz="2055" b="1">
                    <a:solidFill>
                      <a:schemeClr val="tx1"/>
                    </a:solidFill>
                    <a:latin typeface="DejaVu Math TeX Gyre" panose="02000503000000000000" charset="0"/>
                    <a:cs typeface="DejaVu Math TeX Gyre" panose="02000503000000000000" charset="0"/>
                  </a:rPr>
                  <a:t>Poisson</a:t>
                </a:r>
                <a:r>
                  <a:rPr lang="zh-CN" altLang="en-US" sz="2055" b="1">
                    <a:solidFill>
                      <a:schemeClr val="tx1"/>
                    </a:solidFill>
                    <a:latin typeface="DejaVu Math TeX Gyre" panose="02000503000000000000" charset="0"/>
                    <a:cs typeface="DejaVu Math TeX Gyre" panose="02000503000000000000" charset="0"/>
                  </a:rPr>
                  <a:t>分布</a:t>
                </a:r>
                <a:r>
                  <a:rPr lang="zh-CN" altLang="en-US" sz="2055" b="1">
                    <a:solidFill>
                      <a:schemeClr val="tx1"/>
                    </a:solidFill>
                    <a:latin typeface="DejaVu Math TeX Gyre" panose="02000503000000000000" charset="0"/>
                    <a:ea typeface="宋体" pitchFamily="2" charset="-122"/>
                    <a:cs typeface="DejaVu Math TeX Gyre" panose="02000503000000000000" charset="0"/>
                  </a:rPr>
                  <a:t>）</a:t>
                </a:r>
                <a:endParaRPr lang="en-US" altLang="zh-CN" sz="2055" b="1">
                  <a:solidFill>
                    <a:schemeClr val="tx1"/>
                  </a:solidFill>
                  <a:latin typeface="DejaVu Math TeX Gyre" panose="02000503000000000000" charset="0"/>
                  <a:ea typeface="宋体" pitchFamily="2" charset="-122"/>
                  <a:cs typeface="DejaVu Math TeX Gyre" panose="02000503000000000000" charset="0"/>
                </a:endParaRPr>
              </a:p>
              <a:p>
                <a:pPr lvl="1"/>
                <a14:m>
                  <m:oMath xmlns:m="http://schemas.openxmlformats.org/officeDocument/2006/math">
                    <m:r>
                      <a:rPr lang="en-US" altLang="zh-CN" sz="2055" b="1">
                        <a:solidFill>
                          <a:schemeClr val="tx1"/>
                        </a:solidFill>
                        <a:latin typeface="DejaVu Math TeX Gyre" panose="02000503000000000000" charset="0"/>
                        <a:cs typeface="DejaVu Math TeX Gyre" panose="02000503000000000000" charset="0"/>
                      </a:rPr>
                      <m:t>𝐲</m:t>
                    </m:r>
                  </m:oMath>
                </a14:m>
                <a:r>
                  <a:rPr lang="en-US" altLang="zh-CN" sz="2055" b="1">
                    <a:solidFill>
                      <a:schemeClr val="tx1"/>
                    </a:solidFill>
                    <a:latin typeface="DejaVu Math TeX Gyre" panose="02000503000000000000" charset="0"/>
                    <a:cs typeface="DejaVu Math TeX Gyre" panose="02000503000000000000" charset="0"/>
                  </a:rPr>
                  <a:t>: </a:t>
                </a:r>
                <a:r>
                  <a:rPr lang="zh-CN" altLang="en-US" sz="2055" b="1">
                    <a:solidFill>
                      <a:schemeClr val="tx1"/>
                    </a:solidFill>
                    <a:latin typeface="DejaVu Math TeX Gyre" panose="02000503000000000000" charset="0"/>
                    <a:cs typeface="DejaVu Math TeX Gyre" panose="02000503000000000000" charset="0"/>
                  </a:rPr>
                  <a:t>信号、背景分布已知的</a:t>
                </a:r>
                <a:r>
                  <a:rPr lang="en-US" altLang="zh-CN" sz="2055" b="1">
                    <a:solidFill>
                      <a:schemeClr val="tx1"/>
                    </a:solidFill>
                    <a:latin typeface="DejaVu Math TeX Gyre" panose="02000503000000000000" charset="0"/>
                    <a:cs typeface="DejaVu Math TeX Gyre" panose="02000503000000000000" charset="0"/>
                  </a:rPr>
                  <a:t>discriminating variable</a:t>
                </a:r>
                <a:endParaRPr lang="en-US" altLang="zh-CN" sz="2055" b="1">
                  <a:solidFill>
                    <a:schemeClr val="tx1"/>
                  </a:solidFill>
                  <a:latin typeface="DejaVu Math TeX Gyre" panose="02000503000000000000" charset="0"/>
                  <a:cs typeface="DejaVu Math TeX Gyre" panose="02000503000000000000" charset="0"/>
                </a:endParaRPr>
              </a:p>
              <a:p>
                <a:pPr lvl="1"/>
                <a14:m>
                  <m:oMath xmlns:m="http://schemas.openxmlformats.org/officeDocument/2006/math">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𝐟</m:t>
                        </m:r>
                      </m:e>
                      <m:sub>
                        <m:r>
                          <a:rPr lang="en-US" altLang="zh-CN" sz="2055" b="1">
                            <a:solidFill>
                              <a:schemeClr val="tx1"/>
                            </a:solidFill>
                            <a:latin typeface="DejaVu Math TeX Gyre" panose="02000503000000000000" charset="0"/>
                            <a:cs typeface="DejaVu Math TeX Gyre" panose="02000503000000000000" charset="0"/>
                          </a:rPr>
                          <m:t>𝐬</m:t>
                        </m:r>
                      </m:sub>
                    </m:sSub>
                    <m:r>
                      <a:rPr lang="en-US" altLang="zh-CN" sz="2055" b="1">
                        <a:solidFill>
                          <a:schemeClr val="tx1"/>
                        </a:solidFill>
                        <a:latin typeface="DejaVu Math TeX Gyre" panose="02000503000000000000" charset="0"/>
                        <a:cs typeface="DejaVu Math TeX Gyre" panose="02000503000000000000" charset="0"/>
                      </a:rPr>
                      <m:t>、</m:t>
                    </m:r>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𝐟</m:t>
                        </m:r>
                      </m:e>
                      <m:sub>
                        <m:r>
                          <a:rPr lang="en-US" altLang="zh-CN" sz="2055" b="1">
                            <a:solidFill>
                              <a:schemeClr val="tx1"/>
                            </a:solidFill>
                            <a:latin typeface="DejaVu Math TeX Gyre" panose="02000503000000000000" charset="0"/>
                            <a:cs typeface="DejaVu Math TeX Gyre" panose="02000503000000000000" charset="0"/>
                          </a:rPr>
                          <m:t>𝐛</m:t>
                        </m:r>
                      </m:sub>
                    </m:sSub>
                  </m:oMath>
                </a14:m>
                <a:r>
                  <a:rPr lang="en-US" altLang="zh-CN" sz="2055" b="1">
                    <a:solidFill>
                      <a:schemeClr val="tx1"/>
                    </a:solidFill>
                    <a:latin typeface="DejaVu Math TeX Gyre" panose="02000503000000000000" charset="0"/>
                    <a:ea typeface="宋体" pitchFamily="2" charset="-122"/>
                    <a:cs typeface="DejaVu Math TeX Gyre" panose="02000503000000000000" charset="0"/>
                  </a:rPr>
                  <a:t>: </a:t>
                </a:r>
                <a:r>
                  <a:rPr lang="zh-CN" altLang="en-US" sz="2055" b="1">
                    <a:solidFill>
                      <a:schemeClr val="tx1"/>
                    </a:solidFill>
                    <a:latin typeface="DejaVu Math TeX Gyre" panose="02000503000000000000" charset="0"/>
                    <a:ea typeface="宋体" pitchFamily="2" charset="-122"/>
                    <a:cs typeface="DejaVu Math TeX Gyre" panose="02000503000000000000" charset="0"/>
                  </a:rPr>
                  <a:t>信号，背景分布的</a:t>
                </a:r>
                <a:r>
                  <a:rPr lang="en-US" altLang="zh-CN" sz="2055" b="1">
                    <a:solidFill>
                      <a:schemeClr val="tx1"/>
                    </a:solidFill>
                    <a:latin typeface="DejaVu Math TeX Gyre" panose="02000503000000000000" charset="0"/>
                    <a:ea typeface="宋体" pitchFamily="2" charset="-122"/>
                    <a:cs typeface="DejaVu Math TeX Gyre" panose="02000503000000000000" charset="0"/>
                  </a:rPr>
                  <a:t>p.d.f.</a:t>
                </a:r>
                <a:endParaRPr lang="en-US" altLang="zh-CN" sz="2055" b="1">
                  <a:solidFill>
                    <a:schemeClr val="tx1"/>
                  </a:solidFill>
                  <a:latin typeface="DejaVu Math TeX Gyre" panose="02000503000000000000" charset="0"/>
                  <a:ea typeface="宋体" pitchFamily="2" charset="-122"/>
                  <a:cs typeface="DejaVu Math TeX Gyre" panose="02000503000000000000" charset="0"/>
                </a:endParaRPr>
              </a:p>
              <a:p>
                <a:pPr fontAlgn="auto">
                  <a:spcBef>
                    <a:spcPts val="2200"/>
                  </a:spcBef>
                </a:pPr>
                <a:r>
                  <a:rPr lang="en-US" altLang="zh-CN" b="1">
                    <a:solidFill>
                      <a:schemeClr val="tx1"/>
                    </a:solidFill>
                    <a:latin typeface="DejaVu Math TeX Gyre" panose="02000503000000000000" charset="0"/>
                    <a:ea typeface="宋体" pitchFamily="2" charset="-122"/>
                    <a:cs typeface="DejaVu Math TeX Gyre" panose="02000503000000000000" charset="0"/>
                  </a:rPr>
                  <a:t>log-Likelihood:</a:t>
                </a:r>
                <a:endParaRPr lang="en-US" altLang="zh-CN" b="1">
                  <a:solidFill>
                    <a:schemeClr val="tx1"/>
                  </a:solidFill>
                  <a:latin typeface="DejaVu Math TeX Gyre" panose="02000503000000000000" charset="0"/>
                  <a:ea typeface="宋体" pitchFamily="2" charset="-122"/>
                  <a:cs typeface="DejaVu Math TeX Gyre" panose="02000503000000000000" charset="0"/>
                </a:endParaRPr>
              </a:p>
              <a:p>
                <a:pPr marL="0" indent="0">
                  <a:buNone/>
                </a:pPr>
                <a14:m>
                  <m:oMathPara xmlns:m="http://schemas.openxmlformats.org/officeDocument/2006/math">
                    <m:oMathParaPr>
                      <m:jc m:val="centerGroup"/>
                    </m:oMathParaPr>
                    <m:oMath xmlns:m="http://schemas.openxmlformats.org/officeDocument/2006/math">
                      <m:r>
                        <a:rPr lang="en-US" altLang="zh-CN" b="1">
                          <a:solidFill>
                            <a:srgbClr val="0070C0"/>
                          </a:solidFill>
                          <a:latin typeface="DejaVu Math TeX Gyre" panose="02000503000000000000" charset="0"/>
                          <a:cs typeface="DejaVu Math TeX Gyre" panose="02000503000000000000" charset="0"/>
                        </a:rPr>
                        <m:t>𝐥𝐨𝐠</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𝐋</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𝐲</m:t>
                      </m:r>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nary>
                        <m:naryPr>
                          <m:chr m:val="∑"/>
                          <m:limLoc m:val="undOvr"/>
                          <m:ctrlPr>
                            <a:rPr lang="en-US" altLang="zh-CN" b="1">
                              <a:solidFill>
                                <a:srgbClr val="0070C0"/>
                              </a:solidFill>
                              <a:latin typeface="DejaVu Math TeX Gyre" panose="02000503000000000000" charset="0"/>
                              <a:cs typeface="DejaVu Math TeX Gyre" panose="02000503000000000000" charset="0"/>
                            </a:rPr>
                          </m:ctrlPr>
                        </m:naryPr>
                        <m:sub>
                          <m:r>
                            <a:rPr lang="en-US" altLang="zh-CN" b="1">
                              <a:solidFill>
                                <a:srgbClr val="0070C0"/>
                              </a:solidFill>
                              <a:latin typeface="DejaVu Math TeX Gyre" panose="02000503000000000000" charset="0"/>
                              <a:cs typeface="DejaVu Math TeX Gyre" panose="02000503000000000000" charset="0"/>
                            </a:rPr>
                            <m:t>𝐢</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𝟏</m:t>
                          </m:r>
                        </m:sub>
                        <m:sup>
                          <m:r>
                            <a:rPr lang="en-US" altLang="zh-CN" b="1">
                              <a:solidFill>
                                <a:srgbClr val="0070C0"/>
                              </a:solidFill>
                              <a:latin typeface="DejaVu Math TeX Gyre" panose="02000503000000000000" charset="0"/>
                              <a:cs typeface="DejaVu Math TeX Gyre" panose="02000503000000000000" charset="0"/>
                            </a:rPr>
                            <m:t>𝐍</m:t>
                          </m:r>
                        </m:sup>
                        <m:e>
                          <m:r>
                            <a:rPr lang="en-US" altLang="zh-CN" b="1">
                              <a:solidFill>
                                <a:srgbClr val="0070C0"/>
                              </a:solidFill>
                              <a:latin typeface="DejaVu Math TeX Gyre" panose="02000503000000000000" charset="0"/>
                              <a:cs typeface="DejaVu Math TeX Gyre" panose="02000503000000000000" charset="0"/>
                            </a:rPr>
                            <m:t>𝐥𝐨𝐠</m:t>
                          </m:r>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𝐬</m:t>
                              </m:r>
                            </m:sub>
                          </m:sSub>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𝐟</m:t>
                              </m:r>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𝐲</m:t>
                              </m:r>
                            </m:e>
                            <m:sub>
                              <m:r>
                                <a:rPr lang="en-US" altLang="zh-CN" b="1">
                                  <a:solidFill>
                                    <a:srgbClr val="0070C0"/>
                                  </a:solidFill>
                                  <a:latin typeface="DejaVu Math TeX Gyre" panose="02000503000000000000" charset="0"/>
                                  <a:cs typeface="DejaVu Math TeX Gyre" panose="02000503000000000000" charset="0"/>
                                </a:rPr>
                                <m:t>𝐢</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𝐛</m:t>
                              </m:r>
                            </m:sub>
                          </m:sSub>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𝐟</m:t>
                              </m:r>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𝐲</m:t>
                              </m:r>
                            </m:e>
                            <m:sub>
                              <m:r>
                                <a:rPr lang="en-US" altLang="zh-CN" b="1">
                                  <a:solidFill>
                                    <a:srgbClr val="0070C0"/>
                                  </a:solidFill>
                                  <a:latin typeface="DejaVu Math TeX Gyre" panose="02000503000000000000" charset="0"/>
                                  <a:cs typeface="DejaVu Math TeX Gyre" panose="02000503000000000000" charset="0"/>
                                </a:rPr>
                                <m:t>𝐢</m:t>
                              </m:r>
                            </m:sub>
                          </m:sSub>
                          <m:r>
                            <a:rPr lang="en-US" altLang="zh-CN" b="1">
                              <a:solidFill>
                                <a:srgbClr val="0070C0"/>
                              </a:solidFill>
                              <a:latin typeface="DejaVu Math TeX Gyre" panose="02000503000000000000" charset="0"/>
                              <a:cs typeface="DejaVu Math TeX Gyre" panose="02000503000000000000" charset="0"/>
                            </a:rPr>
                            <m:t>))</m:t>
                          </m:r>
                        </m:e>
                      </m:nary>
                    </m:oMath>
                  </m:oMathPara>
                </a14:m>
                <a:endParaRPr lang="en-US" altLang="zh-CN" b="1">
                  <a:latin typeface="DejaVu Math TeX Gyre" panose="02000503000000000000" charset="0"/>
                  <a:ea typeface="宋体" pitchFamily="2" charset="-122"/>
                  <a:cs typeface="DejaVu Math TeX Gyre" panose="02000503000000000000" charset="0"/>
                </a:endParaRPr>
              </a:p>
              <a:p>
                <a:endParaRPr lang="en-US" altLang="zh-CN" b="1">
                  <a:latin typeface="DejaVu Math TeX Gyre" panose="02000503000000000000" charset="0"/>
                  <a:ea typeface="宋体" pitchFamily="2" charset="-122"/>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1456055"/>
                <a:ext cx="10515600" cy="4857115"/>
              </a:xfrm>
              <a:blipFill rotWithShape="1">
                <a:blip r:embed="rId1"/>
                <a:stretch>
                  <a:fillRect b="-686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t>inPlot</a:t>
            </a:r>
            <a:r>
              <a:rPr lang="zh-CN" altLang="en-US" b="1"/>
              <a:t>方法</a:t>
            </a:r>
            <a:r>
              <a:rPr lang="en-US" altLang="zh-CN" b="1"/>
              <a:t> -&gt; first step to sPlot Method</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1825625"/>
                <a:ext cx="10924540" cy="4351655"/>
              </a:xfrm>
            </p:spPr>
            <p:txBody>
              <a:bodyPr>
                <a:normAutofit lnSpcReduction="10000"/>
              </a:bodyPr>
              <a:p>
                <a:pPr>
                  <a:lnSpc>
                    <a:spcPct val="120000"/>
                  </a:lnSpc>
                  <a:spcAft>
                    <a:spcPts val="0"/>
                  </a:spcAft>
                </a:pPr>
                <a:r>
                  <a:rPr lang="zh-CN" altLang="en-US" b="1">
                    <a:solidFill>
                      <a:schemeClr val="tx1"/>
                    </a:solidFill>
                  </a:rPr>
                  <a:t>首先我们考虑一种特殊情形，</a:t>
                </a:r>
                <a:r>
                  <a:rPr lang="en-US" altLang="zh-CN" b="1">
                    <a:solidFill>
                      <a:schemeClr val="tx1"/>
                    </a:solidFill>
                  </a:rPr>
                  <a:t>control variable x</a:t>
                </a:r>
                <a:r>
                  <a:rPr lang="zh-CN" altLang="en-US" b="1">
                    <a:solidFill>
                      <a:schemeClr val="tx1"/>
                    </a:solidFill>
                  </a:rPr>
                  <a:t>与</a:t>
                </a:r>
                <a:r>
                  <a:rPr lang="en-US" altLang="zh-CN" b="1">
                    <a:solidFill>
                      <a:schemeClr val="tx1"/>
                    </a:solidFill>
                  </a:rPr>
                  <a:t>discriminating variable y</a:t>
                </a:r>
                <a:r>
                  <a:rPr lang="zh-CN" altLang="en-US" b="1">
                    <a:solidFill>
                      <a:schemeClr val="tx1"/>
                    </a:solidFill>
                  </a:rPr>
                  <a:t>是</a:t>
                </a:r>
                <a:r>
                  <a:rPr lang="en-US" altLang="zh-CN" b="1">
                    <a:solidFill>
                      <a:srgbClr val="0070C0"/>
                    </a:solidFill>
                  </a:rPr>
                  <a:t>totally correlated</a:t>
                </a:r>
                <a:r>
                  <a:rPr lang="zh-CN" altLang="en-US" b="1">
                    <a:solidFill>
                      <a:srgbClr val="0070C0"/>
                    </a:solidFill>
                  </a:rPr>
                  <a:t>的，即有</a:t>
                </a:r>
                <a:r>
                  <a:rPr lang="en-US" altLang="zh-CN" b="1">
                    <a:solidFill>
                      <a:srgbClr val="0070C0"/>
                    </a:solidFill>
                  </a:rPr>
                  <a:t>x=X(y)</a:t>
                </a:r>
                <a:r>
                  <a:rPr lang="zh-CN" altLang="en-US" b="1">
                    <a:solidFill>
                      <a:schemeClr val="tx1"/>
                    </a:solidFill>
                  </a:rPr>
                  <a:t>。</a:t>
                </a:r>
                <a:endParaRPr lang="zh-CN" altLang="en-US" b="1">
                  <a:solidFill>
                    <a:schemeClr val="tx1"/>
                  </a:solidFill>
                </a:endParaRPr>
              </a:p>
              <a:p>
                <a:pPr lvl="1">
                  <a:lnSpc>
                    <a:spcPct val="120000"/>
                  </a:lnSpc>
                  <a:spcAft>
                    <a:spcPts val="0"/>
                  </a:spcAft>
                </a:pPr>
                <a:r>
                  <a:rPr lang="zh-CN" altLang="en-US" sz="2000" b="1" i="1">
                    <a:solidFill>
                      <a:schemeClr val="tx1"/>
                    </a:solidFill>
                  </a:rPr>
                  <a:t>这种情况下实际上</a:t>
                </a:r>
                <a:r>
                  <a:rPr lang="en-US" altLang="zh-CN" sz="2000" b="1" i="1">
                    <a:solidFill>
                      <a:schemeClr val="tx1"/>
                    </a:solidFill>
                  </a:rPr>
                  <a:t>x</a:t>
                </a:r>
                <a:r>
                  <a:rPr lang="zh-CN" altLang="en-US" sz="2000" b="1" i="1">
                    <a:solidFill>
                      <a:schemeClr val="tx1"/>
                    </a:solidFill>
                  </a:rPr>
                  <a:t>都不能称之为‘</a:t>
                </a:r>
                <a:r>
                  <a:rPr lang="en-US" altLang="zh-CN" sz="2000" b="1" i="1">
                    <a:solidFill>
                      <a:schemeClr val="tx1"/>
                    </a:solidFill>
                  </a:rPr>
                  <a:t>control variable</a:t>
                </a:r>
                <a:r>
                  <a:rPr lang="zh-CN" altLang="en-US" sz="2000" b="1" i="1">
                    <a:solidFill>
                      <a:schemeClr val="tx1"/>
                    </a:solidFill>
                  </a:rPr>
                  <a:t>’，但是为了自然地引到</a:t>
                </a:r>
                <a:r>
                  <a:rPr lang="en-US" altLang="zh-CN" sz="2000" b="1" i="1">
                    <a:solidFill>
                      <a:schemeClr val="tx1"/>
                    </a:solidFill>
                  </a:rPr>
                  <a:t>sPlot</a:t>
                </a:r>
                <a:r>
                  <a:rPr lang="zh-CN" altLang="en-US" sz="2000" b="1" i="1">
                    <a:solidFill>
                      <a:schemeClr val="tx1"/>
                    </a:solidFill>
                  </a:rPr>
                  <a:t>的结果，我们先利用这种假设做一下推导。这种情况下的推导我们称之为</a:t>
                </a:r>
                <a:r>
                  <a:rPr lang="en-US" altLang="zh-CN" sz="2000" b="1" i="1">
                    <a:solidFill>
                      <a:schemeClr val="tx1"/>
                    </a:solidFill>
                  </a:rPr>
                  <a:t>inPlot Method</a:t>
                </a:r>
                <a:r>
                  <a:rPr lang="zh-CN" altLang="en-US" sz="2000" b="1" i="1">
                    <a:solidFill>
                      <a:schemeClr val="tx1"/>
                    </a:solidFill>
                  </a:rPr>
                  <a:t>。</a:t>
                </a:r>
                <a:endParaRPr lang="zh-CN" altLang="en-US" sz="2000" b="1">
                  <a:solidFill>
                    <a:schemeClr val="tx1"/>
                  </a:solidFill>
                </a:endParaRPr>
              </a:p>
              <a:p>
                <a:pPr>
                  <a:lnSpc>
                    <a:spcPct val="120000"/>
                  </a:lnSpc>
                  <a:spcAft>
                    <a:spcPts val="0"/>
                  </a:spcAft>
                </a:pPr>
                <a:r>
                  <a:rPr lang="zh-CN" altLang="en-US" b="1">
                    <a:solidFill>
                      <a:schemeClr val="tx1"/>
                    </a:solidFill>
                  </a:rPr>
                  <a:t>在这样的假设下我们有如下性质：</a:t>
                </a:r>
                <a:endParaRPr lang="zh-CN" altLang="en-US" b="1">
                  <a:solidFill>
                    <a:schemeClr val="tx1"/>
                  </a:solidFill>
                </a:endParaRPr>
              </a:p>
              <a:p>
                <a:pPr marL="0" indent="0">
                  <a:lnSpc>
                    <a:spcPct val="120000"/>
                  </a:lnSpc>
                  <a:spcAft>
                    <a:spcPts val="0"/>
                  </a:spcAft>
                  <a:buNone/>
                </a:pPr>
                <a14:m>
                  <m:oMathPara xmlns:m="http://schemas.openxmlformats.org/officeDocument/2006/math">
                    <m:oMathParaPr>
                      <m:jc m:val="centerGroup"/>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𝐗</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𝐱</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𝐲</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𝛅</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𝐱</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𝐗</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𝐲</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oMath>
                  </m:oMathPara>
                </a14:m>
                <a:endParaRPr lang="en-US" altLang="zh-CN" b="1">
                  <a:solidFill>
                    <a:schemeClr val="tx1"/>
                  </a:solidFill>
                  <a:latin typeface="DejaVu Math TeX Gyre" panose="02000503000000000000" charset="0"/>
                  <a:cs typeface="DejaVu Math TeX Gyre" panose="02000503000000000000" charset="0"/>
                </a:endParaRPr>
              </a:p>
              <a:p>
                <a:pPr>
                  <a:lnSpc>
                    <a:spcPct val="120000"/>
                  </a:lnSpc>
                  <a:spcAft>
                    <a:spcPts val="0"/>
                  </a:spcAft>
                </a:pPr>
                <a:r>
                  <a:rPr lang="zh-CN" altLang="en-US" b="1">
                    <a:solidFill>
                      <a:schemeClr val="tx1"/>
                    </a:solidFill>
                    <a:latin typeface="DejaVu Math TeX Gyre" panose="02000503000000000000" charset="0"/>
                    <a:cs typeface="DejaVu Math TeX Gyre" panose="02000503000000000000" charset="0"/>
                  </a:rPr>
                  <a:t>进而：</a:t>
                </a:r>
                <a:endParaRPr lang="en-US" altLang="zh-CN" b="1">
                  <a:solidFill>
                    <a:schemeClr val="tx1"/>
                  </a:solidFill>
                  <a:latin typeface="DejaVu Math TeX Gyre" panose="02000503000000000000" charset="0"/>
                  <a:cs typeface="DejaVu Math TeX Gyre" panose="02000503000000000000" charset="0"/>
                </a:endParaRPr>
              </a:p>
              <a:p>
                <a:pPr marL="0" indent="0" algn="ctr">
                  <a:lnSpc>
                    <a:spcPct val="120000"/>
                  </a:lnSpc>
                  <a:spcAft>
                    <a:spcPts val="0"/>
                  </a:spcAft>
                  <a:buNone/>
                </a:pPr>
                <a14:m>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𝐗</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𝐱</m:t>
                    </m:r>
                    <m:r>
                      <a:rPr lang="en-US" altLang="zh-CN"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b="1" i="1">
                            <a:solidFill>
                              <a:schemeClr val="tx1"/>
                            </a:solidFill>
                            <a:latin typeface="DejaVu Math TeX Gyre" panose="02000503000000000000" charset="0"/>
                            <a:cs typeface="DejaVu Math TeX Gyre" panose="02000503000000000000" charset="0"/>
                          </a:rPr>
                        </m:ctrlPr>
                      </m:naryPr>
                      <m:sub/>
                      <m:sup/>
                      <m:e>
                        <m:r>
                          <a:rPr lang="en-US" altLang="zh-CN" b="1">
                            <a:solidFill>
                              <a:schemeClr val="tx1"/>
                            </a:solidFill>
                            <a:latin typeface="DejaVu Math TeX Gyre" panose="02000503000000000000" charset="0"/>
                            <a:cs typeface="DejaVu Math TeX Gyre" panose="02000503000000000000" charset="0"/>
                          </a:rPr>
                          <m:t>𝐝𝐲</m:t>
                        </m:r>
                        <m:r>
                          <a:rPr lang="en-US" altLang="zh-CN" b="1">
                            <a:solidFill>
                              <a:srgbClr val="FF0000"/>
                            </a:solidFill>
                            <a:latin typeface="DejaVu Math TeX Gyre" panose="02000503000000000000" charset="0"/>
                            <a:cs typeface="DejaVu Math TeX Gyre" panose="02000503000000000000" charset="0"/>
                          </a:rPr>
                          <m:t>𝛅</m:t>
                        </m:r>
                        <m:r>
                          <a:rPr lang="en-US" altLang="zh-CN" b="1">
                            <a:solidFill>
                              <a:srgbClr val="FF0000"/>
                            </a:solidFill>
                            <a:latin typeface="DejaVu Math TeX Gyre" panose="02000503000000000000" charset="0"/>
                            <a:cs typeface="DejaVu Math TeX Gyre" panose="02000503000000000000" charset="0"/>
                          </a:rPr>
                          <m:t>(</m:t>
                        </m:r>
                        <m:r>
                          <a:rPr lang="en-US" altLang="zh-CN" b="1">
                            <a:solidFill>
                              <a:srgbClr val="FF0000"/>
                            </a:solidFill>
                            <a:latin typeface="DejaVu Math TeX Gyre" panose="02000503000000000000" charset="0"/>
                            <a:cs typeface="DejaVu Math TeX Gyre" panose="02000503000000000000" charset="0"/>
                          </a:rPr>
                          <m:t>𝐱</m:t>
                        </m:r>
                        <m:r>
                          <a:rPr lang="en-US" altLang="zh-CN" b="1">
                            <a:solidFill>
                              <a:srgbClr val="FF0000"/>
                            </a:solidFill>
                            <a:latin typeface="DejaVu Math TeX Gyre" panose="02000503000000000000" charset="0"/>
                            <a:cs typeface="DejaVu Math TeX Gyre" panose="02000503000000000000" charset="0"/>
                          </a:rPr>
                          <m:t>−</m:t>
                        </m:r>
                        <m:r>
                          <a:rPr lang="en-US" altLang="zh-CN" b="1">
                            <a:solidFill>
                              <a:srgbClr val="FF0000"/>
                            </a:solidFill>
                            <a:latin typeface="DejaVu Math TeX Gyre" panose="02000503000000000000" charset="0"/>
                            <a:cs typeface="DejaVu Math TeX Gyre" panose="02000503000000000000" charset="0"/>
                          </a:rPr>
                          <m:t>𝐗</m:t>
                        </m:r>
                        <m:r>
                          <a:rPr lang="en-US" altLang="zh-CN" b="1">
                            <a:solidFill>
                              <a:srgbClr val="FF0000"/>
                            </a:solidFill>
                            <a:latin typeface="DejaVu Math TeX Gyre" panose="02000503000000000000" charset="0"/>
                            <a:cs typeface="DejaVu Math TeX Gyre" panose="02000503000000000000" charset="0"/>
                          </a:rPr>
                          <m:t>(</m:t>
                        </m:r>
                        <m:r>
                          <a:rPr lang="en-US" altLang="zh-CN" b="1">
                            <a:solidFill>
                              <a:srgbClr val="FF0000"/>
                            </a:solidFill>
                            <a:latin typeface="DejaVu Math TeX Gyre" panose="02000503000000000000" charset="0"/>
                            <a:cs typeface="DejaVu Math TeX Gyre" panose="02000503000000000000" charset="0"/>
                          </a:rPr>
                          <m:t>𝐲</m:t>
                        </m:r>
                        <m:r>
                          <a:rPr lang="en-US" altLang="zh-CN" b="1">
                            <a:solidFill>
                              <a:srgbClr val="FF0000"/>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𝐘</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𝐲</m:t>
                        </m:r>
                        <m:r>
                          <a:rPr lang="en-US" altLang="zh-CN" b="1">
                            <a:solidFill>
                              <a:schemeClr val="tx1"/>
                            </a:solidFill>
                            <a:latin typeface="DejaVu Math TeX Gyre" panose="02000503000000000000" charset="0"/>
                            <a:cs typeface="DejaVu Math TeX Gyre" panose="02000503000000000000" charset="0"/>
                          </a:rPr>
                          <m:t>)</m:t>
                        </m:r>
                      </m:e>
                    </m:nary>
                  </m:oMath>
                </a14:m>
                <a:r>
                  <a:rPr lang="en-US" altLang="zh-CN" b="1">
                    <a:solidFill>
                      <a:schemeClr val="tx1"/>
                    </a:solidFill>
                    <a:latin typeface="DejaVu Math TeX Gyre" panose="02000503000000000000" charset="0"/>
                    <a:cs typeface="DejaVu Math TeX Gyre" panose="02000503000000000000" charset="0"/>
                  </a:rPr>
                  <a:t> (</a:t>
                </a:r>
                <a:r>
                  <a:rPr lang="zh-CN" altLang="en-US" b="1">
                    <a:solidFill>
                      <a:schemeClr val="tx1"/>
                    </a:solidFill>
                    <a:latin typeface="DejaVu Math TeX Gyre" panose="02000503000000000000" charset="0"/>
                    <a:cs typeface="DejaVu Math TeX Gyre" panose="02000503000000000000" charset="0"/>
                  </a:rPr>
                  <a:t>性质一</a:t>
                </a:r>
                <a:r>
                  <a:rPr lang="en-US" altLang="zh-CN" b="1">
                    <a:solidFill>
                      <a:schemeClr val="tx1"/>
                    </a:solidFill>
                    <a:latin typeface="DejaVu Math TeX Gyre" panose="02000503000000000000" charset="0"/>
                    <a:cs typeface="DejaVu Math TeX Gyre" panose="02000503000000000000" charset="0"/>
                  </a:rPr>
                  <a:t>)</a:t>
                </a:r>
                <a:endParaRPr lang="en-US" altLang="zh-CN" b="1">
                  <a:solidFill>
                    <a:schemeClr val="tx1"/>
                  </a:solidFill>
                  <a:latin typeface="DejaVu Math TeX Gyre" panose="02000503000000000000" charset="0"/>
                  <a:cs typeface="DejaVu Math TeX Gyre" panose="02000503000000000000" charset="0"/>
                </a:endParaRPr>
              </a:p>
              <a:p>
                <a:pPr marL="0" indent="0">
                  <a:lnSpc>
                    <a:spcPct val="120000"/>
                  </a:lnSpc>
                  <a:spcAft>
                    <a:spcPts val="0"/>
                  </a:spcAft>
                  <a:buNone/>
                </a:pPr>
                <a:endParaRPr lang="en-US" altLang="zh-CN" b="1">
                  <a:solidFill>
                    <a:schemeClr val="tx1"/>
                  </a:solidFill>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1825625"/>
                <a:ext cx="10924540" cy="4351655"/>
              </a:xfrm>
              <a:blipFill rotWithShape="1">
                <a:blip r:embed="rId1"/>
                <a:stretch>
                  <a:fillRect r="-1087" b="-630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6309995" y="1873885"/>
            <a:ext cx="5586095" cy="4032885"/>
          </a:xfrm>
          <a:prstGeom prst="rect">
            <a:avLst/>
          </a:prstGeom>
        </p:spPr>
      </p:pic>
      <p:sp>
        <p:nvSpPr>
          <p:cNvPr id="2" name="标题 1"/>
          <p:cNvSpPr>
            <a:spLocks noGrp="1"/>
          </p:cNvSpPr>
          <p:nvPr>
            <p:ph type="title"/>
          </p:nvPr>
        </p:nvSpPr>
        <p:spPr/>
        <p:txBody>
          <a:bodyPr/>
          <a:p>
            <a:r>
              <a:rPr lang="en-US" altLang="zh-CN" b="1">
                <a:sym typeface="+mn-ea"/>
              </a:rPr>
              <a:t>inPlot</a:t>
            </a:r>
            <a:r>
              <a:rPr lang="zh-CN" altLang="en-US" b="1">
                <a:sym typeface="+mn-ea"/>
              </a:rPr>
              <a:t>方法</a:t>
            </a:r>
            <a:r>
              <a:rPr lang="en-US" altLang="zh-CN" b="1">
                <a:sym typeface="+mn-ea"/>
              </a:rPr>
              <a:t> -&gt; first step to sPlot Method</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1584325"/>
                <a:ext cx="5662295" cy="4771390"/>
              </a:xfrm>
            </p:spPr>
            <p:txBody>
              <a:bodyPr>
                <a:noAutofit/>
              </a:bodyPr>
              <a:p>
                <a:pPr fontAlgn="auto">
                  <a:spcBef>
                    <a:spcPts val="1200"/>
                  </a:spcBef>
                  <a:spcAft>
                    <a:spcPts val="1200"/>
                  </a:spcAft>
                </a:pPr>
                <a:r>
                  <a:rPr lang="zh-CN" altLang="en-US" sz="2400" b="1">
                    <a:solidFill>
                      <a:schemeClr val="tx1"/>
                    </a:solidFill>
                  </a:rPr>
                  <a:t>对</a:t>
                </a:r>
                <a:r>
                  <a:rPr lang="en-US" altLang="zh-CN" sz="2400" b="1">
                    <a:solidFill>
                      <a:schemeClr val="tx1"/>
                    </a:solidFill>
                  </a:rPr>
                  <a:t>event i</a:t>
                </a:r>
                <a:r>
                  <a:rPr lang="zh-CN" altLang="en-US" sz="2400" b="1">
                    <a:solidFill>
                      <a:schemeClr val="tx1"/>
                    </a:solidFill>
                  </a:rPr>
                  <a:t>，我们定义如下</a:t>
                </a:r>
                <a:r>
                  <a:rPr lang="en-US" altLang="zh-CN" sz="2400" b="1">
                    <a:solidFill>
                      <a:schemeClr val="tx1"/>
                    </a:solidFill>
                  </a:rPr>
                  <a:t>weight</a:t>
                </a:r>
                <a:r>
                  <a:rPr lang="zh-CN" altLang="en-US" sz="2400" b="1">
                    <a:solidFill>
                      <a:schemeClr val="tx1"/>
                    </a:solidFill>
                  </a:rPr>
                  <a:t>为信号的</a:t>
                </a:r>
                <a:r>
                  <a:rPr lang="en-US" altLang="zh-CN" sz="2400" b="1">
                    <a:solidFill>
                      <a:schemeClr val="tx1"/>
                    </a:solidFill>
                  </a:rPr>
                  <a:t>weight</a:t>
                </a:r>
                <a:r>
                  <a:rPr lang="zh-CN" altLang="en-US" sz="2400" b="1">
                    <a:solidFill>
                      <a:schemeClr val="tx1"/>
                    </a:solidFill>
                  </a:rPr>
                  <a:t>：</a:t>
                </a:r>
                <a:endParaRPr lang="zh-CN" altLang="en-US" sz="2400" b="1">
                  <a:solidFill>
                    <a:schemeClr val="tx1"/>
                  </a:solidFill>
                </a:endParaRPr>
              </a:p>
              <a:p>
                <a:pPr marL="0" indent="0" fontAlgn="auto">
                  <a:spcBef>
                    <a:spcPts val="1200"/>
                  </a:spcBef>
                  <a:spcAft>
                    <a:spcPts val="1200"/>
                  </a:spcAft>
                  <a:buNone/>
                </a:pPr>
                <a14:m>
                  <m:oMathPara xmlns:m="http://schemas.openxmlformats.org/officeDocument/2006/math">
                    <m:oMathParaPr>
                      <m:jc m:val="centerGroup"/>
                    </m:oMathParaPr>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f>
                        <m:fPr>
                          <m:ctrlPr>
                            <a:rPr lang="en-US" altLang="zh-CN" sz="2400" b="1">
                              <a:solidFill>
                                <a:schemeClr val="tx1"/>
                              </a:solidFill>
                              <a:latin typeface="DejaVu Math TeX Gyre" panose="02000503000000000000" charset="0"/>
                              <a:cs typeface="DejaVu Math TeX Gyre" panose="02000503000000000000" charset="0"/>
                            </a:rPr>
                          </m:ctrlPr>
                        </m:fPr>
                        <m:num>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num>
                        <m:den>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𝐛</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den>
                      </m:f>
                    </m:oMath>
                  </m:oMathPara>
                </a14:m>
                <a:endParaRPr lang="zh-CN" altLang="en-US" sz="2400" b="1">
                  <a:solidFill>
                    <a:schemeClr val="tx1"/>
                  </a:solidFill>
                </a:endParaRPr>
              </a:p>
              <a:p>
                <a:pPr fontAlgn="auto">
                  <a:spcBef>
                    <a:spcPts val="1200"/>
                  </a:spcBef>
                  <a:spcAft>
                    <a:spcPts val="1200"/>
                  </a:spcAft>
                </a:pPr>
                <a:r>
                  <a:rPr lang="zh-CN" altLang="en-US" sz="2400" b="1">
                    <a:solidFill>
                      <a:schemeClr val="tx1"/>
                    </a:solidFill>
                  </a:rPr>
                  <a:t>利用如上的</a:t>
                </a:r>
                <a:r>
                  <a:rPr lang="en-US" altLang="zh-CN" sz="2400" b="1">
                    <a:solidFill>
                      <a:schemeClr val="tx1"/>
                    </a:solidFill>
                  </a:rPr>
                  <a:t>weight</a:t>
                </a:r>
                <a:r>
                  <a:rPr lang="zh-CN" altLang="en-US" sz="2400" b="1">
                    <a:solidFill>
                      <a:schemeClr val="tx1"/>
                    </a:solidFill>
                  </a:rPr>
                  <a:t>，进一步我们定义</a:t>
                </a:r>
                <a:r>
                  <a:rPr lang="en-US" altLang="zh-CN" sz="2400" b="1">
                    <a:solidFill>
                      <a:schemeClr val="tx1"/>
                    </a:solidFill>
                  </a:rPr>
                  <a:t>x</a:t>
                </a:r>
                <a:r>
                  <a:rPr lang="zh-CN" altLang="en-US" sz="2400" b="1">
                    <a:solidFill>
                      <a:schemeClr val="tx1"/>
                    </a:solidFill>
                  </a:rPr>
                  <a:t>的分布</a:t>
                </a:r>
                <a14:m>
                  <m:oMath xmlns:m="http://schemas.openxmlformats.org/officeDocument/2006/math">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oMath>
                </a14:m>
                <a:r>
                  <a:rPr lang="zh-CN" altLang="en-US" sz="2400" b="1">
                    <a:solidFill>
                      <a:schemeClr val="tx1"/>
                    </a:solidFill>
                    <a:latin typeface="DejaVu Math TeX Gyre" panose="02000503000000000000" charset="0"/>
                    <a:cs typeface="DejaVu Math TeX Gyre" panose="02000503000000000000" charset="0"/>
                  </a:rPr>
                  <a:t>满足</a:t>
                </a:r>
                <a:r>
                  <a:rPr lang="en-US" altLang="zh-CN" sz="2400" b="1">
                    <a:solidFill>
                      <a:schemeClr val="tx1"/>
                    </a:solidFill>
                  </a:rPr>
                  <a:t>:</a:t>
                </a:r>
                <a:endParaRPr lang="en-US" altLang="zh-CN" sz="2400" b="1">
                  <a:solidFill>
                    <a:schemeClr val="tx1"/>
                  </a:solidFill>
                </a:endParaRPr>
              </a:p>
              <a:p>
                <a:pPr marL="0" indent="0" fontAlgn="auto">
                  <a:spcBef>
                    <a:spcPts val="1200"/>
                  </a:spcBef>
                  <a:spcAft>
                    <a:spcPts val="1200"/>
                  </a:spcAft>
                  <a:buNone/>
                </a:pPr>
                <a14:m>
                  <m:oMathPara xmlns:m="http://schemas.openxmlformats.org/officeDocument/2006/math">
                    <m:oMathParaPr>
                      <m:jc m:val="centerGroup"/>
                    </m:oMathParaPr>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pitchFamily="2" charset="-122"/>
                          <a:cs typeface="DejaVu Math TeX Gyre" panose="02000503000000000000" charset="0"/>
                        </a:rPr>
                        <m:t>𝐱</m:t>
                      </m:r>
                      <m:r>
                        <a:rPr lang="en-US" altLang="zh-CN" sz="2400" b="1">
                          <a:solidFill>
                            <a:schemeClr val="tx1"/>
                          </a:solidFill>
                          <a:latin typeface="DejaVu Math TeX Gyre" panose="02000503000000000000" charset="0"/>
                          <a:ea typeface="宋体" pitchFamily="2" charset="-122"/>
                          <a:cs typeface="DejaVu Math TeX Gyre" panose="02000503000000000000" charset="0"/>
                        </a:rPr>
                        <m:t>≡</m:t>
                      </m:r>
                      <m:nary>
                        <m:naryPr>
                          <m:chr m:val="∑"/>
                          <m:limLoc m:val="undOvr"/>
                          <m:supHide m:val="on"/>
                          <m:ctrlPr>
                            <a:rPr lang="en-US" altLang="zh-CN" sz="2400" b="1">
                              <a:solidFill>
                                <a:schemeClr val="tx1"/>
                              </a:solidFill>
                              <a:latin typeface="DejaVu Math TeX Gyre" panose="02000503000000000000" charset="0"/>
                              <a:ea typeface="宋体" pitchFamily="2" charset="-122"/>
                              <a:cs typeface="DejaVu Math TeX Gyre" panose="02000503000000000000" charset="0"/>
                            </a:rPr>
                          </m:ctrlPr>
                        </m:naryPr>
                        <m:sub>
                          <m:r>
                            <a:rPr lang="en-US" altLang="zh-CN" sz="2400" b="1">
                              <a:solidFill>
                                <a:schemeClr val="tx1"/>
                              </a:solidFill>
                              <a:latin typeface="DejaVu Math TeX Gyre" panose="02000503000000000000" charset="0"/>
                              <a:ea typeface="宋体" pitchFamily="2" charset="-122"/>
                              <a:cs typeface="DejaVu Math TeX Gyre" panose="02000503000000000000" charset="0"/>
                            </a:rPr>
                            <m:t>𝐢</m:t>
                          </m:r>
                          <m:r>
                            <a:rPr lang="en-US" altLang="zh-CN" sz="2400" b="1">
                              <a:solidFill>
                                <a:schemeClr val="tx1"/>
                              </a:solidFill>
                              <a:latin typeface="DejaVu Math TeX Gyre" panose="02000503000000000000" charset="0"/>
                              <a:ea typeface="宋体" pitchFamily="2" charset="-122"/>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pitchFamily="2" charset="-122"/>
                              <a:cs typeface="DejaVu Math TeX Gyre" panose="02000503000000000000" charset="0"/>
                            </a:rPr>
                            <m:t>𝐱</m:t>
                          </m:r>
                        </m:sub>
                        <m:sup/>
                        <m:e>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e>
                      </m:nary>
                    </m:oMath>
                  </m:oMathPara>
                </a14:m>
                <a:endParaRPr lang="zh-CN" altLang="en-US" sz="2400" b="1">
                  <a:solidFill>
                    <a:schemeClr val="tx1"/>
                  </a:solidFill>
                </a:endParaRPr>
              </a:p>
              <a:p>
                <a:pPr fontAlgn="auto">
                  <a:spcBef>
                    <a:spcPts val="1200"/>
                  </a:spcBef>
                  <a:spcAft>
                    <a:spcPts val="1200"/>
                  </a:spcAft>
                </a:pPr>
                <a:r>
                  <a:rPr lang="zh-CN" altLang="en-US" sz="2400" b="1">
                    <a:solidFill>
                      <a:schemeClr val="tx1"/>
                    </a:solidFill>
                  </a:rPr>
                  <a:t>其中</a:t>
                </a:r>
                <a14:m>
                  <m:oMath xmlns:m="http://schemas.openxmlformats.org/officeDocument/2006/math">
                    <m:acc>
                      <m:accPr>
                        <m:chr m:val="̅"/>
                        <m:ctrlPr>
                          <a:rPr lang="en-US" altLang="zh-CN" sz="2400" b="1">
                            <a:solidFill>
                              <a:schemeClr val="tx1"/>
                            </a:solidFill>
                            <a:latin typeface="DejaVu Math TeX Gyre" panose="02000503000000000000" charset="0"/>
                            <a:cs typeface="DejaVu Math TeX Gyre" panose="02000503000000000000" charset="0"/>
                          </a:rPr>
                        </m:ctrlPr>
                      </m:accPr>
                      <m:e>
                        <m:r>
                          <a:rPr lang="en-US" altLang="zh-CN" sz="2400" b="1">
                            <a:solidFill>
                              <a:schemeClr val="tx1"/>
                            </a:solidFill>
                            <a:latin typeface="DejaVu Math TeX Gyre" panose="02000503000000000000" charset="0"/>
                            <a:cs typeface="DejaVu Math TeX Gyre" panose="02000503000000000000" charset="0"/>
                          </a:rPr>
                          <m:t>𝐱</m:t>
                        </m:r>
                      </m:e>
                    </m:acc>
                  </m:oMath>
                </a14:m>
                <a:r>
                  <a:rPr lang="zh-CN" altLang="en-US" sz="2400" b="1">
                    <a:solidFill>
                      <a:schemeClr val="tx1"/>
                    </a:solidFill>
                    <a:latin typeface="DejaVu Math TeX Gyre" panose="02000503000000000000" charset="0"/>
                    <a:cs typeface="DejaVu Math TeX Gyre" panose="02000503000000000000" charset="0"/>
                  </a:rPr>
                  <a:t>是某个</a:t>
                </a:r>
                <a:r>
                  <a:rPr lang="en-US" altLang="zh-CN" sz="2400" b="1">
                    <a:solidFill>
                      <a:schemeClr val="tx1"/>
                    </a:solidFill>
                    <a:latin typeface="DejaVu Math TeX Gyre" panose="02000503000000000000" charset="0"/>
                    <a:cs typeface="DejaVu Math TeX Gyre" panose="02000503000000000000" charset="0"/>
                  </a:rPr>
                  <a:t>bin</a:t>
                </a:r>
                <a:r>
                  <a:rPr lang="zh-CN" altLang="en-US" sz="2400" b="1">
                    <a:solidFill>
                      <a:schemeClr val="tx1"/>
                    </a:solidFill>
                    <a:latin typeface="DejaVu Math TeX Gyre" panose="02000503000000000000" charset="0"/>
                    <a:cs typeface="DejaVu Math TeX Gyre" panose="02000503000000000000" charset="0"/>
                  </a:rPr>
                  <a:t>的均值，</a:t>
                </a:r>
                <a14:m>
                  <m:oMath xmlns:m="http://schemas.openxmlformats.org/officeDocument/2006/math">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pitchFamily="2" charset="-122"/>
                        <a:cs typeface="DejaVu Math TeX Gyre" panose="02000503000000000000" charset="0"/>
                      </a:rPr>
                      <m:t>𝐱</m:t>
                    </m:r>
                  </m:oMath>
                </a14:m>
                <a:r>
                  <a:rPr lang="zh-CN" altLang="en-US" sz="2400" b="1">
                    <a:solidFill>
                      <a:schemeClr val="tx1"/>
                    </a:solidFill>
                    <a:latin typeface="DejaVu Math TeX Gyre" panose="02000503000000000000" charset="0"/>
                    <a:ea typeface="宋体" pitchFamily="2" charset="-122"/>
                    <a:cs typeface="DejaVu Math TeX Gyre" panose="02000503000000000000" charset="0"/>
                  </a:rPr>
                  <a:t>是</a:t>
                </a:r>
                <a:r>
                  <a:rPr lang="en-US" altLang="zh-CN" sz="2400" b="1">
                    <a:solidFill>
                      <a:schemeClr val="tx1"/>
                    </a:solidFill>
                    <a:latin typeface="DejaVu Math TeX Gyre" panose="02000503000000000000" charset="0"/>
                    <a:ea typeface="宋体" pitchFamily="2" charset="-122"/>
                    <a:cs typeface="DejaVu Math TeX Gyre" panose="02000503000000000000" charset="0"/>
                  </a:rPr>
                  <a:t>bin</a:t>
                </a:r>
                <a:r>
                  <a:rPr lang="zh-CN" altLang="en-US" sz="2400" b="1">
                    <a:solidFill>
                      <a:schemeClr val="tx1"/>
                    </a:solidFill>
                    <a:latin typeface="DejaVu Math TeX Gyre" panose="02000503000000000000" charset="0"/>
                    <a:ea typeface="宋体" pitchFamily="2" charset="-122"/>
                    <a:cs typeface="DejaVu Math TeX Gyre" panose="02000503000000000000" charset="0"/>
                  </a:rPr>
                  <a:t>宽。下面我们证明</a:t>
                </a:r>
                <a14:m>
                  <m:oMath xmlns:m="http://schemas.openxmlformats.org/officeDocument/2006/math">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oMath>
                </a14:m>
                <a:r>
                  <a:rPr lang="zh-CN" altLang="en-US" sz="2400" b="1">
                    <a:solidFill>
                      <a:schemeClr val="tx1"/>
                    </a:solidFill>
                    <a:latin typeface="DejaVu Math TeX Gyre" panose="02000503000000000000" charset="0"/>
                    <a:cs typeface="DejaVu Math TeX Gyre" panose="02000503000000000000" charset="0"/>
                  </a:rPr>
                  <a:t>是</a:t>
                </a:r>
                <a14:m>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𝐬</m:t>
                        </m:r>
                      </m:sub>
                    </m:sSub>
                  </m:oMath>
                </a14:m>
                <a:r>
                  <a:rPr lang="zh-CN" altLang="en-US" sz="2400" b="1">
                    <a:solidFill>
                      <a:schemeClr val="tx1"/>
                    </a:solidFill>
                    <a:latin typeface="DejaVu Math TeX Gyre" panose="02000503000000000000" charset="0"/>
                    <a:cs typeface="DejaVu Math TeX Gyre" panose="02000503000000000000" charset="0"/>
                  </a:rPr>
                  <a:t>的一个估计量，在每一个</a:t>
                </a:r>
                <a:r>
                  <a:rPr lang="en-US" altLang="zh-CN" sz="2400" b="1">
                    <a:solidFill>
                      <a:schemeClr val="tx1"/>
                    </a:solidFill>
                    <a:latin typeface="DejaVu Math TeX Gyre" panose="02000503000000000000" charset="0"/>
                    <a:cs typeface="DejaVu Math TeX Gyre" panose="02000503000000000000" charset="0"/>
                  </a:rPr>
                  <a:t>x</a:t>
                </a:r>
                <a:r>
                  <a:rPr lang="zh-CN" altLang="en-US" sz="2400" b="1">
                    <a:solidFill>
                      <a:schemeClr val="tx1"/>
                    </a:solidFill>
                    <a:latin typeface="DejaVu Math TeX Gyre" panose="02000503000000000000" charset="0"/>
                    <a:cs typeface="DejaVu Math TeX Gyre" panose="02000503000000000000" charset="0"/>
                  </a:rPr>
                  <a:t>上是</a:t>
                </a:r>
                <a14:m>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𝐬</m:t>
                        </m:r>
                      </m:sub>
                    </m:sSub>
                  </m:oMath>
                </a14:m>
                <a:r>
                  <a:rPr lang="zh-CN" altLang="en-US" sz="2400" b="1">
                    <a:solidFill>
                      <a:schemeClr val="tx1"/>
                    </a:solidFill>
                    <a:latin typeface="DejaVu Math TeX Gyre" panose="02000503000000000000" charset="0"/>
                    <a:cs typeface="DejaVu Math TeX Gyre" panose="02000503000000000000" charset="0"/>
                  </a:rPr>
                  <a:t>的无偏估计。</a:t>
                </a:r>
                <a:endParaRPr lang="zh-CN" altLang="en-US" sz="2400" b="1">
                  <a:solidFill>
                    <a:schemeClr val="tx1"/>
                  </a:solidFill>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1584325"/>
                <a:ext cx="5662295" cy="4771390"/>
              </a:xfrm>
              <a:blipFill rotWithShape="1">
                <a:blip r:embed="rId2"/>
                <a:stretch>
                  <a:fillRect r="-998"/>
                </a:stretch>
              </a:blipFill>
            </p:spPr>
            <p:txBody>
              <a:bodyPr/>
              <a:lstStyle/>
              <a:p>
                <a:r>
                  <a:rPr lang="zh-CN" altLang="en-US">
                    <a:noFill/>
                  </a:rPr>
                  <a:t> </a:t>
                </a:r>
              </a:p>
            </p:txBody>
          </p:sp>
        </mc:Fallback>
      </mc:AlternateContent>
      <p:sp>
        <p:nvSpPr>
          <p:cNvPr id="5" name="矩形 4"/>
          <p:cNvSpPr/>
          <p:nvPr/>
        </p:nvSpPr>
        <p:spPr>
          <a:xfrm>
            <a:off x="1280795" y="4243070"/>
            <a:ext cx="4581525" cy="69278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9809480" y="3554730"/>
                <a:ext cx="936625" cy="368300"/>
              </a:xfrm>
              <a:prstGeom prst="rect">
                <a:avLst/>
              </a:prstGeom>
              <a:noFill/>
            </p:spPr>
            <p:txBody>
              <a:bodyPr wrap="square" rtlCol="0">
                <a:spAutoFit/>
              </a:bodyPr>
              <a:p>
                <a14:m>
                  <m:oMathPara xmlns:m="http://schemas.openxmlformats.org/officeDocument/2006/math">
                    <m:oMathParaPr>
                      <m:jc m:val="left"/>
                    </m:oMathParaPr>
                    <m:oMath xmlns:m="http://schemas.openxmlformats.org/officeDocument/2006/math">
                      <m:sSub>
                        <m:sSubPr>
                          <m:ctrlPr>
                            <a:rPr lang="en-US" altLang="zh-CN" b="1">
                              <a:solidFill>
                                <a:srgbClr val="FF0000"/>
                              </a:solidFill>
                              <a:latin typeface="DejaVu Math TeX Gyre" panose="02000503000000000000" charset="0"/>
                              <a:cs typeface="DejaVu Math TeX Gyre" panose="02000503000000000000" charset="0"/>
                            </a:rPr>
                          </m:ctrlPr>
                        </m:sSubPr>
                        <m:e>
                          <m:r>
                            <a:rPr lang="en-US" altLang="zh-CN" b="1">
                              <a:solidFill>
                                <a:srgbClr val="FF0000"/>
                              </a:solidFill>
                              <a:latin typeface="DejaVu Math TeX Gyre" panose="02000503000000000000" charset="0"/>
                              <a:cs typeface="DejaVu Math TeX Gyre" panose="02000503000000000000" charset="0"/>
                            </a:rPr>
                            <m:t>𝐍</m:t>
                          </m:r>
                        </m:e>
                        <m:sub>
                          <m:r>
                            <a:rPr lang="en-US" altLang="zh-CN" b="1">
                              <a:solidFill>
                                <a:srgbClr val="FF0000"/>
                              </a:solidFill>
                              <a:latin typeface="DejaVu Math TeX Gyre" panose="02000503000000000000" charset="0"/>
                              <a:cs typeface="DejaVu Math TeX Gyre" panose="02000503000000000000" charset="0"/>
                            </a:rPr>
                            <m:t>𝐬</m:t>
                          </m:r>
                        </m:sub>
                      </m:sSub>
                      <m:sSub>
                        <m:sSubPr>
                          <m:ctrlPr>
                            <a:rPr lang="en-US" altLang="zh-CN" b="1">
                              <a:solidFill>
                                <a:srgbClr val="FF0000"/>
                              </a:solidFill>
                              <a:latin typeface="DejaVu Math TeX Gyre" panose="02000503000000000000" charset="0"/>
                              <a:cs typeface="DejaVu Math TeX Gyre" panose="02000503000000000000" charset="0"/>
                            </a:rPr>
                          </m:ctrlPr>
                        </m:sSubPr>
                        <m:e>
                          <m:r>
                            <a:rPr lang="en-US" altLang="zh-CN" b="1">
                              <a:solidFill>
                                <a:srgbClr val="FF0000"/>
                              </a:solidFill>
                              <a:latin typeface="DejaVu Math TeX Gyre" panose="02000503000000000000" charset="0"/>
                              <a:cs typeface="DejaVu Math TeX Gyre" panose="02000503000000000000" charset="0"/>
                            </a:rPr>
                            <m:t>𝐟</m:t>
                          </m:r>
                        </m:e>
                        <m:sub>
                          <m:r>
                            <a:rPr lang="en-US" altLang="zh-CN" b="1">
                              <a:solidFill>
                                <a:srgbClr val="FF0000"/>
                              </a:solidFill>
                              <a:latin typeface="DejaVu Math TeX Gyre" panose="02000503000000000000" charset="0"/>
                              <a:cs typeface="DejaVu Math TeX Gyre" panose="02000503000000000000" charset="0"/>
                            </a:rPr>
                            <m:t>𝐬</m:t>
                          </m:r>
                        </m:sub>
                      </m:sSub>
                      <m:r>
                        <a:rPr lang="en-US" altLang="zh-CN" b="1">
                          <a:solidFill>
                            <a:srgbClr val="FF0000"/>
                          </a:solidFill>
                          <a:latin typeface="DejaVu Math TeX Gyre" panose="02000503000000000000" charset="0"/>
                          <a:cs typeface="DejaVu Math TeX Gyre" panose="02000503000000000000" charset="0"/>
                        </a:rPr>
                        <m:t>(</m:t>
                      </m:r>
                      <m:sSub>
                        <m:sSubPr>
                          <m:ctrlPr>
                            <a:rPr lang="en-US" altLang="zh-CN" b="1">
                              <a:solidFill>
                                <a:srgbClr val="FF0000"/>
                              </a:solidFill>
                              <a:latin typeface="DejaVu Math TeX Gyre" panose="02000503000000000000" charset="0"/>
                              <a:cs typeface="DejaVu Math TeX Gyre" panose="02000503000000000000" charset="0"/>
                            </a:rPr>
                          </m:ctrlPr>
                        </m:sSubPr>
                        <m:e>
                          <m:r>
                            <a:rPr lang="en-US" altLang="zh-CN" b="1">
                              <a:solidFill>
                                <a:srgbClr val="FF0000"/>
                              </a:solidFill>
                              <a:latin typeface="DejaVu Math TeX Gyre" panose="02000503000000000000" charset="0"/>
                              <a:cs typeface="DejaVu Math TeX Gyre" panose="02000503000000000000" charset="0"/>
                            </a:rPr>
                            <m:t>𝐲</m:t>
                          </m:r>
                        </m:e>
                        <m:sub>
                          <m:r>
                            <a:rPr lang="en-US" altLang="zh-CN" b="1">
                              <a:solidFill>
                                <a:srgbClr val="FF0000"/>
                              </a:solidFill>
                              <a:latin typeface="DejaVu Math TeX Gyre" panose="02000503000000000000" charset="0"/>
                              <a:cs typeface="DejaVu Math TeX Gyre" panose="02000503000000000000" charset="0"/>
                            </a:rPr>
                            <m:t>𝐢</m:t>
                          </m:r>
                        </m:sub>
                      </m:sSub>
                      <m:r>
                        <a:rPr lang="en-US" altLang="zh-CN" b="1">
                          <a:solidFill>
                            <a:srgbClr val="FF0000"/>
                          </a:solidFill>
                          <a:latin typeface="DejaVu Math TeX Gyre" panose="02000503000000000000" charset="0"/>
                          <a:ea typeface="宋体" charset="0"/>
                          <a:cs typeface="DejaVu Math TeX Gyre" panose="02000503000000000000" charset="0"/>
                        </a:rPr>
                        <m:t>)</m:t>
                      </m:r>
                    </m:oMath>
                  </m:oMathPara>
                </a14:m>
                <a:endParaRPr lang="en-US" altLang="zh-CN" b="1">
                  <a:solidFill>
                    <a:srgbClr val="FF0000"/>
                  </a:solidFill>
                  <a:latin typeface="DejaVu Math TeX Gyre" panose="02000503000000000000" charset="0"/>
                  <a:ea typeface="宋体" charset="0"/>
                  <a:cs typeface="DejaVu Math TeX Gyre" panose="02000503000000000000"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9809480" y="3554730"/>
                <a:ext cx="936625" cy="368300"/>
              </a:xfrm>
              <a:prstGeom prst="rect">
                <a:avLst/>
              </a:prstGeom>
              <a:blipFill rotWithShape="1">
                <a:blip r:embed="rId3"/>
                <a:stretch>
                  <a:fillRect r="-224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9809480" y="4762500"/>
                <a:ext cx="1007745" cy="368300"/>
              </a:xfrm>
              <a:prstGeom prst="rect">
                <a:avLst/>
              </a:prstGeom>
              <a:noFill/>
            </p:spPr>
            <p:txBody>
              <a:bodyPr wrap="square" rtlCol="0" anchor="t">
                <a:spAutoFit/>
              </a:bodyPr>
              <a:p>
                <a14:m>
                  <m:oMathPara xmlns:m="http://schemas.openxmlformats.org/officeDocument/2006/math">
                    <m:oMathParaPr>
                      <m:jc m:val="left"/>
                    </m:oMathParaPr>
                    <m:oMath xmlns:m="http://schemas.openxmlformats.org/officeDocument/2006/math">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𝐛</m:t>
                          </m:r>
                        </m:sub>
                      </m:sSub>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𝐟</m:t>
                          </m:r>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𝐲</m:t>
                          </m:r>
                        </m:e>
                        <m:sub>
                          <m:r>
                            <a:rPr lang="en-US" altLang="zh-CN" b="1">
                              <a:solidFill>
                                <a:srgbClr val="0070C0"/>
                              </a:solidFill>
                              <a:latin typeface="DejaVu Math TeX Gyre" panose="02000503000000000000" charset="0"/>
                              <a:cs typeface="DejaVu Math TeX Gyre" panose="02000503000000000000" charset="0"/>
                            </a:rPr>
                            <m:t>𝐢</m:t>
                          </m:r>
                        </m:sub>
                      </m:sSub>
                      <m:r>
                        <a:rPr lang="en-US" altLang="zh-CN" b="1">
                          <a:solidFill>
                            <a:srgbClr val="0070C0"/>
                          </a:solidFill>
                          <a:latin typeface="DejaVu Math TeX Gyre" panose="02000503000000000000" charset="0"/>
                          <a:cs typeface="DejaVu Math TeX Gyre" panose="02000503000000000000" charset="0"/>
                        </a:rPr>
                        <m:t>)</m:t>
                      </m:r>
                    </m:oMath>
                  </m:oMathPara>
                </a14:m>
                <a:endParaRPr lang="en-US" altLang="zh-CN" b="1">
                  <a:solidFill>
                    <a:srgbClr val="0070C0"/>
                  </a:solidFill>
                  <a:latin typeface="DejaVu Math TeX Gyre" panose="02000503000000000000" charset="0"/>
                  <a:cs typeface="DejaVu Math TeX Gyre" panose="02000503000000000000"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9809480" y="4762500"/>
                <a:ext cx="1007745" cy="368300"/>
              </a:xfrm>
              <a:prstGeom prst="rect">
                <a:avLst/>
              </a:prstGeom>
              <a:blipFill rotWithShape="1">
                <a:blip r:embed="rId4"/>
                <a:stretch>
                  <a:fillRect r="-18967"/>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a:xfrm>
            <a:off x="8610600" y="6355715"/>
            <a:ext cx="2743200" cy="365125"/>
          </a:xfrm>
        </p:spPr>
        <p:txBody>
          <a:bodyPr/>
          <a:p>
            <a:fld id="{49AE70B2-8BF9-45C0-BB95-33D1B9D3A854}" type="slidenum">
              <a:rPr lang="zh-CN" altLang="en-US" smtClean="0"/>
            </a:fld>
            <a:endParaRPr lang="zh-CN" altLang="en-US"/>
          </a:p>
        </p:txBody>
      </p:sp>
      <p:cxnSp>
        <p:nvCxnSpPr>
          <p:cNvPr id="13" name="直接连接符 12"/>
          <p:cNvCxnSpPr/>
          <p:nvPr/>
        </p:nvCxnSpPr>
        <p:spPr>
          <a:xfrm>
            <a:off x="9723755" y="3667760"/>
            <a:ext cx="0" cy="785495"/>
          </a:xfrm>
          <a:prstGeom prst="line">
            <a:avLst/>
          </a:prstGeom>
          <a:ln w="63500" cmpd="sng">
            <a:solidFill>
              <a:srgbClr val="FF3300"/>
            </a:solidFill>
            <a:prstDash val="solid"/>
          </a:ln>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9723755" y="4453255"/>
            <a:ext cx="0" cy="986790"/>
          </a:xfrm>
          <a:prstGeom prst="line">
            <a:avLst/>
          </a:prstGeom>
          <a:ln w="63500" cmpd="sng">
            <a:solidFill>
              <a:srgbClr val="0070C0"/>
            </a:solidFill>
            <a:prstDash val="solid"/>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1200" y="664210"/>
                <a:ext cx="10768965" cy="5529580"/>
              </a:xfrm>
            </p:spPr>
            <p:txBody>
              <a:bodyPr>
                <a:normAutofit lnSpcReduction="10000"/>
              </a:bodyPr>
              <a:p>
                <a:pPr marL="0" indent="0" algn="ctr">
                  <a:buNone/>
                </a:pPr>
                <a14:m>
                  <m:oMathPara xmlns:m="http://schemas.openxmlformats.org/officeDocument/2006/math">
                    <m:oMathParaPr>
                      <m:jc m:val="centerGroup"/>
                    </m:oMathParaPr>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pitchFamily="2" charset="-122"/>
                          <a:cs typeface="DejaVu Math TeX Gyre" panose="02000503000000000000" charset="0"/>
                        </a:rPr>
                        <m:t>𝐱</m:t>
                      </m:r>
                      <m:r>
                        <a:rPr lang="en-US" altLang="zh-CN" sz="2400" b="1">
                          <a:solidFill>
                            <a:schemeClr val="tx1"/>
                          </a:solidFill>
                          <a:latin typeface="DejaVu Math TeX Gyre" panose="02000503000000000000" charset="0"/>
                          <a:ea typeface="宋体" pitchFamily="2" charset="-122"/>
                          <a:cs typeface="DejaVu Math TeX Gyre" panose="02000503000000000000" charset="0"/>
                        </a:rPr>
                        <m:t>≡</m:t>
                      </m:r>
                      <m:nary>
                        <m:naryPr>
                          <m:chr m:val="∑"/>
                          <m:limLoc m:val="undOvr"/>
                          <m:supHide m:val="on"/>
                          <m:ctrlPr>
                            <a:rPr lang="en-US" altLang="zh-CN" sz="2400" b="1">
                              <a:solidFill>
                                <a:schemeClr val="tx1"/>
                              </a:solidFill>
                              <a:latin typeface="DejaVu Math TeX Gyre" panose="02000503000000000000" charset="0"/>
                              <a:ea typeface="宋体" pitchFamily="2" charset="-122"/>
                              <a:cs typeface="DejaVu Math TeX Gyre" panose="02000503000000000000" charset="0"/>
                            </a:rPr>
                          </m:ctrlPr>
                        </m:naryPr>
                        <m:sub>
                          <m:r>
                            <a:rPr lang="en-US" altLang="zh-CN" sz="2400" b="1">
                              <a:solidFill>
                                <a:schemeClr val="tx1"/>
                              </a:solidFill>
                              <a:latin typeface="DejaVu Math TeX Gyre" panose="02000503000000000000" charset="0"/>
                              <a:ea typeface="宋体" pitchFamily="2" charset="-122"/>
                              <a:cs typeface="DejaVu Math TeX Gyre" panose="02000503000000000000" charset="0"/>
                            </a:rPr>
                            <m:t>𝐢</m:t>
                          </m:r>
                          <m:r>
                            <a:rPr lang="en-US" altLang="zh-CN" sz="2400" b="1">
                              <a:solidFill>
                                <a:schemeClr val="tx1"/>
                              </a:solidFill>
                              <a:latin typeface="DejaVu Math TeX Gyre" panose="02000503000000000000" charset="0"/>
                              <a:ea typeface="宋体" pitchFamily="2" charset="-122"/>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pitchFamily="2" charset="-122"/>
                              <a:cs typeface="DejaVu Math TeX Gyre" panose="02000503000000000000" charset="0"/>
                            </a:rPr>
                            <m:t>𝐱</m:t>
                          </m:r>
                        </m:sub>
                        <m:sup/>
                        <m:e>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e>
                      </m:nary>
                    </m:oMath>
                  </m:oMathPara>
                </a14:m>
                <a:endParaRPr lang="en-US" altLang="zh-CN" sz="2400" b="1">
                  <a:solidFill>
                    <a:schemeClr val="tx1"/>
                  </a:solidFill>
                  <a:latin typeface="DejaVu Math TeX Gyre" panose="02000503000000000000" charset="0"/>
                  <a:cs typeface="DejaVu Math TeX Gyre" panose="02000503000000000000" charset="0"/>
                </a:endParaRPr>
              </a:p>
              <a:p>
                <a:pPr marL="0" indent="0" algn="ctr">
                  <a:buNone/>
                </a:pPr>
                <a:endParaRPr lang="en-US" altLang="zh-CN" sz="2400" b="1">
                  <a:solidFill>
                    <a:schemeClr val="tx1"/>
                  </a:solidFill>
                  <a:latin typeface="DejaVu Math TeX Gyre" panose="02000503000000000000" charset="0"/>
                  <a:cs typeface="DejaVu Math TeX Gyre" panose="02000503000000000000" charset="0"/>
                </a:endParaRPr>
              </a:p>
              <a:p>
                <a:pPr fontAlgn="auto">
                  <a:spcAft>
                    <a:spcPts val="1800"/>
                  </a:spcAft>
                </a:pPr>
                <a:r>
                  <a:rPr lang="en-US" altLang="zh-CN" sz="2400" b="1">
                    <a:solidFill>
                      <a:schemeClr val="tx1"/>
                    </a:solidFill>
                  </a:rPr>
                  <a:t>In effect, on average, </a:t>
                </a:r>
                <a:r>
                  <a:rPr lang="zh-CN" altLang="en-US" sz="2400" b="1">
                    <a:solidFill>
                      <a:schemeClr val="tx1"/>
                    </a:solidFill>
                  </a:rPr>
                  <a:t>我们可以替换上述的求和算符为积分算符：</a:t>
                </a:r>
                <a:endParaRPr lang="zh-CN" altLang="en-US" sz="2400" b="1">
                  <a:solidFill>
                    <a:schemeClr val="tx1"/>
                  </a:solidFill>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b="1">
                              <a:solidFill>
                                <a:schemeClr val="tx1"/>
                              </a:solidFill>
                              <a:latin typeface="DejaVu Math TeX Gyre" panose="02000503000000000000" charset="0"/>
                              <a:cs typeface="DejaVu Math TeX Gyre" panose="02000503000000000000" charset="0"/>
                            </a:rPr>
                          </m:ctrlPr>
                        </m:dPr>
                        <m:e>
                          <m:r>
                            <a:rPr lang="en-US" altLang="zh-CN" sz="2400" b="1">
                              <a:solidFill>
                                <a:schemeClr val="tx1"/>
                              </a:solidFill>
                              <a:latin typeface="DejaVu Math TeX Gyre" panose="02000503000000000000" charset="0"/>
                              <a:cs typeface="DejaVu Math TeX Gyre" panose="02000503000000000000" charset="0"/>
                            </a:rPr>
                            <m:t> </m:t>
                          </m:r>
                          <m:nary>
                            <m:naryPr>
                              <m:chr m:val="∑"/>
                              <m:limLoc m:val="undOvr"/>
                              <m:supHide m:val="on"/>
                              <m:ctrlPr>
                                <a:rPr lang="en-US" altLang="zh-CN" sz="2400" b="1">
                                  <a:solidFill>
                                    <a:schemeClr val="tx1"/>
                                  </a:solidFill>
                                  <a:latin typeface="DejaVu Math TeX Gyre" panose="02000503000000000000" charset="0"/>
                                  <a:ea typeface="宋体" pitchFamily="2" charset="-122"/>
                                  <a:cs typeface="DejaVu Math TeX Gyre" panose="02000503000000000000" charset="0"/>
                                </a:rPr>
                              </m:ctrlPr>
                            </m:naryPr>
                            <m:sub>
                              <m:r>
                                <a:rPr lang="en-US" altLang="zh-CN" sz="2400" b="1">
                                  <a:solidFill>
                                    <a:schemeClr val="tx1"/>
                                  </a:solidFill>
                                  <a:latin typeface="DejaVu Math TeX Gyre" panose="02000503000000000000" charset="0"/>
                                  <a:ea typeface="宋体" pitchFamily="2" charset="-122"/>
                                  <a:cs typeface="DejaVu Math TeX Gyre" panose="02000503000000000000" charset="0"/>
                                </a:rPr>
                                <m:t>𝐢</m:t>
                              </m:r>
                              <m:r>
                                <a:rPr lang="en-US" altLang="zh-CN" sz="2400" b="1">
                                  <a:solidFill>
                                    <a:schemeClr val="tx1"/>
                                  </a:solidFill>
                                  <a:latin typeface="DejaVu Math TeX Gyre" panose="02000503000000000000" charset="0"/>
                                  <a:ea typeface="宋体" pitchFamily="2" charset="-122"/>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pitchFamily="2" charset="-122"/>
                                  <a:cs typeface="DejaVu Math TeX Gyre" panose="02000503000000000000" charset="0"/>
                                </a:rPr>
                                <m:t>𝐱</m:t>
                              </m:r>
                            </m:sub>
                            <m:sup/>
                            <m:e>
                              <m:r>
                                <a:rPr lang="en-US" sz="2400">
                                  <a:latin typeface="DejaVu Math TeX Gyre" panose="02000503000000000000" charset="0"/>
                                </a:rPr>
                                <m:t> </m:t>
                              </m:r>
                            </m:e>
                          </m:nary>
                        </m:e>
                      </m:d>
                      <m:r>
                        <a:rPr lang="en-US" altLang="zh-CN" sz="24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400" b="1">
                              <a:solidFill>
                                <a:schemeClr val="tx1"/>
                              </a:solidFill>
                              <a:latin typeface="DejaVu Math TeX Gyre" panose="02000503000000000000" charset="0"/>
                              <a:cs typeface="DejaVu Math TeX Gyre" panose="02000503000000000000" charset="0"/>
                            </a:rPr>
                          </m:ctrlPr>
                        </m:naryPr>
                        <m:sub/>
                        <m:sup/>
                        <m:e>
                          <m:r>
                            <a:rPr lang="en-US" altLang="zh-CN" sz="2400" b="1">
                              <a:solidFill>
                                <a:schemeClr val="tx1"/>
                              </a:solidFill>
                              <a:latin typeface="DejaVu Math TeX Gyre" panose="02000503000000000000" charset="0"/>
                              <a:cs typeface="DejaVu Math TeX Gyre" panose="02000503000000000000" charset="0"/>
                            </a:rPr>
                            <m:t>𝐝𝐲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𝐛</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𝛅</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𝐱</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𝐲</m:t>
                          </m:r>
                          <m:r>
                            <a:rPr lang="en-US" altLang="zh-CN" sz="2400" b="1">
                              <a:solidFill>
                                <a:srgbClr val="FF0000"/>
                              </a:solidFill>
                              <a:latin typeface="DejaVu Math TeX Gyre" panose="02000503000000000000" charset="0"/>
                              <a:cs typeface="DejaVu Math TeX Gyre" panose="02000503000000000000" charset="0"/>
                            </a:rPr>
                            <m:t>)−</m:t>
                          </m:r>
                          <m:acc>
                            <m:accPr>
                              <m:chr m:val="̅"/>
                              <m:ctrlPr>
                                <a:rPr lang="en-US" altLang="zh-CN" sz="2400" b="1">
                                  <a:solidFill>
                                    <a:srgbClr val="FF0000"/>
                                  </a:solidFill>
                                  <a:latin typeface="DejaVu Math TeX Gyre" panose="02000503000000000000" charset="0"/>
                                  <a:cs typeface="DejaVu Math TeX Gyre" panose="02000503000000000000" charset="0"/>
                                </a:rPr>
                              </m:ctrlPr>
                            </m:accPr>
                            <m:e>
                              <m:r>
                                <a:rPr lang="en-US" altLang="zh-CN" sz="2400" b="1">
                                  <a:solidFill>
                                    <a:srgbClr val="FF0000"/>
                                  </a:solidFill>
                                  <a:latin typeface="DejaVu Math TeX Gyre" panose="02000503000000000000" charset="0"/>
                                  <a:cs typeface="DejaVu Math TeX Gyre" panose="02000503000000000000" charset="0"/>
                                </a:rPr>
                                <m:t> </m:t>
                              </m:r>
                              <m:r>
                                <a:rPr lang="en-US" altLang="zh-CN" sz="2400" b="1">
                                  <a:solidFill>
                                    <a:srgbClr val="FF0000"/>
                                  </a:solidFill>
                                  <a:latin typeface="DejaVu Math TeX Gyre" panose="02000503000000000000" charset="0"/>
                                  <a:cs typeface="DejaVu Math TeX Gyre" panose="02000503000000000000" charset="0"/>
                                </a:rPr>
                                <m:t>𝐱</m:t>
                              </m:r>
                            </m:e>
                          </m:acc>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𝐱</m:t>
                          </m:r>
                        </m:e>
                      </m:nary>
                    </m:oMath>
                  </m:oMathPara>
                </a14:m>
                <a:endParaRPr lang="en-US" altLang="zh-CN" sz="2400" b="1">
                  <a:solidFill>
                    <a:schemeClr val="tx1"/>
                  </a:solidFill>
                  <a:latin typeface="DejaVu Math TeX Gyre" panose="02000503000000000000" charset="0"/>
                  <a:cs typeface="DejaVu Math TeX Gyre" panose="02000503000000000000" charset="0"/>
                </a:endParaRPr>
              </a:p>
              <a:p>
                <a:pPr fontAlgn="auto">
                  <a:spcAft>
                    <a:spcPts val="1800"/>
                  </a:spcAft>
                </a:pPr>
                <a:r>
                  <a:rPr lang="zh-CN" altLang="en-US" sz="2400" b="1">
                    <a:solidFill>
                      <a:schemeClr val="tx1"/>
                    </a:solidFill>
                  </a:rPr>
                  <a:t>那么算一下</a:t>
                </a:r>
                <a14:m>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oMath>
                </a14:m>
                <a:r>
                  <a:rPr lang="zh-CN" altLang="en-US" sz="2400" b="1">
                    <a:solidFill>
                      <a:schemeClr val="tx1"/>
                    </a:solidFill>
                    <a:latin typeface="DejaVu Math TeX Gyre" panose="02000503000000000000" charset="0"/>
                    <a:cs typeface="DejaVu Math TeX Gyre" panose="02000503000000000000" charset="0"/>
                  </a:rPr>
                  <a:t>的期望值我们有：</a:t>
                </a:r>
                <a:endParaRPr lang="zh-CN" altLang="en-US" sz="24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oMath>
                  </m:oMathPara>
                </a14:m>
                <a:endParaRPr lang="en-US" sz="2000">
                  <a:latin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𝛅</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𝐱</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𝐲</m:t>
                      </m:r>
                      <m:r>
                        <a:rPr lang="en-US" altLang="zh-CN" sz="2000" b="1">
                          <a:solidFill>
                            <a:srgbClr val="FF0000"/>
                          </a:solidFill>
                          <a:latin typeface="DejaVu Math TeX Gyre" panose="02000503000000000000" charset="0"/>
                          <a:cs typeface="DejaVu Math TeX Gyre" panose="02000503000000000000" charset="0"/>
                        </a:rPr>
                        <m:t>)−</m:t>
                      </m:r>
                      <m:acc>
                        <m:accPr>
                          <m:chr m:val="̅"/>
                          <m:ctrlPr>
                            <a:rPr lang="en-US" altLang="zh-CN" sz="2000" b="1">
                              <a:solidFill>
                                <a:srgbClr val="FF0000"/>
                              </a:solidFill>
                              <a:latin typeface="DejaVu Math TeX Gyre" panose="02000503000000000000" charset="0"/>
                              <a:cs typeface="DejaVu Math TeX Gyre" panose="02000503000000000000" charset="0"/>
                            </a:rPr>
                          </m:ctrlPr>
                        </m:accPr>
                        <m:e>
                          <m:r>
                            <a:rPr lang="en-US" altLang="zh-CN" sz="2000" b="1">
                              <a:solidFill>
                                <a:srgbClr val="FF0000"/>
                              </a:solidFill>
                              <a:latin typeface="DejaVu Math TeX Gyre" panose="02000503000000000000" charset="0"/>
                              <a:cs typeface="DejaVu Math TeX Gyre" panose="02000503000000000000" charset="0"/>
                            </a:rPr>
                            <m:t> </m:t>
                          </m:r>
                          <m:r>
                            <a:rPr lang="en-US" altLang="zh-CN" sz="2000" b="1">
                              <a:solidFill>
                                <a:srgbClr val="FF0000"/>
                              </a:solidFill>
                              <a:latin typeface="DejaVu Math TeX Gyre" panose="02000503000000000000" charset="0"/>
                              <a:cs typeface="DejaVu Math TeX Gyre" panose="02000503000000000000" charset="0"/>
                            </a:rPr>
                            <m:t>𝐱</m:t>
                          </m:r>
                        </m:e>
                      </m:acc>
                      <m:r>
                        <a:rPr lang="en-US" altLang="zh-CN" sz="2000" b="1">
                          <a:solidFill>
                            <a:srgbClr val="FF0000"/>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𝐏</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𝛅</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𝐱</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𝐲</m:t>
                      </m:r>
                      <m:r>
                        <a:rPr lang="en-US" altLang="zh-CN" sz="2000" b="1">
                          <a:solidFill>
                            <a:srgbClr val="FF0000"/>
                          </a:solidFill>
                          <a:latin typeface="DejaVu Math TeX Gyre" panose="02000503000000000000" charset="0"/>
                          <a:cs typeface="DejaVu Math TeX Gyre" panose="02000503000000000000" charset="0"/>
                        </a:rPr>
                        <m:t>)−</m:t>
                      </m:r>
                      <m:acc>
                        <m:accPr>
                          <m:chr m:val="̅"/>
                          <m:ctrlPr>
                            <a:rPr lang="en-US" altLang="zh-CN" sz="2000" b="1">
                              <a:solidFill>
                                <a:srgbClr val="FF0000"/>
                              </a:solidFill>
                              <a:latin typeface="DejaVu Math TeX Gyre" panose="02000503000000000000" charset="0"/>
                              <a:cs typeface="DejaVu Math TeX Gyre" panose="02000503000000000000" charset="0"/>
                            </a:rPr>
                          </m:ctrlPr>
                        </m:accPr>
                        <m:e>
                          <m:r>
                            <a:rPr lang="en-US" altLang="zh-CN" sz="2000" b="1">
                              <a:solidFill>
                                <a:srgbClr val="FF0000"/>
                              </a:solidFill>
                              <a:latin typeface="DejaVu Math TeX Gyre" panose="02000503000000000000" charset="0"/>
                              <a:cs typeface="DejaVu Math TeX Gyre" panose="02000503000000000000" charset="0"/>
                            </a:rPr>
                            <m:t> </m:t>
                          </m:r>
                          <m:r>
                            <a:rPr lang="en-US" altLang="zh-CN" sz="2000" b="1">
                              <a:solidFill>
                                <a:srgbClr val="FF0000"/>
                              </a:solidFill>
                              <a:latin typeface="DejaVu Math TeX Gyre" panose="02000503000000000000" charset="0"/>
                              <a:cs typeface="DejaVu Math TeX Gyre" panose="02000503000000000000" charset="0"/>
                            </a:rPr>
                            <m:t>𝐱</m:t>
                          </m:r>
                        </m:e>
                      </m:acc>
                      <m:r>
                        <a:rPr lang="en-US" altLang="zh-CN" sz="2000" b="1">
                          <a:solidFill>
                            <a:srgbClr val="FF0000"/>
                          </a:solidFill>
                          <a:latin typeface="DejaVu Math TeX Gyre" panose="02000503000000000000" charset="0"/>
                          <a:cs typeface="DejaVu Math TeX Gyre" panose="02000503000000000000" charset="0"/>
                        </a:rPr>
                        <m:t>)</m:t>
                      </m:r>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𝛅</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𝐱</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𝐲</m:t>
                      </m:r>
                      <m:r>
                        <a:rPr lang="en-US" altLang="zh-CN" sz="2000" b="1">
                          <a:solidFill>
                            <a:srgbClr val="FF0000"/>
                          </a:solidFill>
                          <a:latin typeface="DejaVu Math TeX Gyre" panose="02000503000000000000" charset="0"/>
                          <a:cs typeface="DejaVu Math TeX Gyre" panose="02000503000000000000" charset="0"/>
                        </a:rPr>
                        <m:t>)−</m:t>
                      </m:r>
                      <m:acc>
                        <m:accPr>
                          <m:chr m:val="̅"/>
                          <m:ctrlPr>
                            <a:rPr lang="en-US" altLang="zh-CN" sz="2000" b="1">
                              <a:solidFill>
                                <a:srgbClr val="FF0000"/>
                              </a:solidFill>
                              <a:latin typeface="DejaVu Math TeX Gyre" panose="02000503000000000000" charset="0"/>
                              <a:cs typeface="DejaVu Math TeX Gyre" panose="02000503000000000000" charset="0"/>
                            </a:rPr>
                          </m:ctrlPr>
                        </m:accPr>
                        <m:e>
                          <m:r>
                            <a:rPr lang="en-US" altLang="zh-CN" sz="2000" b="1">
                              <a:solidFill>
                                <a:srgbClr val="FF0000"/>
                              </a:solidFill>
                              <a:latin typeface="DejaVu Math TeX Gyre" panose="02000503000000000000" charset="0"/>
                              <a:cs typeface="DejaVu Math TeX Gyre" panose="02000503000000000000" charset="0"/>
                            </a:rPr>
                            <m:t> </m:t>
                          </m:r>
                          <m:r>
                            <a:rPr lang="en-US" altLang="zh-CN" sz="2000" b="1">
                              <a:solidFill>
                                <a:srgbClr val="FF0000"/>
                              </a:solidFill>
                              <a:latin typeface="DejaVu Math TeX Gyre" panose="02000503000000000000" charset="0"/>
                              <a:cs typeface="DejaVu Math TeX Gyre" panose="02000503000000000000" charset="0"/>
                            </a:rPr>
                            <m:t>𝐱</m:t>
                          </m:r>
                        </m:e>
                      </m:acc>
                      <m:r>
                        <a:rPr lang="en-US" altLang="zh-CN" sz="2000" b="1">
                          <a:solidFill>
                            <a:srgbClr val="FF0000"/>
                          </a:solidFill>
                          <a:latin typeface="DejaVu Math TeX Gyre" panose="02000503000000000000" charset="0"/>
                          <a:cs typeface="DejaVu Math TeX Gyre" panose="02000503000000000000" charset="0"/>
                        </a:rPr>
                        <m:t>)</m:t>
                      </m:r>
                    </m:oMath>
                  </m:oMathPara>
                </a14:m>
                <a:endParaRPr lang="en-US" altLang="zh-CN" sz="2000" b="1">
                  <a:solidFill>
                    <a:srgbClr val="FF0000"/>
                  </a:solidFill>
                  <a:latin typeface="DejaVu Math TeX Gyre" panose="02000503000000000000" charset="0"/>
                  <a:cs typeface="DejaVu Math TeX Gyre" panose="02000503000000000000" charset="0"/>
                </a:endParaRPr>
              </a:p>
              <a:p>
                <a:pPr marL="0" indent="0" fontAlgn="auto">
                  <a:spcAft>
                    <a:spcPts val="1800"/>
                  </a:spcAft>
                  <a:buNone/>
                </a:pPr>
                <a14:m>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oMath>
                </a14:m>
                <a:r>
                  <a:rPr lang="en-US" altLang="zh-CN" sz="2000" b="1">
                    <a:solidFill>
                      <a:schemeClr val="tx1"/>
                    </a:solidFill>
                    <a:latin typeface="DejaVu Math TeX Gyre" panose="02000503000000000000" charset="0"/>
                    <a:cs typeface="DejaVu Math TeX Gyre" panose="02000503000000000000" charset="0"/>
                  </a:rPr>
                  <a:t> (</a:t>
                </a:r>
                <a:r>
                  <a:rPr lang="zh-CN" altLang="en-US" sz="2000" b="1">
                    <a:solidFill>
                      <a:schemeClr val="tx1"/>
                    </a:solidFill>
                    <a:latin typeface="DejaVu Math TeX Gyre" panose="02000503000000000000" charset="0"/>
                    <a:cs typeface="DejaVu Math TeX Gyre" panose="02000503000000000000" charset="0"/>
                  </a:rPr>
                  <a:t>根据性质一</a:t>
                </a:r>
                <a:r>
                  <a:rPr lang="en-US" altLang="zh-CN" sz="2000" b="1">
                    <a:solidFill>
                      <a:schemeClr val="tx1"/>
                    </a:solidFill>
                    <a:latin typeface="DejaVu Math TeX Gyre" panose="02000503000000000000" charset="0"/>
                    <a:cs typeface="DejaVu Math TeX Gyre" panose="02000503000000000000" charset="0"/>
                  </a:rPr>
                  <a:t>)</a:t>
                </a:r>
                <a:endParaRPr lang="en-US" altLang="zh-CN" sz="2000" b="1">
                  <a:solidFill>
                    <a:schemeClr val="tx1"/>
                  </a:solidFill>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711200" y="664210"/>
                <a:ext cx="10768965" cy="5529580"/>
              </a:xfrm>
              <a:blipFill rotWithShape="1">
                <a:blip r:embed="rId1"/>
                <a:stretch>
                  <a:fillRect t="-115"/>
                </a:stretch>
              </a:blipFill>
            </p:spPr>
            <p:txBody>
              <a:bodyPr/>
              <a:lstStyle/>
              <a:p>
                <a:r>
                  <a:rPr lang="zh-CN" altLang="en-US">
                    <a:noFill/>
                  </a:rPr>
                  <a:t> </a:t>
                </a:r>
              </a:p>
            </p:txBody>
          </p:sp>
        </mc:Fallback>
      </mc:AlternateContent>
      <p:sp>
        <p:nvSpPr>
          <p:cNvPr id="6" name="矩形 5"/>
          <p:cNvSpPr/>
          <p:nvPr/>
        </p:nvSpPr>
        <p:spPr>
          <a:xfrm>
            <a:off x="3696335" y="491490"/>
            <a:ext cx="4785995" cy="95059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推广</a:t>
            </a:r>
            <a:r>
              <a:rPr lang="en-US" altLang="zh-CN" b="1"/>
              <a:t>-&gt;</a:t>
            </a:r>
            <a:r>
              <a:rPr lang="zh-CN" altLang="en-US" b="1"/>
              <a:t>当</a:t>
            </a:r>
            <a:r>
              <a:rPr lang="en-US" altLang="zh-CN" b="1"/>
              <a:t>x</a:t>
            </a:r>
            <a:r>
              <a:rPr lang="zh-CN" altLang="en-US" b="1"/>
              <a:t>不显含</a:t>
            </a:r>
            <a:r>
              <a:rPr lang="en-US" altLang="zh-CN" b="1"/>
              <a:t>y</a:t>
            </a:r>
            <a:endParaRPr lang="en-US" altLang="zh-CN"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pPr>
                  <a:lnSpc>
                    <a:spcPct val="120000"/>
                  </a:lnSpc>
                  <a:spcBef>
                    <a:spcPts val="1000"/>
                  </a:spcBef>
                  <a:spcAft>
                    <a:spcPts val="0"/>
                  </a:spcAft>
                </a:pPr>
                <a:r>
                  <a:rPr lang="zh-CN" altLang="en-US" sz="2400" b="1">
                    <a:solidFill>
                      <a:schemeClr val="tx1"/>
                    </a:solidFill>
                  </a:rPr>
                  <a:t>当</a:t>
                </a:r>
                <a:r>
                  <a:rPr lang="en-US" altLang="zh-CN" sz="2400" b="1">
                    <a:solidFill>
                      <a:schemeClr val="tx1"/>
                    </a:solidFill>
                  </a:rPr>
                  <a:t>x</a:t>
                </a:r>
                <a:r>
                  <a:rPr lang="zh-CN" altLang="en-US" sz="2400" b="1">
                    <a:solidFill>
                      <a:schemeClr val="tx1"/>
                    </a:solidFill>
                  </a:rPr>
                  <a:t>不显含</a:t>
                </a:r>
                <a:r>
                  <a:rPr lang="en-US" altLang="zh-CN" sz="2400" b="1">
                    <a:solidFill>
                      <a:schemeClr val="tx1"/>
                    </a:solidFill>
                  </a:rPr>
                  <a:t>y</a:t>
                </a:r>
                <a:r>
                  <a:rPr lang="zh-CN" altLang="en-US" sz="2400" b="1">
                    <a:solidFill>
                      <a:schemeClr val="tx1"/>
                    </a:solidFill>
                  </a:rPr>
                  <a:t>时，</a:t>
                </a:r>
                <a:r>
                  <a:rPr lang="en-US" altLang="zh-CN" sz="2400" b="1">
                    <a:solidFill>
                      <a:schemeClr val="tx1"/>
                    </a:solidFill>
                  </a:rPr>
                  <a:t>x</a:t>
                </a:r>
                <a:r>
                  <a:rPr lang="zh-CN" altLang="en-US" sz="2400" b="1">
                    <a:solidFill>
                      <a:schemeClr val="tx1"/>
                    </a:solidFill>
                  </a:rPr>
                  <a:t>是一个真正的</a:t>
                </a:r>
                <a:r>
                  <a:rPr lang="en-US" altLang="zh-CN" sz="2400" b="1">
                    <a:solidFill>
                      <a:schemeClr val="tx1"/>
                    </a:solidFill>
                  </a:rPr>
                  <a:t>control variable</a:t>
                </a:r>
                <a:r>
                  <a:rPr lang="zh-CN" altLang="en-US" sz="2400" b="1">
                    <a:solidFill>
                      <a:schemeClr val="tx1"/>
                    </a:solidFill>
                  </a:rPr>
                  <a:t>。这种情况下，</a:t>
                </a:r>
                <a:r>
                  <a:rPr lang="en-US" altLang="zh-CN" sz="2400" b="1">
                    <a:solidFill>
                      <a:schemeClr val="tx1"/>
                    </a:solidFill>
                  </a:rPr>
                  <a:t>inPlot</a:t>
                </a:r>
                <a:r>
                  <a:rPr lang="zh-CN" altLang="en-US" sz="2400" b="1">
                    <a:solidFill>
                      <a:schemeClr val="tx1"/>
                    </a:solidFill>
                  </a:rPr>
                  <a:t>方法不再成立。进一步我们需要引入一个假设，</a:t>
                </a:r>
                <a:r>
                  <a:rPr lang="en-US" altLang="zh-CN" sz="2400" b="1">
                    <a:solidFill>
                      <a:schemeClr val="tx1"/>
                    </a:solidFill>
                  </a:rPr>
                  <a:t>x</a:t>
                </a:r>
                <a:r>
                  <a:rPr lang="zh-CN" altLang="en-US" sz="2400" b="1">
                    <a:solidFill>
                      <a:schemeClr val="tx1"/>
                    </a:solidFill>
                  </a:rPr>
                  <a:t>和</a:t>
                </a:r>
                <a:r>
                  <a:rPr lang="en-US" altLang="zh-CN" sz="2400" b="1">
                    <a:solidFill>
                      <a:schemeClr val="tx1"/>
                    </a:solidFill>
                  </a:rPr>
                  <a:t>y</a:t>
                </a:r>
                <a:r>
                  <a:rPr lang="zh-CN" altLang="en-US" sz="2400" b="1">
                    <a:solidFill>
                      <a:schemeClr val="tx1"/>
                    </a:solidFill>
                  </a:rPr>
                  <a:t>不相关，即两者的分布可以写成</a:t>
                </a:r>
                <a:r>
                  <a:rPr lang="en-US" altLang="zh-CN" sz="2400" b="1">
                    <a:solidFill>
                      <a:schemeClr val="tx1"/>
                    </a:solidFill>
                  </a:rPr>
                  <a:t>M(x)f(y)</a:t>
                </a:r>
                <a:r>
                  <a:rPr lang="zh-CN" altLang="en-US" sz="2400" b="1">
                    <a:solidFill>
                      <a:schemeClr val="tx1"/>
                    </a:solidFill>
                  </a:rPr>
                  <a:t>的形式，那么</a:t>
                </a:r>
                <a:r>
                  <a:rPr lang="zh-CN" altLang="en-US" sz="2400" b="1">
                    <a:solidFill>
                      <a:schemeClr val="tx1"/>
                    </a:solidFill>
                    <a:sym typeface="+mn-ea"/>
                  </a:rPr>
                  <a:t>此时</a:t>
                </a:r>
                <a14:m>
                  <m:oMath xmlns:m="http://schemas.openxmlformats.org/officeDocument/2006/math">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oMath>
                </a14:m>
                <a:r>
                  <a:rPr lang="zh-CN" altLang="en-US" sz="2400" b="1">
                    <a:solidFill>
                      <a:schemeClr val="tx1"/>
                    </a:solidFill>
                    <a:sym typeface="+mn-ea"/>
                  </a:rPr>
                  <a:t>将不再是</a:t>
                </a:r>
                <a14:m>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𝐬</m:t>
                        </m:r>
                      </m:sub>
                    </m:sSub>
                  </m:oMath>
                </a14:m>
                <a:r>
                  <a:rPr lang="zh-CN" altLang="en-US" sz="2400" b="1">
                    <a:solidFill>
                      <a:schemeClr val="tx1"/>
                    </a:solidFill>
                    <a:latin typeface="DejaVu Math TeX Gyre" panose="02000503000000000000" charset="0"/>
                    <a:cs typeface="DejaVu Math TeX Gyre" panose="02000503000000000000" charset="0"/>
                  </a:rPr>
                  <a:t>的一个估计分布，原因如下：</a:t>
                </a:r>
                <a:endParaRPr lang="zh-CN" altLang="en-US" sz="2400" b="1">
                  <a:solidFill>
                    <a:schemeClr val="tx1"/>
                  </a:solidFill>
                </a:endParaRPr>
              </a:p>
              <a:p>
                <a:pPr marL="0" indent="0" fontAlgn="auto">
                  <a:spcAft>
                    <a:spcPts val="1800"/>
                  </a:spcAft>
                  <a:buNone/>
                </a:pPr>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center"/>
                    </m:oMathParaPr>
                    <m:oMath xmlns:m="http://schemas.openxmlformats.org/officeDocument/2006/math">
                      <m:d>
                        <m:dPr>
                          <m:begChr m:val="〈"/>
                          <m:endChr m:val="〉"/>
                          <m:ctrlPr>
                            <a:rPr lang="en-US" altLang="zh-CN" sz="2400" b="1">
                              <a:solidFill>
                                <a:schemeClr val="tx1"/>
                              </a:solidFill>
                              <a:latin typeface="DejaVu Math TeX Gyre" panose="02000503000000000000" charset="0"/>
                              <a:cs typeface="DejaVu Math TeX Gyre" panose="02000503000000000000" charset="0"/>
                            </a:rPr>
                          </m:ctrlPr>
                        </m:dPr>
                        <m:e>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e>
                      </m:d>
                      <m:r>
                        <a:rPr lang="en-US" altLang="zh-CN" sz="24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400" b="1">
                              <a:solidFill>
                                <a:schemeClr val="tx1"/>
                              </a:solidFill>
                              <a:latin typeface="DejaVu Math TeX Gyre" panose="02000503000000000000" charset="0"/>
                              <a:cs typeface="DejaVu Math TeX Gyre" panose="02000503000000000000" charset="0"/>
                            </a:rPr>
                          </m:ctrlPr>
                        </m:naryPr>
                        <m:sub/>
                        <m:sup/>
                        <m:e>
                          <m:r>
                            <a:rPr lang="en-US" altLang="zh-CN" sz="2400" b="1">
                              <a:solidFill>
                                <a:schemeClr val="tx1"/>
                              </a:solidFill>
                              <a:latin typeface="DejaVu Math TeX Gyre" panose="02000503000000000000" charset="0"/>
                              <a:cs typeface="DejaVu Math TeX Gyre" panose="02000503000000000000" charset="0"/>
                            </a:rPr>
                            <m:t>𝐝𝐲</m:t>
                          </m:r>
                        </m:e>
                      </m:nary>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𝐛</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𝛅</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𝐱</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𝐲</m:t>
                      </m:r>
                      <m:r>
                        <a:rPr lang="en-US" altLang="zh-CN" sz="2400" b="1">
                          <a:solidFill>
                            <a:srgbClr val="FF0000"/>
                          </a:solidFill>
                          <a:latin typeface="DejaVu Math TeX Gyre" panose="02000503000000000000" charset="0"/>
                          <a:cs typeface="DejaVu Math TeX Gyre" panose="02000503000000000000" charset="0"/>
                        </a:rPr>
                        <m:t>)−</m:t>
                      </m:r>
                      <m:acc>
                        <m:accPr>
                          <m:chr m:val="̅"/>
                          <m:ctrlPr>
                            <a:rPr lang="en-US" altLang="zh-CN" sz="2400" b="1">
                              <a:solidFill>
                                <a:srgbClr val="FF0000"/>
                              </a:solidFill>
                              <a:latin typeface="DejaVu Math TeX Gyre" panose="02000503000000000000" charset="0"/>
                              <a:cs typeface="DejaVu Math TeX Gyre" panose="02000503000000000000" charset="0"/>
                            </a:rPr>
                          </m:ctrlPr>
                        </m:accPr>
                        <m:e>
                          <m:r>
                            <a:rPr lang="en-US" altLang="zh-CN" sz="2400" b="1">
                              <a:solidFill>
                                <a:srgbClr val="FF0000"/>
                              </a:solidFill>
                              <a:latin typeface="DejaVu Math TeX Gyre" panose="02000503000000000000" charset="0"/>
                              <a:cs typeface="DejaVu Math TeX Gyre" panose="02000503000000000000" charset="0"/>
                            </a:rPr>
                            <m:t> </m:t>
                          </m:r>
                          <m:r>
                            <a:rPr lang="en-US" altLang="zh-CN" sz="2400" b="1">
                              <a:solidFill>
                                <a:srgbClr val="FF0000"/>
                              </a:solidFill>
                              <a:latin typeface="DejaVu Math TeX Gyre" panose="02000503000000000000" charset="0"/>
                              <a:cs typeface="DejaVu Math TeX Gyre" panose="02000503000000000000" charset="0"/>
                            </a:rPr>
                            <m:t>𝐱</m:t>
                          </m:r>
                        </m:e>
                      </m:acc>
                      <m:r>
                        <a:rPr lang="en-US" altLang="zh-CN" sz="2400" b="1">
                          <a:solidFill>
                            <a:srgbClr val="FF0000"/>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oMath>
                  </m:oMathPara>
                </a14:m>
                <a:endParaRPr lang="zh-CN" altLang="en-US" sz="2400" b="1">
                  <a:solidFill>
                    <a:schemeClr val="tx1"/>
                  </a:solidFill>
                </a:endParaRPr>
              </a:p>
              <a:p>
                <a:endParaRPr lang="zh-CN" altLang="en-US" sz="2400" b="1">
                  <a:solidFill>
                    <a:schemeClr val="tx1"/>
                  </a:solidFill>
                </a:endParaRPr>
              </a:p>
              <a:p>
                <a:pPr marL="0" indent="0">
                  <a:buNone/>
                </a:pPr>
                <a:endParaRPr lang="zh-CN" altLang="en-US" sz="2400" b="1">
                  <a:solidFill>
                    <a:schemeClr val="tx1"/>
                  </a:solidFill>
                </a:endParaRPr>
              </a:p>
              <a:p>
                <a:pPr marL="0" indent="0">
                  <a:buNone/>
                </a:pPr>
                <a:endParaRPr lang="zh-CN" altLang="en-US" sz="2400" b="1">
                  <a:solidFill>
                    <a:schemeClr val="tx1"/>
                  </a:solidFill>
                </a:endParaRPr>
              </a:p>
              <a:p>
                <a:pPr marL="0" indent="0">
                  <a:buNone/>
                </a:pPr>
                <a14:m>
                  <m:oMathPara xmlns:m="http://schemas.openxmlformats.org/officeDocument/2006/math">
                    <m:oMathParaPr>
                      <m:jc m:val="center"/>
                    </m:oMathParaPr>
                    <m:oMath xmlns:m="http://schemas.openxmlformats.org/officeDocument/2006/math">
                      <m:d>
                        <m:dPr>
                          <m:begChr m:val="〈"/>
                          <m:endChr m:val="〉"/>
                          <m:ctrlPr>
                            <a:rPr lang="en-US" altLang="zh-CN" sz="2400" b="1">
                              <a:solidFill>
                                <a:schemeClr val="tx1"/>
                              </a:solidFill>
                              <a:latin typeface="DejaVu Math TeX Gyre" panose="02000503000000000000" charset="0"/>
                              <a:cs typeface="DejaVu Math TeX Gyre" panose="02000503000000000000" charset="0"/>
                            </a:rPr>
                          </m:ctrlPr>
                        </m:dPr>
                        <m:e>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e>
                      </m:d>
                      <m:r>
                        <a:rPr lang="en-US" altLang="zh-CN" sz="24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400" b="1">
                              <a:solidFill>
                                <a:schemeClr val="tx1"/>
                              </a:solidFill>
                              <a:latin typeface="DejaVu Math TeX Gyre" panose="02000503000000000000" charset="0"/>
                              <a:cs typeface="DejaVu Math TeX Gyre" panose="02000503000000000000" charset="0"/>
                            </a:rPr>
                          </m:ctrlPr>
                        </m:naryPr>
                        <m:sub/>
                        <m:sup/>
                        <m:e>
                          <m:r>
                            <a:rPr lang="en-US" altLang="zh-CN" sz="2400" b="1">
                              <a:solidFill>
                                <a:schemeClr val="tx1"/>
                              </a:solidFill>
                              <a:latin typeface="DejaVu Math TeX Gyre" panose="02000503000000000000" charset="0"/>
                              <a:cs typeface="DejaVu Math TeX Gyre" panose="02000503000000000000" charset="0"/>
                            </a:rPr>
                            <m:t>𝐝𝐲</m:t>
                          </m:r>
                        </m:e>
                      </m:nary>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acc>
                        <m:accPr>
                          <m:chr m:val="̅"/>
                          <m:ctrlPr>
                            <a:rPr lang="en-US" altLang="zh-CN" sz="2400" b="1">
                              <a:solidFill>
                                <a:schemeClr val="tx1"/>
                              </a:solidFill>
                              <a:latin typeface="DejaVu Math TeX Gyre" panose="02000503000000000000" charset="0"/>
                              <a:cs typeface="DejaVu Math TeX Gyre" panose="02000503000000000000" charset="0"/>
                            </a:rPr>
                          </m:ctrlPr>
                        </m:accPr>
                        <m:e>
                          <m:r>
                            <a:rPr lang="en-US" altLang="zh-CN" sz="2400" b="1">
                              <a:solidFill>
                                <a:schemeClr val="tx1"/>
                              </a:solidFill>
                              <a:latin typeface="DejaVu Math TeX Gyre" panose="02000503000000000000" charset="0"/>
                              <a:cs typeface="DejaVu Math TeX Gyre" panose="02000503000000000000" charset="0"/>
                            </a:rPr>
                            <m:t> </m:t>
                          </m:r>
                          <m:r>
                            <a:rPr lang="en-US" altLang="zh-CN" sz="2400" b="1">
                              <a:solidFill>
                                <a:schemeClr val="tx1"/>
                              </a:solidFill>
                              <a:latin typeface="DejaVu Math TeX Gyre" panose="02000503000000000000" charset="0"/>
                              <a:cs typeface="DejaVu Math TeX Gyre" panose="02000503000000000000" charset="0"/>
                            </a:rPr>
                            <m:t>𝐱</m:t>
                          </m:r>
                        </m:e>
                      </m:acc>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𝐛</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acc>
                        <m:accPr>
                          <m:chr m:val="̅"/>
                          <m:ctrlPr>
                            <a:rPr lang="en-US" altLang="zh-CN" sz="2400" b="1">
                              <a:solidFill>
                                <a:schemeClr val="tx1"/>
                              </a:solidFill>
                              <a:latin typeface="DejaVu Math TeX Gyre" panose="02000503000000000000" charset="0"/>
                              <a:cs typeface="DejaVu Math TeX Gyre" panose="02000503000000000000" charset="0"/>
                            </a:rPr>
                          </m:ctrlPr>
                        </m:accPr>
                        <m:e>
                          <m:r>
                            <a:rPr lang="en-US" altLang="zh-CN" sz="2400" b="1">
                              <a:solidFill>
                                <a:schemeClr val="tx1"/>
                              </a:solidFill>
                              <a:latin typeface="DejaVu Math TeX Gyre" panose="02000503000000000000" charset="0"/>
                              <a:cs typeface="DejaVu Math TeX Gyre" panose="02000503000000000000" charset="0"/>
                            </a:rPr>
                            <m:t> </m:t>
                          </m:r>
                          <m:r>
                            <a:rPr lang="en-US" altLang="zh-CN" sz="2400" b="1">
                              <a:solidFill>
                                <a:schemeClr val="tx1"/>
                              </a:solidFill>
                              <a:latin typeface="DejaVu Math TeX Gyre" panose="02000503000000000000" charset="0"/>
                              <a:cs typeface="DejaVu Math TeX Gyre" panose="02000503000000000000" charset="0"/>
                            </a:rPr>
                            <m:t>𝐱</m:t>
                          </m:r>
                        </m:e>
                      </m:acc>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oMath>
                  </m:oMathPara>
                </a14:m>
                <a:endParaRPr lang="zh-CN" altLang="en-US" sz="2400" b="1">
                  <a:solidFill>
                    <a:schemeClr val="tx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5" name="下箭头 4"/>
          <p:cNvSpPr/>
          <p:nvPr/>
        </p:nvSpPr>
        <p:spPr>
          <a:xfrm>
            <a:off x="5687060" y="4606290"/>
            <a:ext cx="817880" cy="622935"/>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a:sym typeface="+mn-ea"/>
              </a:rPr>
              <a:t>推广</a:t>
            </a:r>
            <a:r>
              <a:rPr lang="en-US" altLang="zh-CN" b="1">
                <a:sym typeface="+mn-ea"/>
              </a:rPr>
              <a:t>-&gt;</a:t>
            </a:r>
            <a:r>
              <a:rPr lang="zh-CN" altLang="en-US" b="1">
                <a:sym typeface="+mn-ea"/>
              </a:rPr>
              <a:t>当</a:t>
            </a:r>
            <a:r>
              <a:rPr lang="en-US" altLang="zh-CN" b="1">
                <a:sym typeface="+mn-ea"/>
              </a:rPr>
              <a:t>x</a:t>
            </a:r>
            <a:r>
              <a:rPr lang="zh-CN" altLang="en-US" b="1">
                <a:sym typeface="+mn-ea"/>
              </a:rPr>
              <a:t>不显含</a:t>
            </a:r>
            <a:r>
              <a:rPr lang="en-US" altLang="zh-CN" b="1">
                <a:sym typeface="+mn-ea"/>
              </a:rPr>
              <a:t>y</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1825625"/>
                <a:ext cx="11115675" cy="4351655"/>
              </a:xfrm>
            </p:spPr>
            <p:txBody>
              <a:bodyPr/>
              <a:p>
                <a:pPr marL="0" indent="0" fontAlgn="auto">
                  <a:spcAft>
                    <a:spcPts val="1800"/>
                  </a:spcAft>
                  <a:buNone/>
                </a:pPr>
                <a14:m>
                  <m:oMathPara xmlns:m="http://schemas.openxmlformats.org/officeDocument/2006/math">
                    <m:oMathParaPr>
                      <m:jc m:val="left"/>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oMath>
                  </m:oMathPara>
                </a14:m>
                <a:endParaRPr lang="en-US" sz="2000" b="1">
                  <a:latin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𝐏</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oMath>
                  </m:oMathPara>
                </a14:m>
                <a:endParaRPr lang="zh-CN" altLang="en-US" sz="2000" b="1">
                  <a:solidFill>
                    <a:schemeClr val="tx1"/>
                  </a:solidFill>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f>
                            <m:fPr>
                              <m:ctrlPr>
                                <a:rPr lang="en-US" altLang="zh-CN" sz="2000" b="1">
                                  <a:solidFill>
                                    <a:schemeClr val="tx1"/>
                                  </a:solidFill>
                                  <a:latin typeface="DejaVu Math TeX Gyre" panose="02000503000000000000" charset="0"/>
                                  <a:cs typeface="DejaVu Math TeX Gyre" panose="02000503000000000000" charset="0"/>
                                </a:rPr>
                              </m:ctrlPr>
                            </m:fPr>
                            <m:num>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p>
                                <m:sSupPr>
                                  <m:ctrlPr>
                                    <a:rPr lang="en-US" altLang="zh-CN" sz="2000" b="1">
                                      <a:solidFill>
                                        <a:schemeClr val="tx1"/>
                                      </a:solidFill>
                                      <a:latin typeface="DejaVu Math TeX Gyre" panose="02000503000000000000" charset="0"/>
                                      <a:cs typeface="DejaVu Math TeX Gyre" panose="02000503000000000000" charset="0"/>
                                    </a:rPr>
                                  </m:ctrlPr>
                                </m:sSupPr>
                                <m:e>
                                  <m:r>
                                    <a:rPr lang="en-US" altLang="zh-CN" sz="2000" b="1">
                                      <a:solidFill>
                                        <a:schemeClr val="tx1"/>
                                      </a:solidFill>
                                      <a:latin typeface="DejaVu Math TeX Gyre" panose="02000503000000000000" charset="0"/>
                                      <a:cs typeface="DejaVu Math TeX Gyre" panose="02000503000000000000" charset="0"/>
                                    </a:rPr>
                                    <m:t>)</m:t>
                                  </m:r>
                                </m:e>
                                <m:sup>
                                  <m:r>
                                    <a:rPr lang="en-US" altLang="zh-CN" sz="2000" b="1">
                                      <a:solidFill>
                                        <a:schemeClr val="tx1"/>
                                      </a:solidFill>
                                      <a:latin typeface="DejaVu Math TeX Gyre" panose="02000503000000000000" charset="0"/>
                                      <a:cs typeface="DejaVu Math TeX Gyre" panose="02000503000000000000" charset="0"/>
                                    </a:rPr>
                                    <m:t>𝟐</m:t>
                                  </m:r>
                                </m:sup>
                              </m:sSup>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rgbClr val="FF0000"/>
                  </a:solidFill>
                  <a:latin typeface="DejaVu Math TeX Gyre" panose="02000503000000000000" charset="0"/>
                  <a:cs typeface="DejaVu Math TeX Gyre" panose="02000503000000000000" charset="0"/>
                </a:endParaRPr>
              </a:p>
              <a:p>
                <a:pPr marL="0" indent="0" fontAlgn="auto">
                  <a:spcAft>
                    <a:spcPts val="1800"/>
                  </a:spcAft>
                  <a:buNone/>
                </a:pPr>
                <a14:m>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oMath>
                </a14:m>
                <a:r>
                  <a:rPr lang="en-US" altLang="zh-CN" sz="2000" b="1">
                    <a:solidFill>
                      <a:schemeClr val="tx1"/>
                    </a:solidFill>
                    <a:latin typeface="DejaVu Math TeX Gyre" panose="02000503000000000000" charset="0"/>
                    <a:cs typeface="DejaVu Math TeX Gyre" panose="02000503000000000000" charset="0"/>
                    <a:sym typeface="+mn-ea"/>
                  </a:rPr>
                  <a:t> </a:t>
                </a:r>
                <a:endParaRPr lang="en-US" altLang="zh-CN" sz="2000" b="1">
                  <a:solidFill>
                    <a:schemeClr val="tx1"/>
                  </a:solidFill>
                  <a:latin typeface="DejaVu Math TeX Gyre" panose="02000503000000000000" charset="0"/>
                  <a:cs typeface="DejaVu Math TeX Gyre" panose="02000503000000000000" charset="0"/>
                  <a:sym typeface="+mn-ea"/>
                </a:endParaRPr>
              </a:p>
              <a:p>
                <a:pPr fontAlgn="auto">
                  <a:spcAft>
                    <a:spcPts val="1800"/>
                  </a:spcAft>
                </a:pPr>
                <a:r>
                  <a:rPr lang="zh-CN" altLang="en-US" sz="2000" b="1">
                    <a:solidFill>
                      <a:schemeClr val="tx1"/>
                    </a:solidFill>
                    <a:latin typeface="DejaVu Math TeX Gyre" panose="02000503000000000000" charset="0"/>
                    <a:cs typeface="DejaVu Math TeX Gyre" panose="02000503000000000000" charset="0"/>
                    <a:sym typeface="+mn-ea"/>
                  </a:rPr>
                  <a:t>实际上这变成了</a:t>
                </a:r>
                <a:r>
                  <a:rPr lang="en-US" altLang="zh-CN" sz="2000" b="1">
                    <a:solidFill>
                      <a:schemeClr val="tx1"/>
                    </a:solidFill>
                    <a:latin typeface="DejaVu Math TeX Gyre" panose="02000503000000000000" charset="0"/>
                    <a:cs typeface="DejaVu Math TeX Gyre" panose="02000503000000000000" charset="0"/>
                    <a:sym typeface="+mn-ea"/>
                  </a:rPr>
                  <a:t>x</a:t>
                </a:r>
                <a:r>
                  <a:rPr lang="zh-CN" altLang="en-US" sz="2000" b="1">
                    <a:solidFill>
                      <a:schemeClr val="tx1"/>
                    </a:solidFill>
                    <a:latin typeface="DejaVu Math TeX Gyre" panose="02000503000000000000" charset="0"/>
                    <a:cs typeface="DejaVu Math TeX Gyre" panose="02000503000000000000" charset="0"/>
                    <a:sym typeface="+mn-ea"/>
                  </a:rPr>
                  <a:t>信号分布和背景分布的一个线性叠加项了。而这两个方框里的东西恰好就是</a:t>
                </a:r>
                <a:r>
                  <a:rPr lang="en-US" altLang="zh-CN" sz="2000" b="1">
                    <a:solidFill>
                      <a:schemeClr val="tx1"/>
                    </a:solidFill>
                    <a:latin typeface="DejaVu Math TeX Gyre" panose="02000503000000000000" charset="0"/>
                    <a:cs typeface="DejaVu Math TeX Gyre" panose="02000503000000000000" charset="0"/>
                    <a:sym typeface="+mn-ea"/>
                  </a:rPr>
                  <a:t>log-likelihood</a:t>
                </a:r>
                <a:r>
                  <a:rPr lang="zh-CN" altLang="en-US" sz="2000" b="1">
                    <a:solidFill>
                      <a:schemeClr val="tx1"/>
                    </a:solidFill>
                    <a:latin typeface="DejaVu Math TeX Gyre" panose="02000503000000000000" charset="0"/>
                    <a:cs typeface="DejaVu Math TeX Gyre" panose="02000503000000000000" charset="0"/>
                    <a:sym typeface="+mn-ea"/>
                  </a:rPr>
                  <a:t>的</a:t>
                </a:r>
                <a:r>
                  <a:rPr lang="zh-CN" altLang="en-US" sz="2000" b="1">
                    <a:solidFill>
                      <a:schemeClr val="tx1"/>
                    </a:solidFill>
                    <a:latin typeface="DejaVu Math TeX Gyre" panose="02000503000000000000" charset="0"/>
                    <a:cs typeface="DejaVu Math TeX Gyre" panose="02000503000000000000" charset="0"/>
                    <a:sym typeface="+mn-ea"/>
                  </a:rPr>
                  <a:t>二阶导数！！</a:t>
                </a:r>
                <a:endParaRPr lang="zh-CN" altLang="en-US" sz="2000" b="1">
                  <a:solidFill>
                    <a:schemeClr val="tx1"/>
                  </a:solidFill>
                  <a:latin typeface="DejaVu Math TeX Gyre" panose="02000503000000000000" charset="0"/>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1825625"/>
                <a:ext cx="11115675" cy="4351655"/>
              </a:xfrm>
              <a:blipFill rotWithShape="1">
                <a:blip r:embed="rId1"/>
                <a:stretch>
                  <a:fillRect/>
                </a:stretch>
              </a:blipFill>
            </p:spPr>
            <p:txBody>
              <a:bodyPr/>
              <a:lstStyle/>
              <a:p>
                <a:r>
                  <a:rPr lang="zh-CN" altLang="en-US">
                    <a:noFill/>
                  </a:rPr>
                  <a:t> </a:t>
                </a:r>
              </a:p>
            </p:txBody>
          </p:sp>
        </mc:Fallback>
      </mc:AlternateContent>
      <p:sp>
        <p:nvSpPr>
          <p:cNvPr id="5" name="矩形 4"/>
          <p:cNvSpPr/>
          <p:nvPr/>
        </p:nvSpPr>
        <p:spPr>
          <a:xfrm>
            <a:off x="2435860" y="3688715"/>
            <a:ext cx="3676650" cy="768985"/>
          </a:xfrm>
          <a:prstGeom prst="rect">
            <a:avLst/>
          </a:prstGeom>
          <a:noFill/>
          <a:ln w="2857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矩形 6"/>
          <p:cNvSpPr/>
          <p:nvPr/>
        </p:nvSpPr>
        <p:spPr>
          <a:xfrm>
            <a:off x="7354570" y="3662045"/>
            <a:ext cx="3676650" cy="76898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5229,&quot;width&quot;:16560}"/>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86ffcee7-e237-49ae-b62c-3586b51f64b4"/>
  <p:tag name="COMMONDATA" val="eyJoZGlkIjoiMmE4NjY3N2VkMGFjZWNmYTRlOWNhOGI4MTQ5YTUxM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5732</Words>
  <Application>WPS 演示</Application>
  <PresentationFormat>宽屏</PresentationFormat>
  <Paragraphs>204</Paragraphs>
  <Slides>20</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宋体</vt:lpstr>
      <vt:lpstr>Wingdings</vt:lpstr>
      <vt:lpstr>DejaVu Math TeX Gyre</vt:lpstr>
      <vt:lpstr>汉仪书宋二KW</vt:lpstr>
      <vt:lpstr>Cambria Math</vt:lpstr>
      <vt:lpstr>Kingsoft Math</vt:lpstr>
      <vt:lpstr>MS Mincho</vt:lpstr>
      <vt:lpstr>Calibri</vt:lpstr>
      <vt:lpstr>Helvetica Neue</vt:lpstr>
      <vt:lpstr>微软雅黑</vt:lpstr>
      <vt:lpstr>汉仪旗黑</vt:lpstr>
      <vt:lpstr>Hiragino Sans</vt:lpstr>
      <vt:lpstr>宋体</vt:lpstr>
      <vt:lpstr>Arial Unicode MS</vt:lpstr>
      <vt:lpstr>宋体</vt:lpstr>
      <vt:lpstr>Office 主题​​</vt:lpstr>
      <vt:lpstr>sPlot Method</vt:lpstr>
      <vt:lpstr>sPlot方法</vt:lpstr>
      <vt:lpstr>写在前面</vt:lpstr>
      <vt:lpstr>混杂样本的扩展似然函数</vt:lpstr>
      <vt:lpstr>inPlot方法 -&gt; first step to sPlot Method</vt:lpstr>
      <vt:lpstr>inPlot方法 -&gt; first step to sPlot Method</vt:lpstr>
      <vt:lpstr>PowerPoint 演示文稿</vt:lpstr>
      <vt:lpstr>推广-&gt;当x不显含y</vt:lpstr>
      <vt:lpstr>推广-&gt;当x不显含y</vt:lpstr>
      <vt:lpstr>PowerPoint 演示文稿</vt:lpstr>
      <vt:lpstr>sPlot方法</vt:lpstr>
      <vt:lpstr>sPlot方法</vt:lpstr>
      <vt:lpstr>toyMC 结果</vt:lpstr>
      <vt:lpstr>toyMC 结果</vt:lpstr>
      <vt:lpstr>toyMC 结果</vt:lpstr>
      <vt:lpstr>PowerPoint 演示文稿</vt:lpstr>
      <vt:lpstr>数据样本实操</vt:lpstr>
      <vt:lpstr>PowerPoint 演示文稿</vt:lpstr>
      <vt:lpstr>sPlot效果</vt:lpstr>
      <vt:lpstr>sPlot效果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Key</cp:lastModifiedBy>
  <cp:revision>52</cp:revision>
  <dcterms:created xsi:type="dcterms:W3CDTF">2023-06-08T06:17:48Z</dcterms:created>
  <dcterms:modified xsi:type="dcterms:W3CDTF">2023-06-08T06:17:48Z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DB7086D66045635CC0777C64FC4BABE2_41</vt:lpwstr>
  </property>
</Properties>
</file>