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80" r:id="rId5"/>
    <p:sldId id="260" r:id="rId6"/>
    <p:sldId id="261" r:id="rId7"/>
    <p:sldId id="262" r:id="rId8"/>
    <p:sldId id="263" r:id="rId9"/>
    <p:sldId id="281" r:id="rId10"/>
    <p:sldId id="264" r:id="rId11"/>
    <p:sldId id="282" r:id="rId12"/>
    <p:sldId id="265" r:id="rId13"/>
    <p:sldId id="266" r:id="rId14"/>
    <p:sldId id="259"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0EF62F-068D-44B7-9E7E-C7BFF6D9D20E}" type="datetimeFigureOut">
              <a:rPr lang="en-US" smtClean="0"/>
              <a:pPr/>
              <a:t>5/7/2024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D65CBC-90ED-47FC-8F70-502F9AEB500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099" name="Notes Placeholder 2"/>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
        <p:nvSpPr>
          <p:cNvPr id="4100" name="Slide Number Placeholder 3"/>
          <p:cNvSpPr>
            <a:spLocks noGrp="1" noChangeArrowheads="1"/>
          </p:cNvSpPr>
          <p:nvPr>
            <p:ph type="sldNum" sz="quarter" idx="5"/>
          </p:nvPr>
        </p:nvSpPr>
        <p:spPr bwMode="auto">
          <a:noFill/>
          <a:ln>
            <a:miter lim="800000"/>
            <a:headEnd/>
            <a:tailEnd/>
          </a:ln>
        </p:spPr>
        <p:txBody>
          <a:bodyPr/>
          <a:lstStyle/>
          <a:p>
            <a:fld id="{19702D73-5E85-4B74-A86E-36DAB791A1C5}" type="slidenum">
              <a:rPr lang="en-IN" altLang="en-US"/>
              <a:pPr/>
              <a:t>1</a:t>
            </a:fld>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ctrTitle"/>
          </p:nvPr>
        </p:nvSpPr>
        <p:spPr>
          <a:xfrm>
            <a:off x="1066800" y="133352"/>
            <a:ext cx="6946900" cy="1443038"/>
          </a:xfrm>
        </p:spPr>
        <p:txBody>
          <a:bodyPr>
            <a:normAutofit fontScale="90000"/>
          </a:bodyPr>
          <a:lstStyle/>
          <a:p>
            <a:pPr eaLnBrk="1" hangingPunct="1"/>
            <a:r>
              <a:rPr lang="en-IN" altLang="en-US" sz="5400" b="1" dirty="0">
                <a:solidFill>
                  <a:srgbClr val="002060"/>
                </a:solidFill>
                <a:latin typeface="Bahnschrift" pitchFamily="34" charset="0"/>
              </a:rPr>
              <a:t>Real-time operating system </a:t>
            </a:r>
            <a:endParaRPr lang="en-US" altLang="en-US" sz="4000" b="1" dirty="0">
              <a:solidFill>
                <a:srgbClr val="002060"/>
              </a:solidFill>
              <a:latin typeface="Bahnschrift" pitchFamily="34" charset="0"/>
            </a:endParaRPr>
          </a:p>
        </p:txBody>
      </p:sp>
      <p:sp>
        <p:nvSpPr>
          <p:cNvPr id="5" name="Rectangle 6"/>
          <p:cNvSpPr>
            <a:spLocks noGrp="1" noChangeArrowheads="1"/>
          </p:cNvSpPr>
          <p:nvPr>
            <p:ph type="subTitle" idx="1"/>
          </p:nvPr>
        </p:nvSpPr>
        <p:spPr>
          <a:xfrm>
            <a:off x="1065213" y="1576388"/>
            <a:ext cx="7696200" cy="3429000"/>
          </a:xfrm>
        </p:spPr>
        <p:txBody>
          <a:bodyPr rtlCol="0">
            <a:normAutofit fontScale="92500" lnSpcReduction="20000"/>
          </a:bodyPr>
          <a:lstStyle/>
          <a:p>
            <a:pPr>
              <a:defRPr/>
            </a:pPr>
            <a:r>
              <a:rPr lang="en-US" sz="4000" b="1" dirty="0">
                <a:solidFill>
                  <a:srgbClr val="C00000"/>
                </a:solidFill>
                <a:latin typeface="Bahnschrift" panose="020B0502040204020203" pitchFamily="34" charset="0"/>
                <a:cs typeface="Segoe UI Semibold" panose="020B0702040204020203" pitchFamily="34" charset="0"/>
              </a:rPr>
              <a:t>Priority based Services Discipline For Switched Network</a:t>
            </a:r>
          </a:p>
          <a:p>
            <a:pPr>
              <a:defRPr/>
            </a:pPr>
            <a:endParaRPr lang="en-US" sz="4000" b="1" dirty="0">
              <a:solidFill>
                <a:srgbClr val="C00000"/>
              </a:solidFill>
              <a:latin typeface="Bahnschrift" panose="020B0502040204020203" pitchFamily="34" charset="0"/>
              <a:cs typeface="Segoe UI Semibold" panose="020B0702040204020203" pitchFamily="34" charset="0"/>
            </a:endParaRPr>
          </a:p>
          <a:p>
            <a:pPr eaLnBrk="1" fontAlgn="auto" hangingPunct="1">
              <a:spcAft>
                <a:spcPts val="0"/>
              </a:spcAft>
              <a:buFont typeface="Arial" panose="020B0604020202020204" pitchFamily="34" charset="0"/>
              <a:buNone/>
              <a:defRPr/>
            </a:pPr>
            <a:r>
              <a:rPr lang="en-US" sz="4000" b="1" dirty="0">
                <a:solidFill>
                  <a:srgbClr val="967200"/>
                </a:solidFill>
                <a:latin typeface="Bahnschrift" panose="020B0502040204020203" pitchFamily="34" charset="0"/>
              </a:rPr>
              <a:t>by</a:t>
            </a:r>
          </a:p>
          <a:p>
            <a:pPr eaLnBrk="1" fontAlgn="auto" hangingPunct="1">
              <a:spcAft>
                <a:spcPts val="0"/>
              </a:spcAft>
              <a:buFont typeface="Arial" panose="020B0604020202020204" pitchFamily="34" charset="0"/>
              <a:buNone/>
              <a:defRPr/>
            </a:pPr>
            <a:r>
              <a:rPr lang="en-US" sz="2600" b="1" dirty="0">
                <a:solidFill>
                  <a:srgbClr val="967200"/>
                </a:solidFill>
                <a:latin typeface="Bahnschrift" panose="020B0502040204020203" pitchFamily="34" charset="0"/>
              </a:rPr>
              <a:t>Ila Kaushik</a:t>
            </a:r>
          </a:p>
          <a:p>
            <a:pPr eaLnBrk="1" fontAlgn="auto" hangingPunct="1">
              <a:spcAft>
                <a:spcPts val="0"/>
              </a:spcAft>
              <a:buFont typeface="Arial" panose="020B0604020202020204" pitchFamily="34" charset="0"/>
              <a:buNone/>
              <a:defRPr/>
            </a:pPr>
            <a:r>
              <a:rPr lang="en-US" sz="2600" b="1" dirty="0">
                <a:solidFill>
                  <a:srgbClr val="967200"/>
                </a:solidFill>
                <a:latin typeface="Bahnschrift" panose="020B0502040204020203" pitchFamily="34" charset="0"/>
              </a:rPr>
              <a:t>Dept. of IT</a:t>
            </a:r>
          </a:p>
          <a:p>
            <a:pPr eaLnBrk="1" fontAlgn="auto" hangingPunct="1">
              <a:spcAft>
                <a:spcPts val="0"/>
              </a:spcAft>
              <a:buFont typeface="Arial" panose="020B0604020202020204" pitchFamily="34" charset="0"/>
              <a:buNone/>
              <a:defRPr/>
            </a:pPr>
            <a:r>
              <a:rPr lang="en-US" sz="2600" b="1" dirty="0">
                <a:solidFill>
                  <a:srgbClr val="967200"/>
                </a:solidFill>
                <a:latin typeface="Bahnschrift" panose="020B0502040204020203" pitchFamily="34" charset="0"/>
              </a:rPr>
              <a:t>KIET Group of Institutions</a:t>
            </a:r>
            <a:endParaRPr lang="en-US" sz="2000" b="1" dirty="0">
              <a:solidFill>
                <a:srgbClr val="967200"/>
              </a:solidFill>
              <a:latin typeface="Bahnschrift" panose="020B0502040204020203" pitchFamily="34" charset="0"/>
            </a:endParaRPr>
          </a:p>
        </p:txBody>
      </p:sp>
      <p:pic>
        <p:nvPicPr>
          <p:cNvPr id="6" name="Content Placeholder 4">
            <a:extLst>
              <a:ext uri="{FF2B5EF4-FFF2-40B4-BE49-F238E27FC236}">
                <a16:creationId xmlns:a16="http://schemas.microsoft.com/office/drawing/2014/main" id="{321CF095-FCFE-468A-A4BF-105E3C02F4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4400" y="0"/>
            <a:ext cx="609600" cy="670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4000" kern="1200" dirty="0">
                <a:solidFill>
                  <a:schemeClr val="tx1"/>
                </a:solidFill>
                <a:latin typeface="Bahnschrift" panose="020B0502040204020203" pitchFamily="34" charset="0"/>
                <a:ea typeface="+mj-ea"/>
                <a:cs typeface="Segoe UI Semibold" panose="020B0702040204020203" pitchFamily="34" charset="0"/>
              </a:rPr>
              <a:t>Weighted Round-Robin Service Disciplines for Switched Networks </a:t>
            </a:r>
          </a:p>
        </p:txBody>
      </p:sp>
      <p:sp>
        <p:nvSpPr>
          <p:cNvPr id="3" name="Content Placeholder 2"/>
          <p:cNvSpPr>
            <a:spLocks noGrp="1"/>
          </p:cNvSpPr>
          <p:nvPr>
            <p:ph idx="1"/>
          </p:nvPr>
        </p:nvSpPr>
        <p:spPr/>
        <p:txBody>
          <a:bodyPr>
            <a:noAutofit/>
          </a:bodyPr>
          <a:lstStyle/>
          <a:p>
            <a:r>
              <a:rPr lang="en-US" sz="2000" dirty="0">
                <a:latin typeface="Bahnschrift" panose="020B0502040204020203" pitchFamily="34" charset="0"/>
                <a:cs typeface="Segoe UI Semibold" panose="020B0702040204020203" pitchFamily="34" charset="0"/>
              </a:rPr>
              <a:t>Messages in a switched network are pipelined through the switches.</a:t>
            </a:r>
          </a:p>
          <a:p>
            <a:r>
              <a:rPr lang="en-US" sz="2000" dirty="0">
                <a:latin typeface="Bahnschrift" panose="020B0502040204020203" pitchFamily="34" charset="0"/>
                <a:cs typeface="Segoe UI Semibold" panose="020B0702040204020203" pitchFamily="34" charset="0"/>
              </a:rPr>
              <a:t>Earlier packets in a message are sent from a switch without having to wait for the arrivals of later packets. </a:t>
            </a:r>
          </a:p>
          <a:p>
            <a:r>
              <a:rPr lang="en-US" sz="2000" dirty="0">
                <a:latin typeface="Bahnschrift" panose="020B0502040204020203" pitchFamily="34" charset="0"/>
                <a:cs typeface="Segoe UI Semibold" panose="020B0702040204020203" pitchFamily="34" charset="0"/>
              </a:rPr>
              <a:t>For scheduling message transmissions through switches and for pipelined jobs in general, the WRR scheme offers an excellent alternative to time driven and priority driven schemes.</a:t>
            </a:r>
          </a:p>
        </p:txBody>
      </p:sp>
      <p:pic>
        <p:nvPicPr>
          <p:cNvPr id="5" name="Content Placeholder 4">
            <a:extLst>
              <a:ext uri="{FF2B5EF4-FFF2-40B4-BE49-F238E27FC236}">
                <a16:creationId xmlns:a16="http://schemas.microsoft.com/office/drawing/2014/main" id="{321CF095-FCFE-468A-A4BF-105E3C02F4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0"/>
            <a:ext cx="609600" cy="6705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dirty="0">
                <a:latin typeface="Bahnschrift" panose="020B0502040204020203" pitchFamily="34" charset="0"/>
                <a:cs typeface="Segoe UI Semibold" panose="020B0702040204020203" pitchFamily="34" charset="0"/>
              </a:rPr>
              <a:t>It is better than </a:t>
            </a:r>
            <a:r>
              <a:rPr lang="en-US" sz="2000" dirty="0">
                <a:solidFill>
                  <a:srgbClr val="FF0000"/>
                </a:solidFill>
                <a:latin typeface="Bahnschrift" panose="020B0502040204020203" pitchFamily="34" charset="0"/>
                <a:cs typeface="Segoe UI Semibold" panose="020B0702040204020203" pitchFamily="34" charset="0"/>
              </a:rPr>
              <a:t>time driven scheme </a:t>
            </a:r>
            <a:r>
              <a:rPr lang="en-US" sz="2000" dirty="0">
                <a:latin typeface="Bahnschrift" panose="020B0502040204020203" pitchFamily="34" charset="0"/>
                <a:cs typeface="Segoe UI Semibold" panose="020B0702040204020203" pitchFamily="34" charset="0"/>
              </a:rPr>
              <a:t>when used for end to end scheduling in a network or distributed system because it </a:t>
            </a:r>
            <a:r>
              <a:rPr lang="en-US" sz="2000" dirty="0">
                <a:solidFill>
                  <a:srgbClr val="0000FF"/>
                </a:solidFill>
                <a:latin typeface="Bahnschrift" panose="020B0502040204020203" pitchFamily="34" charset="0"/>
                <a:cs typeface="Segoe UI Semibold" panose="020B0702040204020203" pitchFamily="34" charset="0"/>
              </a:rPr>
              <a:t>does not require globally synchronized clocks</a:t>
            </a:r>
            <a:r>
              <a:rPr lang="en-US" sz="2000" dirty="0">
                <a:latin typeface="Bahnschrift" panose="020B0502040204020203" pitchFamily="34" charset="0"/>
                <a:cs typeface="Segoe UI Semibold" panose="020B0702040204020203" pitchFamily="34" charset="0"/>
              </a:rPr>
              <a:t>.</a:t>
            </a:r>
          </a:p>
          <a:p>
            <a:pPr algn="just"/>
            <a:r>
              <a:rPr lang="en-US" sz="2000" dirty="0">
                <a:latin typeface="Bahnschrift" panose="020B0502040204020203" pitchFamily="34" charset="0"/>
                <a:cs typeface="Segoe UI Semibold" panose="020B0702040204020203" pitchFamily="34" charset="0"/>
              </a:rPr>
              <a:t>It is  better than </a:t>
            </a:r>
            <a:r>
              <a:rPr lang="en-US" sz="2000" dirty="0">
                <a:solidFill>
                  <a:srgbClr val="FF0000"/>
                </a:solidFill>
                <a:latin typeface="Bahnschrift" panose="020B0502040204020203" pitchFamily="34" charset="0"/>
                <a:cs typeface="Segoe UI Semibold" panose="020B0702040204020203" pitchFamily="34" charset="0"/>
              </a:rPr>
              <a:t>priority driven scheme </a:t>
            </a:r>
            <a:r>
              <a:rPr lang="en-US" sz="2000" dirty="0">
                <a:latin typeface="Bahnschrift" panose="020B0502040204020203" pitchFamily="34" charset="0"/>
                <a:cs typeface="Segoe UI Semibold" panose="020B0702040204020203" pitchFamily="34" charset="0"/>
              </a:rPr>
              <a:t>because it </a:t>
            </a:r>
            <a:r>
              <a:rPr lang="en-US" sz="2000" dirty="0">
                <a:solidFill>
                  <a:srgbClr val="0000FF"/>
                </a:solidFill>
                <a:latin typeface="Bahnschrift" panose="020B0502040204020203" pitchFamily="34" charset="0"/>
                <a:cs typeface="Segoe UI Semibold" panose="020B0702040204020203" pitchFamily="34" charset="0"/>
              </a:rPr>
              <a:t>does not require any sorted queue</a:t>
            </a:r>
            <a:r>
              <a:rPr lang="en-US" sz="2000" dirty="0">
                <a:latin typeface="Bahnschrift" panose="020B0502040204020203" pitchFamily="34" charset="0"/>
                <a:cs typeface="Segoe UI Semibold" panose="020B0702040204020203" pitchFamily="34" charset="0"/>
              </a:rPr>
              <a:t>.</a:t>
            </a:r>
          </a:p>
          <a:p>
            <a:pPr algn="just"/>
            <a:r>
              <a:rPr lang="en-US" sz="2000" dirty="0">
                <a:latin typeface="Bahnschrift" panose="020B0502040204020203" pitchFamily="34" charset="0"/>
                <a:cs typeface="Segoe UI Semibold" panose="020B0702040204020203" pitchFamily="34" charset="0"/>
              </a:rPr>
              <a:t>Due to above advantages, WRR is a good practical choice for constant bit rate traffic such as uncompressed voice.</a:t>
            </a:r>
          </a:p>
        </p:txBody>
      </p:sp>
      <p:pic>
        <p:nvPicPr>
          <p:cNvPr id="5" name="Content Placeholder 4">
            <a:extLst>
              <a:ext uri="{FF2B5EF4-FFF2-40B4-BE49-F238E27FC236}">
                <a16:creationId xmlns:a16="http://schemas.microsoft.com/office/drawing/2014/main" id="{321CF095-FCFE-468A-A4BF-105E3C02F4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0"/>
            <a:ext cx="609600" cy="6705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3004" y="3964141"/>
            <a:ext cx="153888" cy="882175"/>
          </a:xfrm>
          <a:prstGeom prst="rect">
            <a:avLst/>
          </a:prstGeom>
        </p:spPr>
        <p:txBody>
          <a:bodyPr vert="vert270" wrap="square" lIns="0" tIns="3480" rIns="0" bIns="0" rtlCol="0">
            <a:spAutoFit/>
          </a:bodyPr>
          <a:lstStyle/>
          <a:p>
            <a:pPr marL="9942" marR="3977">
              <a:spcBef>
                <a:spcPts val="27"/>
              </a:spcBef>
            </a:pPr>
            <a:r>
              <a:rPr sz="500" dirty="0">
                <a:solidFill>
                  <a:srgbClr val="E4E4E4"/>
                </a:solidFill>
                <a:latin typeface="Times New Roman"/>
                <a:cs typeface="Times New Roman"/>
              </a:rPr>
              <a:t>Copyright © 2006 </a:t>
            </a:r>
            <a:r>
              <a:rPr sz="500" spc="-4" dirty="0">
                <a:solidFill>
                  <a:srgbClr val="E4E4E4"/>
                </a:solidFill>
                <a:latin typeface="Times New Roman"/>
                <a:cs typeface="Times New Roman"/>
              </a:rPr>
              <a:t>University </a:t>
            </a:r>
            <a:r>
              <a:rPr sz="500" dirty="0">
                <a:solidFill>
                  <a:srgbClr val="E4E4E4"/>
                </a:solidFill>
                <a:latin typeface="Times New Roman"/>
                <a:cs typeface="Times New Roman"/>
              </a:rPr>
              <a:t>of</a:t>
            </a:r>
            <a:r>
              <a:rPr sz="500" spc="-67" dirty="0">
                <a:solidFill>
                  <a:srgbClr val="E4E4E4"/>
                </a:solidFill>
                <a:latin typeface="Times New Roman"/>
                <a:cs typeface="Times New Roman"/>
              </a:rPr>
              <a:t> </a:t>
            </a:r>
            <a:r>
              <a:rPr sz="500" spc="-4" dirty="0">
                <a:solidFill>
                  <a:srgbClr val="E4E4E4"/>
                </a:solidFill>
                <a:latin typeface="Times New Roman"/>
                <a:cs typeface="Times New Roman"/>
              </a:rPr>
              <a:t>Glasgow  All </a:t>
            </a:r>
            <a:r>
              <a:rPr sz="500" dirty="0">
                <a:solidFill>
                  <a:srgbClr val="E4E4E4"/>
                </a:solidFill>
                <a:latin typeface="Times New Roman"/>
                <a:cs typeface="Times New Roman"/>
              </a:rPr>
              <a:t>rights</a:t>
            </a:r>
            <a:r>
              <a:rPr sz="500" spc="-4" dirty="0">
                <a:solidFill>
                  <a:srgbClr val="E4E4E4"/>
                </a:solidFill>
                <a:latin typeface="Times New Roman"/>
                <a:cs typeface="Times New Roman"/>
              </a:rPr>
              <a:t> </a:t>
            </a:r>
            <a:r>
              <a:rPr sz="500" dirty="0">
                <a:solidFill>
                  <a:srgbClr val="E4E4E4"/>
                </a:solidFill>
                <a:latin typeface="Times New Roman"/>
                <a:cs typeface="Times New Roman"/>
              </a:rPr>
              <a:t>reserved.</a:t>
            </a:r>
            <a:endParaRPr sz="500">
              <a:latin typeface="Times New Roman"/>
              <a:cs typeface="Times New Roman"/>
            </a:endParaRPr>
          </a:p>
        </p:txBody>
      </p:sp>
      <p:sp>
        <p:nvSpPr>
          <p:cNvPr id="3" name="object 3"/>
          <p:cNvSpPr txBox="1"/>
          <p:nvPr/>
        </p:nvSpPr>
        <p:spPr>
          <a:xfrm>
            <a:off x="1012573" y="919499"/>
            <a:ext cx="7317915" cy="2848456"/>
          </a:xfrm>
          <a:prstGeom prst="rect">
            <a:avLst/>
          </a:prstGeom>
        </p:spPr>
        <p:txBody>
          <a:bodyPr vert="horz" wrap="square" lIns="0" tIns="70088" rIns="0" bIns="0" rtlCol="0">
            <a:spAutoFit/>
          </a:bodyPr>
          <a:lstStyle/>
          <a:p>
            <a:pPr marL="319124" indent="-269913">
              <a:spcBef>
                <a:spcPts val="552"/>
              </a:spcBef>
              <a:buChar char="•"/>
              <a:tabLst>
                <a:tab pos="319124" algn="l"/>
                <a:tab pos="319621" algn="l"/>
              </a:tabLst>
            </a:pPr>
            <a:r>
              <a:rPr lang="en-US" sz="1600" dirty="0">
                <a:latin typeface="Bahnschrift" panose="020B0502040204020203" pitchFamily="34" charset="0"/>
                <a:cs typeface="Segoe UI Semibold" panose="020B0702040204020203" pitchFamily="34" charset="0"/>
              </a:rPr>
              <a:t>In round robin scheduling, jobs are placed in a FIFO queue</a:t>
            </a:r>
          </a:p>
          <a:p>
            <a:pPr marL="631786" lvl="1" indent="-224679">
              <a:spcBef>
                <a:spcPts val="387"/>
              </a:spcBef>
              <a:buChar char="–"/>
              <a:tabLst>
                <a:tab pos="631786" algn="l"/>
                <a:tab pos="632283" algn="l"/>
              </a:tabLst>
            </a:pPr>
            <a:r>
              <a:rPr lang="en-US" sz="1600" dirty="0">
                <a:latin typeface="Bahnschrift" panose="020B0502040204020203" pitchFamily="34" charset="0"/>
                <a:cs typeface="Segoe UI Semibold" panose="020B0702040204020203" pitchFamily="34" charset="0"/>
              </a:rPr>
              <a:t>Job at the head of the queue executes for one time slice</a:t>
            </a:r>
          </a:p>
          <a:p>
            <a:pPr marL="631786" marR="208773" lvl="1" indent="-224679">
              <a:spcBef>
                <a:spcPts val="376"/>
              </a:spcBef>
              <a:buChar char="–"/>
              <a:tabLst>
                <a:tab pos="631786" algn="l"/>
                <a:tab pos="632283" algn="l"/>
              </a:tabLst>
            </a:pPr>
            <a:r>
              <a:rPr lang="en-US" sz="1600" dirty="0">
                <a:latin typeface="Bahnschrift" panose="020B0502040204020203" pitchFamily="34" charset="0"/>
                <a:cs typeface="Segoe UI Semibold" panose="020B0702040204020203" pitchFamily="34" charset="0"/>
              </a:rPr>
              <a:t>If it doesn’t complete within the time slice, it is pre-empted and put at the  back of the queue</a:t>
            </a:r>
          </a:p>
          <a:p>
            <a:pPr marL="631786" marR="402633" lvl="1" indent="-224679">
              <a:spcBef>
                <a:spcPts val="376"/>
              </a:spcBef>
              <a:buChar char="–"/>
              <a:tabLst>
                <a:tab pos="631786" algn="l"/>
                <a:tab pos="632283" algn="l"/>
              </a:tabLst>
            </a:pPr>
            <a:r>
              <a:rPr lang="en-US" sz="1600" dirty="0">
                <a:latin typeface="Bahnschrift" panose="020B0502040204020203" pitchFamily="34" charset="0"/>
                <a:cs typeface="Segoe UI Semibold" panose="020B0702040204020203" pitchFamily="34" charset="0"/>
              </a:rPr>
              <a:t>There are n jobs in the queue, each job gets one slice every n time slots  (that is, every round)</a:t>
            </a:r>
          </a:p>
          <a:p>
            <a:pPr marL="319124" marR="53684" indent="-269913">
              <a:spcBef>
                <a:spcPts val="423"/>
              </a:spcBef>
              <a:buChar char="•"/>
              <a:tabLst>
                <a:tab pos="319124" algn="l"/>
                <a:tab pos="319621" algn="l"/>
              </a:tabLst>
            </a:pPr>
            <a:r>
              <a:rPr lang="en-US" sz="1600" dirty="0">
                <a:latin typeface="Bahnschrift" panose="020B0502040204020203" pitchFamily="34" charset="0"/>
                <a:cs typeface="Segoe UI Semibold" panose="020B0702040204020203" pitchFamily="34" charset="0"/>
              </a:rPr>
              <a:t>A weighted round robin schedule extends this, to give each job </a:t>
            </a:r>
            <a:r>
              <a:rPr lang="en-US" sz="1600" dirty="0" err="1">
                <a:latin typeface="Bahnschrift" panose="020B0502040204020203" pitchFamily="34" charset="0"/>
                <a:cs typeface="Segoe UI Semibold" panose="020B0702040204020203" pitchFamily="34" charset="0"/>
              </a:rPr>
              <a:t>i</a:t>
            </a:r>
            <a:r>
              <a:rPr lang="en-US" sz="1600" dirty="0">
                <a:latin typeface="Bahnschrift" panose="020B0502040204020203" pitchFamily="34" charset="0"/>
                <a:cs typeface="Segoe UI Semibold" panose="020B0702040204020203" pitchFamily="34" charset="0"/>
              </a:rPr>
              <a:t> a  weight </a:t>
            </a:r>
            <a:r>
              <a:rPr lang="en-US" sz="1600" dirty="0" err="1">
                <a:latin typeface="Bahnschrift" panose="020B0502040204020203" pitchFamily="34" charset="0"/>
                <a:cs typeface="Segoe UI Semibold" panose="020B0702040204020203" pitchFamily="34" charset="0"/>
              </a:rPr>
              <a:t>wti</a:t>
            </a:r>
            <a:endParaRPr lang="en-US" sz="1600" dirty="0">
              <a:latin typeface="Bahnschrift" panose="020B0502040204020203" pitchFamily="34" charset="0"/>
              <a:cs typeface="Segoe UI Semibold" panose="020B0702040204020203" pitchFamily="34" charset="0"/>
            </a:endParaRPr>
          </a:p>
          <a:p>
            <a:pPr marL="631786" lvl="1" indent="-224679">
              <a:lnSpc>
                <a:spcPts val="1616"/>
              </a:lnSpc>
              <a:spcBef>
                <a:spcPts val="387"/>
              </a:spcBef>
              <a:buChar char="–"/>
              <a:tabLst>
                <a:tab pos="631786" algn="l"/>
                <a:tab pos="632283" algn="l"/>
              </a:tabLst>
            </a:pPr>
            <a:r>
              <a:rPr lang="en-US" sz="1600" dirty="0">
                <a:latin typeface="Bahnschrift" panose="020B0502040204020203" pitchFamily="34" charset="0"/>
                <a:cs typeface="Segoe UI Semibold" panose="020B0702040204020203" pitchFamily="34" charset="0"/>
              </a:rPr>
              <a:t>A job with weight </a:t>
            </a:r>
            <a:r>
              <a:rPr lang="en-US" sz="1600" dirty="0" err="1">
                <a:latin typeface="Bahnschrift" panose="020B0502040204020203" pitchFamily="34" charset="0"/>
                <a:cs typeface="Segoe UI Semibold" panose="020B0702040204020203" pitchFamily="34" charset="0"/>
              </a:rPr>
              <a:t>wti</a:t>
            </a:r>
            <a:r>
              <a:rPr lang="en-US" sz="1600" dirty="0">
                <a:latin typeface="Bahnschrift" panose="020B0502040204020203" pitchFamily="34" charset="0"/>
                <a:cs typeface="Segoe UI Semibold" panose="020B0702040204020203" pitchFamily="34" charset="0"/>
              </a:rPr>
              <a:t> executes for </a:t>
            </a:r>
            <a:r>
              <a:rPr lang="en-US" sz="1600" dirty="0" err="1">
                <a:latin typeface="Bahnschrift" panose="020B0502040204020203" pitchFamily="34" charset="0"/>
                <a:cs typeface="Segoe UI Semibold" panose="020B0702040204020203" pitchFamily="34" charset="0"/>
              </a:rPr>
              <a:t>wti</a:t>
            </a:r>
            <a:r>
              <a:rPr lang="en-US" sz="1600" dirty="0">
                <a:latin typeface="Bahnschrift" panose="020B0502040204020203" pitchFamily="34" charset="0"/>
                <a:cs typeface="Segoe UI Semibold" panose="020B0702040204020203" pitchFamily="34" charset="0"/>
              </a:rPr>
              <a:t> time slices each round</a:t>
            </a:r>
          </a:p>
          <a:p>
            <a:pPr marL="631786" lvl="1" indent="-224679">
              <a:lnSpc>
                <a:spcPts val="2697"/>
              </a:lnSpc>
              <a:buChar char="–"/>
              <a:tabLst>
                <a:tab pos="631786" algn="l"/>
                <a:tab pos="632283" algn="l"/>
              </a:tabLst>
            </a:pPr>
            <a:r>
              <a:rPr lang="en-US" sz="1600" dirty="0">
                <a:latin typeface="Bahnschrift" panose="020B0502040204020203" pitchFamily="34" charset="0"/>
                <a:cs typeface="Segoe UI Semibold" panose="020B0702040204020203" pitchFamily="34" charset="0"/>
              </a:rPr>
              <a:t>Length of the round equals </a:t>
            </a:r>
            <a:r>
              <a:rPr lang="en-US" sz="1600" dirty="0" err="1">
                <a:latin typeface="Bahnschrift" panose="020B0502040204020203" pitchFamily="34" charset="0"/>
                <a:cs typeface="Segoe UI Semibold" panose="020B0702040204020203" pitchFamily="34" charset="0"/>
              </a:rPr>
              <a:t>wti</a:t>
            </a:r>
            <a:endParaRPr lang="en-US" sz="1600" dirty="0">
              <a:latin typeface="Bahnschrift" panose="020B0502040204020203" pitchFamily="34" charset="0"/>
              <a:cs typeface="Segoe UI Semibold" panose="020B0702040204020203" pitchFamily="34" charset="0"/>
            </a:endParaRPr>
          </a:p>
        </p:txBody>
      </p:sp>
      <p:graphicFrame>
        <p:nvGraphicFramePr>
          <p:cNvPr id="4" name="object 4"/>
          <p:cNvGraphicFramePr>
            <a:graphicFrameLocks noGrp="1"/>
          </p:cNvGraphicFramePr>
          <p:nvPr/>
        </p:nvGraphicFramePr>
        <p:xfrm>
          <a:off x="4687115" y="3744122"/>
          <a:ext cx="651590" cy="155601"/>
        </p:xfrm>
        <a:graphic>
          <a:graphicData uri="http://schemas.openxmlformats.org/drawingml/2006/table">
            <a:tbl>
              <a:tblPr firstRow="1" bandRow="1">
                <a:tableStyleId>{2D5ABB26-0587-4C30-8999-92F81FD0307C}</a:tableStyleId>
              </a:tblPr>
              <a:tblGrid>
                <a:gridCol w="130318">
                  <a:extLst>
                    <a:ext uri="{9D8B030D-6E8A-4147-A177-3AD203B41FA5}">
                      <a16:colId xmlns:a16="http://schemas.microsoft.com/office/drawing/2014/main" val="20000"/>
                    </a:ext>
                  </a:extLst>
                </a:gridCol>
                <a:gridCol w="130318">
                  <a:extLst>
                    <a:ext uri="{9D8B030D-6E8A-4147-A177-3AD203B41FA5}">
                      <a16:colId xmlns:a16="http://schemas.microsoft.com/office/drawing/2014/main" val="20001"/>
                    </a:ext>
                  </a:extLst>
                </a:gridCol>
                <a:gridCol w="130318">
                  <a:extLst>
                    <a:ext uri="{9D8B030D-6E8A-4147-A177-3AD203B41FA5}">
                      <a16:colId xmlns:a16="http://schemas.microsoft.com/office/drawing/2014/main" val="20002"/>
                    </a:ext>
                  </a:extLst>
                </a:gridCol>
                <a:gridCol w="130318">
                  <a:extLst>
                    <a:ext uri="{9D8B030D-6E8A-4147-A177-3AD203B41FA5}">
                      <a16:colId xmlns:a16="http://schemas.microsoft.com/office/drawing/2014/main" val="20003"/>
                    </a:ext>
                  </a:extLst>
                </a:gridCol>
                <a:gridCol w="130318">
                  <a:extLst>
                    <a:ext uri="{9D8B030D-6E8A-4147-A177-3AD203B41FA5}">
                      <a16:colId xmlns:a16="http://schemas.microsoft.com/office/drawing/2014/main" val="20004"/>
                    </a:ext>
                  </a:extLst>
                </a:gridCol>
              </a:tblGrid>
              <a:tr h="155601">
                <a:tc>
                  <a:txBody>
                    <a:bodyPr/>
                    <a:lstStyle/>
                    <a:p>
                      <a:pPr>
                        <a:lnSpc>
                          <a:spcPct val="100000"/>
                        </a:lnSpc>
                      </a:pPr>
                      <a:endParaRPr sz="900">
                        <a:latin typeface="Times New Roman"/>
                        <a:cs typeface="Times New Roman"/>
                      </a:endParaRPr>
                    </a:p>
                  </a:txBody>
                  <a:tcPr marL="0" marR="0" marT="0" marB="0">
                    <a:lnL w="53975">
                      <a:solidFill>
                        <a:srgbClr val="000000"/>
                      </a:solidFill>
                      <a:prstDash val="solid"/>
                    </a:lnL>
                    <a:lnR w="53975">
                      <a:solidFill>
                        <a:srgbClr val="000000"/>
                      </a:solidFill>
                      <a:prstDash val="solid"/>
                    </a:lnR>
                  </a:tcPr>
                </a:tc>
                <a:tc>
                  <a:txBody>
                    <a:bodyPr/>
                    <a:lstStyle/>
                    <a:p>
                      <a:pPr>
                        <a:lnSpc>
                          <a:spcPct val="100000"/>
                        </a:lnSpc>
                      </a:pPr>
                      <a:endParaRPr sz="900">
                        <a:latin typeface="Times New Roman"/>
                        <a:cs typeface="Times New Roman"/>
                      </a:endParaRPr>
                    </a:p>
                  </a:txBody>
                  <a:tcPr marL="0" marR="0" marT="0" marB="0">
                    <a:lnL w="53975">
                      <a:solidFill>
                        <a:srgbClr val="000000"/>
                      </a:solidFill>
                      <a:prstDash val="solid"/>
                    </a:lnL>
                    <a:lnR w="53975">
                      <a:solidFill>
                        <a:srgbClr val="000000"/>
                      </a:solidFill>
                      <a:prstDash val="solid"/>
                    </a:lnR>
                  </a:tcPr>
                </a:tc>
                <a:tc>
                  <a:txBody>
                    <a:bodyPr/>
                    <a:lstStyle/>
                    <a:p>
                      <a:pPr>
                        <a:lnSpc>
                          <a:spcPct val="100000"/>
                        </a:lnSpc>
                      </a:pPr>
                      <a:endParaRPr sz="900">
                        <a:latin typeface="Times New Roman"/>
                        <a:cs typeface="Times New Roman"/>
                      </a:endParaRPr>
                    </a:p>
                  </a:txBody>
                  <a:tcPr marL="0" marR="0" marT="0" marB="0">
                    <a:lnL w="53975">
                      <a:solidFill>
                        <a:srgbClr val="000000"/>
                      </a:solidFill>
                      <a:prstDash val="solid"/>
                    </a:lnL>
                    <a:lnR w="53975">
                      <a:solidFill>
                        <a:srgbClr val="000000"/>
                      </a:solidFill>
                      <a:prstDash val="solid"/>
                    </a:lnR>
                    <a:lnT w="3175">
                      <a:solidFill>
                        <a:srgbClr val="000000"/>
                      </a:solidFill>
                      <a:prstDash val="solid"/>
                    </a:lnT>
                    <a:lnB w="3175">
                      <a:solidFill>
                        <a:srgbClr val="000000"/>
                      </a:solidFill>
                      <a:prstDash val="solid"/>
                    </a:lnB>
                    <a:solidFill>
                      <a:srgbClr val="A8D200"/>
                    </a:solidFill>
                  </a:tcPr>
                </a:tc>
                <a:tc>
                  <a:txBody>
                    <a:bodyPr/>
                    <a:lstStyle/>
                    <a:p>
                      <a:pPr>
                        <a:lnSpc>
                          <a:spcPct val="100000"/>
                        </a:lnSpc>
                      </a:pPr>
                      <a:endParaRPr sz="900">
                        <a:latin typeface="Times New Roman"/>
                        <a:cs typeface="Times New Roman"/>
                      </a:endParaRPr>
                    </a:p>
                  </a:txBody>
                  <a:tcPr marL="0" marR="0" marT="0" marB="0">
                    <a:lnL w="53975">
                      <a:solidFill>
                        <a:srgbClr val="000000"/>
                      </a:solidFill>
                      <a:prstDash val="solid"/>
                    </a:lnL>
                    <a:lnR w="53975">
                      <a:solidFill>
                        <a:srgbClr val="000000"/>
                      </a:solidFill>
                      <a:prstDash val="solid"/>
                    </a:lnR>
                    <a:lnT w="3175">
                      <a:solidFill>
                        <a:srgbClr val="000000"/>
                      </a:solidFill>
                      <a:prstDash val="solid"/>
                    </a:lnT>
                    <a:lnB w="3175">
                      <a:solidFill>
                        <a:srgbClr val="000000"/>
                      </a:solidFill>
                      <a:prstDash val="solid"/>
                    </a:lnB>
                    <a:solidFill>
                      <a:srgbClr val="A8D200"/>
                    </a:solidFill>
                  </a:tcPr>
                </a:tc>
                <a:tc>
                  <a:txBody>
                    <a:bodyPr/>
                    <a:lstStyle/>
                    <a:p>
                      <a:pPr>
                        <a:lnSpc>
                          <a:spcPct val="100000"/>
                        </a:lnSpc>
                      </a:pPr>
                      <a:endParaRPr sz="900">
                        <a:latin typeface="Times New Roman"/>
                        <a:cs typeface="Times New Roman"/>
                      </a:endParaRPr>
                    </a:p>
                  </a:txBody>
                  <a:tcPr marL="0" marR="0" marT="0" marB="0">
                    <a:lnL w="53975">
                      <a:solidFill>
                        <a:srgbClr val="000000"/>
                      </a:solidFill>
                      <a:prstDash val="solid"/>
                    </a:lnL>
                    <a:lnR w="53975">
                      <a:solidFill>
                        <a:srgbClr val="000000"/>
                      </a:solidFill>
                      <a:prstDash val="solid"/>
                    </a:lnR>
                    <a:lnT w="3175">
                      <a:solidFill>
                        <a:srgbClr val="000000"/>
                      </a:solidFill>
                      <a:prstDash val="solid"/>
                    </a:lnT>
                    <a:lnB w="3175">
                      <a:solidFill>
                        <a:srgbClr val="000000"/>
                      </a:solidFill>
                      <a:prstDash val="solid"/>
                    </a:lnB>
                    <a:solidFill>
                      <a:srgbClr val="A8D200"/>
                    </a:solidFill>
                  </a:tcPr>
                </a:tc>
                <a:extLst>
                  <a:ext uri="{0D108BD9-81ED-4DB2-BD59-A6C34878D82A}">
                    <a16:rowId xmlns:a16="http://schemas.microsoft.com/office/drawing/2014/main" val="10000"/>
                  </a:ext>
                </a:extLst>
              </a:tr>
            </a:tbl>
          </a:graphicData>
        </a:graphic>
      </p:graphicFrame>
      <p:graphicFrame>
        <p:nvGraphicFramePr>
          <p:cNvPr id="5" name="object 5"/>
          <p:cNvGraphicFramePr>
            <a:graphicFrameLocks noGrp="1"/>
          </p:cNvGraphicFramePr>
          <p:nvPr/>
        </p:nvGraphicFramePr>
        <p:xfrm>
          <a:off x="4687115" y="4262794"/>
          <a:ext cx="651590" cy="155601"/>
        </p:xfrm>
        <a:graphic>
          <a:graphicData uri="http://schemas.openxmlformats.org/drawingml/2006/table">
            <a:tbl>
              <a:tblPr firstRow="1" bandRow="1">
                <a:tableStyleId>{2D5ABB26-0587-4C30-8999-92F81FD0307C}</a:tableStyleId>
              </a:tblPr>
              <a:tblGrid>
                <a:gridCol w="130318">
                  <a:extLst>
                    <a:ext uri="{9D8B030D-6E8A-4147-A177-3AD203B41FA5}">
                      <a16:colId xmlns:a16="http://schemas.microsoft.com/office/drawing/2014/main" val="20000"/>
                    </a:ext>
                  </a:extLst>
                </a:gridCol>
                <a:gridCol w="130318">
                  <a:extLst>
                    <a:ext uri="{9D8B030D-6E8A-4147-A177-3AD203B41FA5}">
                      <a16:colId xmlns:a16="http://schemas.microsoft.com/office/drawing/2014/main" val="20001"/>
                    </a:ext>
                  </a:extLst>
                </a:gridCol>
                <a:gridCol w="130318">
                  <a:extLst>
                    <a:ext uri="{9D8B030D-6E8A-4147-A177-3AD203B41FA5}">
                      <a16:colId xmlns:a16="http://schemas.microsoft.com/office/drawing/2014/main" val="20002"/>
                    </a:ext>
                  </a:extLst>
                </a:gridCol>
                <a:gridCol w="130318">
                  <a:extLst>
                    <a:ext uri="{9D8B030D-6E8A-4147-A177-3AD203B41FA5}">
                      <a16:colId xmlns:a16="http://schemas.microsoft.com/office/drawing/2014/main" val="20003"/>
                    </a:ext>
                  </a:extLst>
                </a:gridCol>
                <a:gridCol w="130318">
                  <a:extLst>
                    <a:ext uri="{9D8B030D-6E8A-4147-A177-3AD203B41FA5}">
                      <a16:colId xmlns:a16="http://schemas.microsoft.com/office/drawing/2014/main" val="20004"/>
                    </a:ext>
                  </a:extLst>
                </a:gridCol>
              </a:tblGrid>
              <a:tr h="155601">
                <a:tc>
                  <a:txBody>
                    <a:bodyPr/>
                    <a:lstStyle/>
                    <a:p>
                      <a:pPr>
                        <a:lnSpc>
                          <a:spcPct val="100000"/>
                        </a:lnSpc>
                      </a:pPr>
                      <a:endParaRPr sz="900">
                        <a:latin typeface="Times New Roman"/>
                        <a:cs typeface="Times New Roman"/>
                      </a:endParaRPr>
                    </a:p>
                  </a:txBody>
                  <a:tcPr marL="0" marR="0" marT="0" marB="0">
                    <a:lnL w="53975">
                      <a:solidFill>
                        <a:srgbClr val="000000"/>
                      </a:solidFill>
                      <a:prstDash val="solid"/>
                    </a:lnL>
                    <a:lnR w="53975">
                      <a:solidFill>
                        <a:srgbClr val="000000"/>
                      </a:solidFill>
                      <a:prstDash val="solid"/>
                    </a:lnR>
                  </a:tcPr>
                </a:tc>
                <a:tc>
                  <a:txBody>
                    <a:bodyPr/>
                    <a:lstStyle/>
                    <a:p>
                      <a:pPr>
                        <a:lnSpc>
                          <a:spcPct val="100000"/>
                        </a:lnSpc>
                      </a:pPr>
                      <a:endParaRPr sz="900">
                        <a:latin typeface="Times New Roman"/>
                        <a:cs typeface="Times New Roman"/>
                      </a:endParaRPr>
                    </a:p>
                  </a:txBody>
                  <a:tcPr marL="0" marR="0" marT="0" marB="0">
                    <a:lnL w="53975">
                      <a:solidFill>
                        <a:srgbClr val="000000"/>
                      </a:solidFill>
                      <a:prstDash val="solid"/>
                    </a:lnL>
                    <a:lnR w="53975">
                      <a:solidFill>
                        <a:srgbClr val="000000"/>
                      </a:solidFill>
                      <a:prstDash val="solid"/>
                    </a:lnR>
                  </a:tcPr>
                </a:tc>
                <a:tc>
                  <a:txBody>
                    <a:bodyPr/>
                    <a:lstStyle/>
                    <a:p>
                      <a:pPr>
                        <a:lnSpc>
                          <a:spcPct val="100000"/>
                        </a:lnSpc>
                      </a:pPr>
                      <a:endParaRPr sz="900">
                        <a:latin typeface="Times New Roman"/>
                        <a:cs typeface="Times New Roman"/>
                      </a:endParaRPr>
                    </a:p>
                  </a:txBody>
                  <a:tcPr marL="0" marR="0" marT="0" marB="0">
                    <a:lnL w="53975">
                      <a:solidFill>
                        <a:srgbClr val="000000"/>
                      </a:solidFill>
                      <a:prstDash val="solid"/>
                    </a:lnL>
                    <a:lnR w="53975">
                      <a:solidFill>
                        <a:srgbClr val="000000"/>
                      </a:solidFill>
                      <a:prstDash val="solid"/>
                    </a:lnR>
                  </a:tcPr>
                </a:tc>
                <a:tc>
                  <a:txBody>
                    <a:bodyPr/>
                    <a:lstStyle/>
                    <a:p>
                      <a:pPr>
                        <a:lnSpc>
                          <a:spcPct val="100000"/>
                        </a:lnSpc>
                      </a:pPr>
                      <a:endParaRPr sz="900">
                        <a:latin typeface="Times New Roman"/>
                        <a:cs typeface="Times New Roman"/>
                      </a:endParaRPr>
                    </a:p>
                  </a:txBody>
                  <a:tcPr marL="0" marR="0" marT="0" marB="0">
                    <a:lnL w="53975">
                      <a:solidFill>
                        <a:srgbClr val="000000"/>
                      </a:solidFill>
                      <a:prstDash val="solid"/>
                    </a:lnL>
                    <a:lnR w="53975">
                      <a:solidFill>
                        <a:srgbClr val="000000"/>
                      </a:solidFill>
                      <a:prstDash val="solid"/>
                    </a:lnR>
                    <a:lnT w="3175">
                      <a:solidFill>
                        <a:srgbClr val="000000"/>
                      </a:solidFill>
                      <a:prstDash val="solid"/>
                    </a:lnT>
                    <a:lnB w="3175">
                      <a:solidFill>
                        <a:srgbClr val="000000"/>
                      </a:solidFill>
                      <a:prstDash val="solid"/>
                    </a:lnB>
                    <a:solidFill>
                      <a:srgbClr val="FFFC00"/>
                    </a:solidFill>
                  </a:tcPr>
                </a:tc>
                <a:tc>
                  <a:txBody>
                    <a:bodyPr/>
                    <a:lstStyle/>
                    <a:p>
                      <a:pPr>
                        <a:lnSpc>
                          <a:spcPct val="100000"/>
                        </a:lnSpc>
                      </a:pPr>
                      <a:endParaRPr sz="900">
                        <a:latin typeface="Times New Roman"/>
                        <a:cs typeface="Times New Roman"/>
                      </a:endParaRPr>
                    </a:p>
                  </a:txBody>
                  <a:tcPr marL="0" marR="0" marT="0" marB="0">
                    <a:lnL w="53975">
                      <a:solidFill>
                        <a:srgbClr val="000000"/>
                      </a:solidFill>
                      <a:prstDash val="solid"/>
                    </a:lnL>
                    <a:lnR w="53975">
                      <a:solidFill>
                        <a:srgbClr val="000000"/>
                      </a:solidFill>
                      <a:prstDash val="solid"/>
                    </a:lnR>
                    <a:lnT w="3175">
                      <a:solidFill>
                        <a:srgbClr val="000000"/>
                      </a:solidFill>
                      <a:prstDash val="solid"/>
                    </a:lnT>
                    <a:lnB w="3175">
                      <a:solidFill>
                        <a:srgbClr val="000000"/>
                      </a:solidFill>
                      <a:prstDash val="solid"/>
                    </a:lnB>
                    <a:solidFill>
                      <a:srgbClr val="FFFC00"/>
                    </a:solidFill>
                  </a:tcPr>
                </a:tc>
                <a:extLst>
                  <a:ext uri="{0D108BD9-81ED-4DB2-BD59-A6C34878D82A}">
                    <a16:rowId xmlns:a16="http://schemas.microsoft.com/office/drawing/2014/main" val="10000"/>
                  </a:ext>
                </a:extLst>
              </a:tr>
            </a:tbl>
          </a:graphicData>
        </a:graphic>
      </p:graphicFrame>
      <p:graphicFrame>
        <p:nvGraphicFramePr>
          <p:cNvPr id="6" name="object 6"/>
          <p:cNvGraphicFramePr>
            <a:graphicFrameLocks noGrp="1"/>
          </p:cNvGraphicFramePr>
          <p:nvPr/>
        </p:nvGraphicFramePr>
        <p:xfrm>
          <a:off x="4687115" y="4625865"/>
          <a:ext cx="651590" cy="155601"/>
        </p:xfrm>
        <a:graphic>
          <a:graphicData uri="http://schemas.openxmlformats.org/drawingml/2006/table">
            <a:tbl>
              <a:tblPr firstRow="1" bandRow="1">
                <a:tableStyleId>{2D5ABB26-0587-4C30-8999-92F81FD0307C}</a:tableStyleId>
              </a:tblPr>
              <a:tblGrid>
                <a:gridCol w="130318">
                  <a:extLst>
                    <a:ext uri="{9D8B030D-6E8A-4147-A177-3AD203B41FA5}">
                      <a16:colId xmlns:a16="http://schemas.microsoft.com/office/drawing/2014/main" val="20000"/>
                    </a:ext>
                  </a:extLst>
                </a:gridCol>
                <a:gridCol w="130318">
                  <a:extLst>
                    <a:ext uri="{9D8B030D-6E8A-4147-A177-3AD203B41FA5}">
                      <a16:colId xmlns:a16="http://schemas.microsoft.com/office/drawing/2014/main" val="20001"/>
                    </a:ext>
                  </a:extLst>
                </a:gridCol>
                <a:gridCol w="130318">
                  <a:extLst>
                    <a:ext uri="{9D8B030D-6E8A-4147-A177-3AD203B41FA5}">
                      <a16:colId xmlns:a16="http://schemas.microsoft.com/office/drawing/2014/main" val="20002"/>
                    </a:ext>
                  </a:extLst>
                </a:gridCol>
                <a:gridCol w="130318">
                  <a:extLst>
                    <a:ext uri="{9D8B030D-6E8A-4147-A177-3AD203B41FA5}">
                      <a16:colId xmlns:a16="http://schemas.microsoft.com/office/drawing/2014/main" val="20003"/>
                    </a:ext>
                  </a:extLst>
                </a:gridCol>
                <a:gridCol w="130318">
                  <a:extLst>
                    <a:ext uri="{9D8B030D-6E8A-4147-A177-3AD203B41FA5}">
                      <a16:colId xmlns:a16="http://schemas.microsoft.com/office/drawing/2014/main" val="20004"/>
                    </a:ext>
                  </a:extLst>
                </a:gridCol>
              </a:tblGrid>
              <a:tr h="155601">
                <a:tc>
                  <a:txBody>
                    <a:bodyPr/>
                    <a:lstStyle/>
                    <a:p>
                      <a:pPr>
                        <a:lnSpc>
                          <a:spcPct val="100000"/>
                        </a:lnSpc>
                      </a:pPr>
                      <a:endParaRPr sz="900">
                        <a:latin typeface="Times New Roman"/>
                        <a:cs typeface="Times New Roman"/>
                      </a:endParaRPr>
                    </a:p>
                  </a:txBody>
                  <a:tcPr marL="0" marR="0" marT="0" marB="0">
                    <a:lnL w="53975">
                      <a:solidFill>
                        <a:srgbClr val="000000"/>
                      </a:solidFill>
                      <a:prstDash val="solid"/>
                    </a:lnL>
                    <a:lnR w="53975">
                      <a:solidFill>
                        <a:srgbClr val="000000"/>
                      </a:solidFill>
                      <a:prstDash val="solid"/>
                    </a:lnR>
                  </a:tcPr>
                </a:tc>
                <a:tc>
                  <a:txBody>
                    <a:bodyPr/>
                    <a:lstStyle/>
                    <a:p>
                      <a:pPr>
                        <a:lnSpc>
                          <a:spcPct val="100000"/>
                        </a:lnSpc>
                      </a:pPr>
                      <a:endParaRPr sz="900">
                        <a:latin typeface="Times New Roman"/>
                        <a:cs typeface="Times New Roman"/>
                      </a:endParaRPr>
                    </a:p>
                  </a:txBody>
                  <a:tcPr marL="0" marR="0" marT="0" marB="0">
                    <a:lnL w="53975">
                      <a:solidFill>
                        <a:srgbClr val="000000"/>
                      </a:solidFill>
                      <a:prstDash val="solid"/>
                    </a:lnL>
                    <a:lnR w="53975">
                      <a:solidFill>
                        <a:srgbClr val="000000"/>
                      </a:solidFill>
                      <a:prstDash val="solid"/>
                    </a:lnR>
                    <a:lnT w="3175">
                      <a:solidFill>
                        <a:srgbClr val="000000"/>
                      </a:solidFill>
                      <a:prstDash val="solid"/>
                    </a:lnT>
                    <a:lnB w="3175">
                      <a:solidFill>
                        <a:srgbClr val="000000"/>
                      </a:solidFill>
                      <a:prstDash val="solid"/>
                    </a:lnB>
                    <a:solidFill>
                      <a:srgbClr val="FF82D6"/>
                    </a:solidFill>
                  </a:tcPr>
                </a:tc>
                <a:tc>
                  <a:txBody>
                    <a:bodyPr/>
                    <a:lstStyle/>
                    <a:p>
                      <a:pPr>
                        <a:lnSpc>
                          <a:spcPct val="100000"/>
                        </a:lnSpc>
                      </a:pPr>
                      <a:endParaRPr sz="900">
                        <a:latin typeface="Times New Roman"/>
                        <a:cs typeface="Times New Roman"/>
                      </a:endParaRPr>
                    </a:p>
                  </a:txBody>
                  <a:tcPr marL="0" marR="0" marT="0" marB="0">
                    <a:lnL w="53975">
                      <a:solidFill>
                        <a:srgbClr val="000000"/>
                      </a:solidFill>
                      <a:prstDash val="solid"/>
                    </a:lnL>
                    <a:lnR w="53975">
                      <a:solidFill>
                        <a:srgbClr val="000000"/>
                      </a:solidFill>
                      <a:prstDash val="solid"/>
                    </a:lnR>
                    <a:lnT w="3175">
                      <a:solidFill>
                        <a:srgbClr val="000000"/>
                      </a:solidFill>
                      <a:prstDash val="solid"/>
                    </a:lnT>
                    <a:lnB w="3175">
                      <a:solidFill>
                        <a:srgbClr val="000000"/>
                      </a:solidFill>
                      <a:prstDash val="solid"/>
                    </a:lnB>
                    <a:solidFill>
                      <a:srgbClr val="FF82D6"/>
                    </a:solidFill>
                  </a:tcPr>
                </a:tc>
                <a:tc>
                  <a:txBody>
                    <a:bodyPr/>
                    <a:lstStyle/>
                    <a:p>
                      <a:pPr>
                        <a:lnSpc>
                          <a:spcPct val="100000"/>
                        </a:lnSpc>
                      </a:pPr>
                      <a:endParaRPr sz="900">
                        <a:latin typeface="Times New Roman"/>
                        <a:cs typeface="Times New Roman"/>
                      </a:endParaRPr>
                    </a:p>
                  </a:txBody>
                  <a:tcPr marL="0" marR="0" marT="0" marB="0">
                    <a:lnL w="53975">
                      <a:solidFill>
                        <a:srgbClr val="000000"/>
                      </a:solidFill>
                      <a:prstDash val="solid"/>
                    </a:lnL>
                    <a:lnR w="53975">
                      <a:solidFill>
                        <a:srgbClr val="000000"/>
                      </a:solidFill>
                      <a:prstDash val="solid"/>
                    </a:lnR>
                    <a:lnT w="3175">
                      <a:solidFill>
                        <a:srgbClr val="000000"/>
                      </a:solidFill>
                      <a:prstDash val="solid"/>
                    </a:lnT>
                    <a:lnB w="3175">
                      <a:solidFill>
                        <a:srgbClr val="000000"/>
                      </a:solidFill>
                      <a:prstDash val="solid"/>
                    </a:lnB>
                    <a:solidFill>
                      <a:srgbClr val="FF82D6"/>
                    </a:solidFill>
                  </a:tcPr>
                </a:tc>
                <a:tc>
                  <a:txBody>
                    <a:bodyPr/>
                    <a:lstStyle/>
                    <a:p>
                      <a:pPr>
                        <a:lnSpc>
                          <a:spcPct val="100000"/>
                        </a:lnSpc>
                      </a:pPr>
                      <a:endParaRPr sz="900">
                        <a:latin typeface="Times New Roman"/>
                        <a:cs typeface="Times New Roman"/>
                      </a:endParaRPr>
                    </a:p>
                  </a:txBody>
                  <a:tcPr marL="0" marR="0" marT="0" marB="0">
                    <a:lnL w="53975">
                      <a:solidFill>
                        <a:srgbClr val="000000"/>
                      </a:solidFill>
                      <a:prstDash val="solid"/>
                    </a:lnL>
                    <a:lnR w="53975">
                      <a:solidFill>
                        <a:srgbClr val="000000"/>
                      </a:solidFill>
                      <a:prstDash val="solid"/>
                    </a:lnR>
                    <a:lnT w="3175">
                      <a:solidFill>
                        <a:srgbClr val="000000"/>
                      </a:solidFill>
                      <a:prstDash val="solid"/>
                    </a:lnT>
                    <a:lnB w="3175">
                      <a:solidFill>
                        <a:srgbClr val="000000"/>
                      </a:solidFill>
                      <a:prstDash val="solid"/>
                    </a:lnB>
                    <a:solidFill>
                      <a:srgbClr val="FF82D6"/>
                    </a:solidFill>
                  </a:tcPr>
                </a:tc>
                <a:extLst>
                  <a:ext uri="{0D108BD9-81ED-4DB2-BD59-A6C34878D82A}">
                    <a16:rowId xmlns:a16="http://schemas.microsoft.com/office/drawing/2014/main" val="10000"/>
                  </a:ext>
                </a:extLst>
              </a:tr>
            </a:tbl>
          </a:graphicData>
        </a:graphic>
      </p:graphicFrame>
      <p:sp>
        <p:nvSpPr>
          <p:cNvPr id="7" name="object 7"/>
          <p:cNvSpPr/>
          <p:nvPr/>
        </p:nvSpPr>
        <p:spPr>
          <a:xfrm>
            <a:off x="4638897" y="3745159"/>
            <a:ext cx="716751" cy="0"/>
          </a:xfrm>
          <a:custGeom>
            <a:avLst/>
            <a:gdLst/>
            <a:ahLst/>
            <a:cxnLst/>
            <a:rect l="l" t="t" r="r" b="b"/>
            <a:pathLst>
              <a:path w="838200">
                <a:moveTo>
                  <a:pt x="0" y="0"/>
                </a:moveTo>
                <a:lnTo>
                  <a:pt x="838199" y="0"/>
                </a:lnTo>
              </a:path>
            </a:pathLst>
          </a:custGeom>
          <a:ln w="39623">
            <a:solidFill>
              <a:srgbClr val="000000"/>
            </a:solidFill>
          </a:ln>
        </p:spPr>
        <p:txBody>
          <a:bodyPr wrap="square" lIns="0" tIns="0" rIns="0" bIns="0" rtlCol="0"/>
          <a:lstStyle/>
          <a:p>
            <a:endParaRPr/>
          </a:p>
        </p:txBody>
      </p:sp>
      <p:sp>
        <p:nvSpPr>
          <p:cNvPr id="8" name="object 8"/>
          <p:cNvSpPr/>
          <p:nvPr/>
        </p:nvSpPr>
        <p:spPr>
          <a:xfrm>
            <a:off x="4638897" y="3900761"/>
            <a:ext cx="716751" cy="0"/>
          </a:xfrm>
          <a:custGeom>
            <a:avLst/>
            <a:gdLst/>
            <a:ahLst/>
            <a:cxnLst/>
            <a:rect l="l" t="t" r="r" b="b"/>
            <a:pathLst>
              <a:path w="838200">
                <a:moveTo>
                  <a:pt x="0" y="0"/>
                </a:moveTo>
                <a:lnTo>
                  <a:pt x="838199" y="0"/>
                </a:lnTo>
              </a:path>
            </a:pathLst>
          </a:custGeom>
          <a:ln w="39623">
            <a:solidFill>
              <a:srgbClr val="000000"/>
            </a:solidFill>
          </a:ln>
        </p:spPr>
        <p:txBody>
          <a:bodyPr wrap="square" lIns="0" tIns="0" rIns="0" bIns="0" rtlCol="0"/>
          <a:lstStyle/>
          <a:p>
            <a:endParaRPr/>
          </a:p>
        </p:txBody>
      </p:sp>
      <p:sp>
        <p:nvSpPr>
          <p:cNvPr id="9" name="object 9"/>
          <p:cNvSpPr/>
          <p:nvPr/>
        </p:nvSpPr>
        <p:spPr>
          <a:xfrm>
            <a:off x="4638897" y="4004495"/>
            <a:ext cx="716751" cy="155602"/>
          </a:xfrm>
          <a:custGeom>
            <a:avLst/>
            <a:gdLst/>
            <a:ahLst/>
            <a:cxnLst/>
            <a:rect l="l" t="t" r="r" b="b"/>
            <a:pathLst>
              <a:path w="838200" h="228600">
                <a:moveTo>
                  <a:pt x="0" y="0"/>
                </a:moveTo>
                <a:lnTo>
                  <a:pt x="838199" y="0"/>
                </a:lnTo>
              </a:path>
              <a:path w="838200" h="228600">
                <a:moveTo>
                  <a:pt x="0" y="228599"/>
                </a:moveTo>
                <a:lnTo>
                  <a:pt x="838199" y="228599"/>
                </a:lnTo>
              </a:path>
              <a:path w="838200" h="228600">
                <a:moveTo>
                  <a:pt x="838199" y="228599"/>
                </a:moveTo>
                <a:lnTo>
                  <a:pt x="838199" y="0"/>
                </a:lnTo>
              </a:path>
              <a:path w="838200" h="228600">
                <a:moveTo>
                  <a:pt x="76199" y="228599"/>
                </a:moveTo>
                <a:lnTo>
                  <a:pt x="76199" y="0"/>
                </a:lnTo>
              </a:path>
              <a:path w="838200" h="228600">
                <a:moveTo>
                  <a:pt x="228599" y="228599"/>
                </a:moveTo>
                <a:lnTo>
                  <a:pt x="228599" y="0"/>
                </a:lnTo>
              </a:path>
              <a:path w="838200" h="228600">
                <a:moveTo>
                  <a:pt x="380999" y="228599"/>
                </a:moveTo>
                <a:lnTo>
                  <a:pt x="380999" y="0"/>
                </a:lnTo>
              </a:path>
              <a:path w="838200" h="228600">
                <a:moveTo>
                  <a:pt x="533399" y="228599"/>
                </a:moveTo>
                <a:lnTo>
                  <a:pt x="533399" y="0"/>
                </a:lnTo>
              </a:path>
              <a:path w="838200" h="228600">
                <a:moveTo>
                  <a:pt x="685799" y="228599"/>
                </a:moveTo>
                <a:lnTo>
                  <a:pt x="685799" y="0"/>
                </a:lnTo>
              </a:path>
            </a:pathLst>
          </a:custGeom>
          <a:ln w="39623">
            <a:solidFill>
              <a:srgbClr val="000000"/>
            </a:solidFill>
          </a:ln>
        </p:spPr>
        <p:txBody>
          <a:bodyPr wrap="square" lIns="0" tIns="0" rIns="0" bIns="0" rtlCol="0"/>
          <a:lstStyle/>
          <a:p>
            <a:endParaRPr/>
          </a:p>
        </p:txBody>
      </p:sp>
      <p:sp>
        <p:nvSpPr>
          <p:cNvPr id="10" name="object 10"/>
          <p:cNvSpPr/>
          <p:nvPr/>
        </p:nvSpPr>
        <p:spPr>
          <a:xfrm>
            <a:off x="4638897" y="4263831"/>
            <a:ext cx="716751" cy="0"/>
          </a:xfrm>
          <a:custGeom>
            <a:avLst/>
            <a:gdLst/>
            <a:ahLst/>
            <a:cxnLst/>
            <a:rect l="l" t="t" r="r" b="b"/>
            <a:pathLst>
              <a:path w="838200">
                <a:moveTo>
                  <a:pt x="0" y="0"/>
                </a:moveTo>
                <a:lnTo>
                  <a:pt x="838199" y="0"/>
                </a:lnTo>
              </a:path>
            </a:pathLst>
          </a:custGeom>
          <a:ln w="39623">
            <a:solidFill>
              <a:srgbClr val="000000"/>
            </a:solidFill>
          </a:ln>
        </p:spPr>
        <p:txBody>
          <a:bodyPr wrap="square" lIns="0" tIns="0" rIns="0" bIns="0" rtlCol="0"/>
          <a:lstStyle/>
          <a:p>
            <a:endParaRPr/>
          </a:p>
        </p:txBody>
      </p:sp>
      <p:sp>
        <p:nvSpPr>
          <p:cNvPr id="11" name="object 11"/>
          <p:cNvSpPr/>
          <p:nvPr/>
        </p:nvSpPr>
        <p:spPr>
          <a:xfrm>
            <a:off x="4638897" y="4419433"/>
            <a:ext cx="716751" cy="0"/>
          </a:xfrm>
          <a:custGeom>
            <a:avLst/>
            <a:gdLst/>
            <a:ahLst/>
            <a:cxnLst/>
            <a:rect l="l" t="t" r="r" b="b"/>
            <a:pathLst>
              <a:path w="838200">
                <a:moveTo>
                  <a:pt x="0" y="0"/>
                </a:moveTo>
                <a:lnTo>
                  <a:pt x="838199" y="0"/>
                </a:lnTo>
              </a:path>
            </a:pathLst>
          </a:custGeom>
          <a:ln w="39623">
            <a:solidFill>
              <a:srgbClr val="000000"/>
            </a:solidFill>
          </a:ln>
        </p:spPr>
        <p:txBody>
          <a:bodyPr wrap="square" lIns="0" tIns="0" rIns="0" bIns="0" rtlCol="0"/>
          <a:lstStyle/>
          <a:p>
            <a:endParaRPr/>
          </a:p>
        </p:txBody>
      </p:sp>
      <p:sp>
        <p:nvSpPr>
          <p:cNvPr id="12" name="object 12"/>
          <p:cNvSpPr/>
          <p:nvPr/>
        </p:nvSpPr>
        <p:spPr>
          <a:xfrm>
            <a:off x="4638897" y="4626902"/>
            <a:ext cx="716751" cy="0"/>
          </a:xfrm>
          <a:custGeom>
            <a:avLst/>
            <a:gdLst/>
            <a:ahLst/>
            <a:cxnLst/>
            <a:rect l="l" t="t" r="r" b="b"/>
            <a:pathLst>
              <a:path w="838200">
                <a:moveTo>
                  <a:pt x="0" y="0"/>
                </a:moveTo>
                <a:lnTo>
                  <a:pt x="838199" y="0"/>
                </a:lnTo>
              </a:path>
            </a:pathLst>
          </a:custGeom>
          <a:ln w="39623">
            <a:solidFill>
              <a:srgbClr val="000000"/>
            </a:solidFill>
          </a:ln>
        </p:spPr>
        <p:txBody>
          <a:bodyPr wrap="square" lIns="0" tIns="0" rIns="0" bIns="0" rtlCol="0"/>
          <a:lstStyle/>
          <a:p>
            <a:endParaRPr/>
          </a:p>
        </p:txBody>
      </p:sp>
      <p:sp>
        <p:nvSpPr>
          <p:cNvPr id="13" name="object 13"/>
          <p:cNvSpPr/>
          <p:nvPr/>
        </p:nvSpPr>
        <p:spPr>
          <a:xfrm>
            <a:off x="4638897" y="4782503"/>
            <a:ext cx="716751" cy="0"/>
          </a:xfrm>
          <a:custGeom>
            <a:avLst/>
            <a:gdLst/>
            <a:ahLst/>
            <a:cxnLst/>
            <a:rect l="l" t="t" r="r" b="b"/>
            <a:pathLst>
              <a:path w="838200">
                <a:moveTo>
                  <a:pt x="0" y="0"/>
                </a:moveTo>
                <a:lnTo>
                  <a:pt x="838199" y="0"/>
                </a:lnTo>
              </a:path>
            </a:pathLst>
          </a:custGeom>
          <a:ln w="39623">
            <a:solidFill>
              <a:srgbClr val="000000"/>
            </a:solidFill>
          </a:ln>
        </p:spPr>
        <p:txBody>
          <a:bodyPr wrap="square" lIns="0" tIns="0" rIns="0" bIns="0" rtlCol="0"/>
          <a:lstStyle/>
          <a:p>
            <a:endParaRPr/>
          </a:p>
        </p:txBody>
      </p:sp>
      <p:sp>
        <p:nvSpPr>
          <p:cNvPr id="14" name="object 14"/>
          <p:cNvSpPr txBox="1"/>
          <p:nvPr/>
        </p:nvSpPr>
        <p:spPr>
          <a:xfrm>
            <a:off x="4841226" y="4453319"/>
            <a:ext cx="192360" cy="156466"/>
          </a:xfrm>
          <a:prstGeom prst="rect">
            <a:avLst/>
          </a:prstGeom>
        </p:spPr>
        <p:txBody>
          <a:bodyPr vert="vert270" wrap="square" lIns="0" tIns="0" rIns="0" bIns="0" rtlCol="0">
            <a:spAutoFit/>
          </a:bodyPr>
          <a:lstStyle/>
          <a:p>
            <a:pPr marL="9942">
              <a:lnSpc>
                <a:spcPts val="1452"/>
              </a:lnSpc>
            </a:pPr>
            <a:r>
              <a:rPr sz="1300" dirty="0">
                <a:latin typeface="Times New Roman"/>
                <a:cs typeface="Times New Roman"/>
              </a:rPr>
              <a:t>…</a:t>
            </a:r>
            <a:endParaRPr sz="1300">
              <a:latin typeface="Times New Roman"/>
              <a:cs typeface="Times New Roman"/>
            </a:endParaRPr>
          </a:p>
        </p:txBody>
      </p:sp>
      <p:sp>
        <p:nvSpPr>
          <p:cNvPr id="15" name="object 15"/>
          <p:cNvSpPr txBox="1"/>
          <p:nvPr/>
        </p:nvSpPr>
        <p:spPr>
          <a:xfrm>
            <a:off x="4295725" y="4586099"/>
            <a:ext cx="274754" cy="210596"/>
          </a:xfrm>
          <a:prstGeom prst="rect">
            <a:avLst/>
          </a:prstGeom>
        </p:spPr>
        <p:txBody>
          <a:bodyPr vert="horz" wrap="square" lIns="0" tIns="10439" rIns="0" bIns="0" rtlCol="0">
            <a:spAutoFit/>
          </a:bodyPr>
          <a:lstStyle/>
          <a:p>
            <a:pPr marL="9942">
              <a:spcBef>
                <a:spcPts val="82"/>
              </a:spcBef>
            </a:pPr>
            <a:r>
              <a:rPr sz="1300" i="1" spc="-4" dirty="0">
                <a:latin typeface="Times New Roman"/>
                <a:cs typeface="Times New Roman"/>
              </a:rPr>
              <a:t>i=</a:t>
            </a:r>
            <a:r>
              <a:rPr sz="1300" i="1" dirty="0">
                <a:latin typeface="Times New Roman"/>
                <a:cs typeface="Times New Roman"/>
              </a:rPr>
              <a:t>n</a:t>
            </a:r>
            <a:endParaRPr sz="1300">
              <a:latin typeface="Times New Roman"/>
              <a:cs typeface="Times New Roman"/>
            </a:endParaRPr>
          </a:p>
        </p:txBody>
      </p:sp>
      <p:sp>
        <p:nvSpPr>
          <p:cNvPr id="16" name="object 16"/>
          <p:cNvSpPr txBox="1"/>
          <p:nvPr/>
        </p:nvSpPr>
        <p:spPr>
          <a:xfrm>
            <a:off x="4295725" y="3611826"/>
            <a:ext cx="275840" cy="946257"/>
          </a:xfrm>
          <a:prstGeom prst="rect">
            <a:avLst/>
          </a:prstGeom>
        </p:spPr>
        <p:txBody>
          <a:bodyPr vert="horz" wrap="square" lIns="0" tIns="9942" rIns="0" bIns="0" rtlCol="0">
            <a:spAutoFit/>
          </a:bodyPr>
          <a:lstStyle/>
          <a:p>
            <a:pPr marL="9942" marR="3977" algn="just">
              <a:lnSpc>
                <a:spcPct val="156200"/>
              </a:lnSpc>
              <a:spcBef>
                <a:spcPts val="78"/>
              </a:spcBef>
            </a:pPr>
            <a:r>
              <a:rPr sz="1300" i="1" spc="-4" dirty="0">
                <a:latin typeface="Times New Roman"/>
                <a:cs typeface="Times New Roman"/>
              </a:rPr>
              <a:t>i</a:t>
            </a:r>
            <a:r>
              <a:rPr sz="1300" i="1" spc="8" dirty="0">
                <a:latin typeface="Times New Roman"/>
                <a:cs typeface="Times New Roman"/>
              </a:rPr>
              <a:t>=</a:t>
            </a:r>
            <a:r>
              <a:rPr sz="1300" dirty="0">
                <a:latin typeface="Times New Roman"/>
                <a:cs typeface="Times New Roman"/>
              </a:rPr>
              <a:t>1  </a:t>
            </a:r>
            <a:r>
              <a:rPr sz="1300" i="1" spc="-4" dirty="0">
                <a:latin typeface="Times New Roman"/>
                <a:cs typeface="Times New Roman"/>
              </a:rPr>
              <a:t>i</a:t>
            </a:r>
            <a:r>
              <a:rPr sz="1300" i="1" spc="8" dirty="0">
                <a:latin typeface="Times New Roman"/>
                <a:cs typeface="Times New Roman"/>
              </a:rPr>
              <a:t>=</a:t>
            </a:r>
            <a:r>
              <a:rPr sz="1300" dirty="0">
                <a:latin typeface="Times New Roman"/>
                <a:cs typeface="Times New Roman"/>
              </a:rPr>
              <a:t>2  </a:t>
            </a:r>
            <a:r>
              <a:rPr sz="1300" i="1" spc="-4" dirty="0">
                <a:latin typeface="Times New Roman"/>
                <a:cs typeface="Times New Roman"/>
              </a:rPr>
              <a:t>i</a:t>
            </a:r>
            <a:r>
              <a:rPr sz="1300" i="1" spc="8" dirty="0">
                <a:latin typeface="Times New Roman"/>
                <a:cs typeface="Times New Roman"/>
              </a:rPr>
              <a:t>=</a:t>
            </a:r>
            <a:r>
              <a:rPr sz="1300" dirty="0">
                <a:latin typeface="Times New Roman"/>
                <a:cs typeface="Times New Roman"/>
              </a:rPr>
              <a:t>3</a:t>
            </a:r>
            <a:endParaRPr sz="1300">
              <a:latin typeface="Times New Roman"/>
              <a:cs typeface="Times New Roman"/>
            </a:endParaRPr>
          </a:p>
        </p:txBody>
      </p:sp>
      <p:grpSp>
        <p:nvGrpSpPr>
          <p:cNvPr id="17" name="object 17"/>
          <p:cNvGrpSpPr/>
          <p:nvPr/>
        </p:nvGrpSpPr>
        <p:grpSpPr>
          <a:xfrm>
            <a:off x="3651084" y="3761757"/>
            <a:ext cx="589147" cy="118430"/>
            <a:chOff x="4269739" y="5526532"/>
            <a:chExt cx="688975" cy="173990"/>
          </a:xfrm>
        </p:grpSpPr>
        <p:sp>
          <p:nvSpPr>
            <p:cNvPr id="18" name="object 18"/>
            <p:cNvSpPr/>
            <p:nvPr/>
          </p:nvSpPr>
          <p:spPr>
            <a:xfrm>
              <a:off x="4269739" y="5611875"/>
              <a:ext cx="518159" cy="0"/>
            </a:xfrm>
            <a:custGeom>
              <a:avLst/>
              <a:gdLst/>
              <a:ahLst/>
              <a:cxnLst/>
              <a:rect l="l" t="t" r="r" b="b"/>
              <a:pathLst>
                <a:path w="518160">
                  <a:moveTo>
                    <a:pt x="0" y="0"/>
                  </a:moveTo>
                  <a:lnTo>
                    <a:pt x="518159" y="0"/>
                  </a:lnTo>
                </a:path>
              </a:pathLst>
            </a:custGeom>
            <a:ln w="39623">
              <a:solidFill>
                <a:srgbClr val="000000"/>
              </a:solidFill>
            </a:ln>
          </p:spPr>
          <p:txBody>
            <a:bodyPr wrap="square" lIns="0" tIns="0" rIns="0" bIns="0" rtlCol="0"/>
            <a:lstStyle/>
            <a:p>
              <a:endParaRPr/>
            </a:p>
          </p:txBody>
        </p:sp>
        <p:sp>
          <p:nvSpPr>
            <p:cNvPr id="19" name="object 19"/>
            <p:cNvSpPr/>
            <p:nvPr/>
          </p:nvSpPr>
          <p:spPr>
            <a:xfrm>
              <a:off x="4784851" y="5526532"/>
              <a:ext cx="173990" cy="173990"/>
            </a:xfrm>
            <a:custGeom>
              <a:avLst/>
              <a:gdLst/>
              <a:ahLst/>
              <a:cxnLst/>
              <a:rect l="l" t="t" r="r" b="b"/>
              <a:pathLst>
                <a:path w="173989" h="173989">
                  <a:moveTo>
                    <a:pt x="0" y="0"/>
                  </a:moveTo>
                  <a:lnTo>
                    <a:pt x="0" y="173736"/>
                  </a:lnTo>
                  <a:lnTo>
                    <a:pt x="173736" y="85344"/>
                  </a:lnTo>
                  <a:lnTo>
                    <a:pt x="0" y="0"/>
                  </a:lnTo>
                  <a:close/>
                </a:path>
              </a:pathLst>
            </a:custGeom>
            <a:solidFill>
              <a:srgbClr val="000000"/>
            </a:solidFill>
          </p:spPr>
          <p:txBody>
            <a:bodyPr wrap="square" lIns="0" tIns="0" rIns="0" bIns="0" rtlCol="0"/>
            <a:lstStyle/>
            <a:p>
              <a:endParaRPr/>
            </a:p>
          </p:txBody>
        </p:sp>
      </p:grpSp>
      <p:grpSp>
        <p:nvGrpSpPr>
          <p:cNvPr id="20" name="object 20"/>
          <p:cNvGrpSpPr/>
          <p:nvPr/>
        </p:nvGrpSpPr>
        <p:grpSpPr>
          <a:xfrm>
            <a:off x="3648477" y="4008645"/>
            <a:ext cx="586432" cy="118430"/>
            <a:chOff x="4266691" y="5889244"/>
            <a:chExt cx="685800" cy="173990"/>
          </a:xfrm>
        </p:grpSpPr>
        <p:sp>
          <p:nvSpPr>
            <p:cNvPr id="21" name="object 21"/>
            <p:cNvSpPr/>
            <p:nvPr/>
          </p:nvSpPr>
          <p:spPr>
            <a:xfrm>
              <a:off x="4266691" y="5974587"/>
              <a:ext cx="518159" cy="0"/>
            </a:xfrm>
            <a:custGeom>
              <a:avLst/>
              <a:gdLst/>
              <a:ahLst/>
              <a:cxnLst/>
              <a:rect l="l" t="t" r="r" b="b"/>
              <a:pathLst>
                <a:path w="518160">
                  <a:moveTo>
                    <a:pt x="0" y="0"/>
                  </a:moveTo>
                  <a:lnTo>
                    <a:pt x="518159" y="0"/>
                  </a:lnTo>
                </a:path>
              </a:pathLst>
            </a:custGeom>
            <a:ln w="39623">
              <a:solidFill>
                <a:srgbClr val="000000"/>
              </a:solidFill>
            </a:ln>
          </p:spPr>
          <p:txBody>
            <a:bodyPr wrap="square" lIns="0" tIns="0" rIns="0" bIns="0" rtlCol="0"/>
            <a:lstStyle/>
            <a:p>
              <a:endParaRPr/>
            </a:p>
          </p:txBody>
        </p:sp>
        <p:sp>
          <p:nvSpPr>
            <p:cNvPr id="22" name="object 22"/>
            <p:cNvSpPr/>
            <p:nvPr/>
          </p:nvSpPr>
          <p:spPr>
            <a:xfrm>
              <a:off x="4781803" y="5889244"/>
              <a:ext cx="170815" cy="173990"/>
            </a:xfrm>
            <a:custGeom>
              <a:avLst/>
              <a:gdLst/>
              <a:ahLst/>
              <a:cxnLst/>
              <a:rect l="l" t="t" r="r" b="b"/>
              <a:pathLst>
                <a:path w="170814" h="173989">
                  <a:moveTo>
                    <a:pt x="0" y="0"/>
                  </a:moveTo>
                  <a:lnTo>
                    <a:pt x="0" y="173735"/>
                  </a:lnTo>
                  <a:lnTo>
                    <a:pt x="170687" y="88391"/>
                  </a:lnTo>
                  <a:lnTo>
                    <a:pt x="0" y="0"/>
                  </a:lnTo>
                  <a:close/>
                </a:path>
              </a:pathLst>
            </a:custGeom>
            <a:solidFill>
              <a:srgbClr val="000000"/>
            </a:solidFill>
          </p:spPr>
          <p:txBody>
            <a:bodyPr wrap="square" lIns="0" tIns="0" rIns="0" bIns="0" rtlCol="0"/>
            <a:lstStyle/>
            <a:p>
              <a:endParaRPr/>
            </a:p>
          </p:txBody>
        </p:sp>
      </p:grpSp>
      <p:grpSp>
        <p:nvGrpSpPr>
          <p:cNvPr id="23" name="object 23"/>
          <p:cNvGrpSpPr/>
          <p:nvPr/>
        </p:nvGrpSpPr>
        <p:grpSpPr>
          <a:xfrm>
            <a:off x="3645872" y="4278355"/>
            <a:ext cx="589147" cy="118430"/>
            <a:chOff x="4263644" y="6285484"/>
            <a:chExt cx="688975" cy="173990"/>
          </a:xfrm>
        </p:grpSpPr>
        <p:sp>
          <p:nvSpPr>
            <p:cNvPr id="24" name="object 24"/>
            <p:cNvSpPr/>
            <p:nvPr/>
          </p:nvSpPr>
          <p:spPr>
            <a:xfrm>
              <a:off x="4263644" y="6370828"/>
              <a:ext cx="518159" cy="0"/>
            </a:xfrm>
            <a:custGeom>
              <a:avLst/>
              <a:gdLst/>
              <a:ahLst/>
              <a:cxnLst/>
              <a:rect l="l" t="t" r="r" b="b"/>
              <a:pathLst>
                <a:path w="518160">
                  <a:moveTo>
                    <a:pt x="0" y="0"/>
                  </a:moveTo>
                  <a:lnTo>
                    <a:pt x="518159" y="0"/>
                  </a:lnTo>
                </a:path>
              </a:pathLst>
            </a:custGeom>
            <a:ln w="39623">
              <a:solidFill>
                <a:srgbClr val="000000"/>
              </a:solidFill>
            </a:ln>
          </p:spPr>
          <p:txBody>
            <a:bodyPr wrap="square" lIns="0" tIns="0" rIns="0" bIns="0" rtlCol="0"/>
            <a:lstStyle/>
            <a:p>
              <a:endParaRPr/>
            </a:p>
          </p:txBody>
        </p:sp>
        <p:sp>
          <p:nvSpPr>
            <p:cNvPr id="25" name="object 25"/>
            <p:cNvSpPr/>
            <p:nvPr/>
          </p:nvSpPr>
          <p:spPr>
            <a:xfrm>
              <a:off x="4778756" y="6285484"/>
              <a:ext cx="173990" cy="173990"/>
            </a:xfrm>
            <a:custGeom>
              <a:avLst/>
              <a:gdLst/>
              <a:ahLst/>
              <a:cxnLst/>
              <a:rect l="l" t="t" r="r" b="b"/>
              <a:pathLst>
                <a:path w="173989" h="173989">
                  <a:moveTo>
                    <a:pt x="0" y="0"/>
                  </a:moveTo>
                  <a:lnTo>
                    <a:pt x="0" y="173734"/>
                  </a:lnTo>
                  <a:lnTo>
                    <a:pt x="173736" y="88390"/>
                  </a:lnTo>
                  <a:lnTo>
                    <a:pt x="0" y="0"/>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3643264" y="4647648"/>
            <a:ext cx="586432" cy="118430"/>
            <a:chOff x="4260595" y="6828026"/>
            <a:chExt cx="685800" cy="173990"/>
          </a:xfrm>
        </p:grpSpPr>
        <p:sp>
          <p:nvSpPr>
            <p:cNvPr id="27" name="object 27"/>
            <p:cNvSpPr/>
            <p:nvPr/>
          </p:nvSpPr>
          <p:spPr>
            <a:xfrm>
              <a:off x="4260595" y="6913371"/>
              <a:ext cx="518159" cy="0"/>
            </a:xfrm>
            <a:custGeom>
              <a:avLst/>
              <a:gdLst/>
              <a:ahLst/>
              <a:cxnLst/>
              <a:rect l="l" t="t" r="r" b="b"/>
              <a:pathLst>
                <a:path w="518160">
                  <a:moveTo>
                    <a:pt x="0" y="0"/>
                  </a:moveTo>
                  <a:lnTo>
                    <a:pt x="518159" y="0"/>
                  </a:lnTo>
                </a:path>
              </a:pathLst>
            </a:custGeom>
            <a:ln w="39623">
              <a:solidFill>
                <a:srgbClr val="000000"/>
              </a:solidFill>
            </a:ln>
          </p:spPr>
          <p:txBody>
            <a:bodyPr wrap="square" lIns="0" tIns="0" rIns="0" bIns="0" rtlCol="0"/>
            <a:lstStyle/>
            <a:p>
              <a:endParaRPr/>
            </a:p>
          </p:txBody>
        </p:sp>
        <p:sp>
          <p:nvSpPr>
            <p:cNvPr id="28" name="object 28"/>
            <p:cNvSpPr/>
            <p:nvPr/>
          </p:nvSpPr>
          <p:spPr>
            <a:xfrm>
              <a:off x="4775707" y="6828026"/>
              <a:ext cx="170815" cy="173990"/>
            </a:xfrm>
            <a:custGeom>
              <a:avLst/>
              <a:gdLst/>
              <a:ahLst/>
              <a:cxnLst/>
              <a:rect l="l" t="t" r="r" b="b"/>
              <a:pathLst>
                <a:path w="170814" h="173990">
                  <a:moveTo>
                    <a:pt x="0" y="0"/>
                  </a:moveTo>
                  <a:lnTo>
                    <a:pt x="0" y="173737"/>
                  </a:lnTo>
                  <a:lnTo>
                    <a:pt x="170687" y="88393"/>
                  </a:lnTo>
                  <a:lnTo>
                    <a:pt x="0" y="0"/>
                  </a:lnTo>
                  <a:close/>
                </a:path>
              </a:pathLst>
            </a:custGeom>
            <a:solidFill>
              <a:srgbClr val="000000"/>
            </a:solidFill>
          </p:spPr>
          <p:txBody>
            <a:bodyPr wrap="square" lIns="0" tIns="0" rIns="0" bIns="0" rtlCol="0"/>
            <a:lstStyle/>
            <a:p>
              <a:endParaRPr/>
            </a:p>
          </p:txBody>
        </p:sp>
      </p:grpSp>
      <p:sp>
        <p:nvSpPr>
          <p:cNvPr id="29" name="object 29"/>
          <p:cNvSpPr txBox="1"/>
          <p:nvPr/>
        </p:nvSpPr>
        <p:spPr>
          <a:xfrm>
            <a:off x="2494727" y="4023859"/>
            <a:ext cx="1055035" cy="615664"/>
          </a:xfrm>
          <a:prstGeom prst="rect">
            <a:avLst/>
          </a:prstGeom>
        </p:spPr>
        <p:txBody>
          <a:bodyPr vert="horz" wrap="square" lIns="0" tIns="9444" rIns="0" bIns="0" rtlCol="0">
            <a:spAutoFit/>
          </a:bodyPr>
          <a:lstStyle/>
          <a:p>
            <a:pPr marL="9942" marR="3977" indent="54679" algn="r">
              <a:lnSpc>
                <a:spcPct val="100600"/>
              </a:lnSpc>
              <a:spcBef>
                <a:spcPts val="74"/>
              </a:spcBef>
            </a:pPr>
            <a:r>
              <a:rPr sz="1300" dirty="0">
                <a:latin typeface="Times New Roman"/>
                <a:cs typeface="Times New Roman"/>
              </a:rPr>
              <a:t>Set of</a:t>
            </a:r>
            <a:r>
              <a:rPr sz="1300" spc="-51" dirty="0">
                <a:latin typeface="Times New Roman"/>
                <a:cs typeface="Times New Roman"/>
              </a:rPr>
              <a:t> </a:t>
            </a:r>
            <a:r>
              <a:rPr sz="1300" i="1" dirty="0">
                <a:latin typeface="Times New Roman"/>
                <a:cs typeface="Times New Roman"/>
              </a:rPr>
              <a:t>n</a:t>
            </a:r>
            <a:r>
              <a:rPr sz="1300" i="1" spc="-23" dirty="0">
                <a:latin typeface="Times New Roman"/>
                <a:cs typeface="Times New Roman"/>
              </a:rPr>
              <a:t> </a:t>
            </a:r>
            <a:r>
              <a:rPr sz="1300" spc="-4" dirty="0">
                <a:latin typeface="Times New Roman"/>
                <a:cs typeface="Times New Roman"/>
              </a:rPr>
              <a:t>flows </a:t>
            </a:r>
            <a:r>
              <a:rPr sz="1300" dirty="0">
                <a:latin typeface="Times New Roman"/>
                <a:cs typeface="Times New Roman"/>
              </a:rPr>
              <a:t> </a:t>
            </a:r>
            <a:r>
              <a:rPr sz="1300" spc="-4" dirty="0">
                <a:latin typeface="Times New Roman"/>
                <a:cs typeface="Times New Roman"/>
              </a:rPr>
              <a:t>destined</a:t>
            </a:r>
            <a:r>
              <a:rPr sz="1300" spc="-27" dirty="0">
                <a:latin typeface="Times New Roman"/>
                <a:cs typeface="Times New Roman"/>
              </a:rPr>
              <a:t> </a:t>
            </a:r>
            <a:r>
              <a:rPr sz="1300" spc="-4" dirty="0">
                <a:latin typeface="Times New Roman"/>
                <a:cs typeface="Times New Roman"/>
              </a:rPr>
              <a:t>for</a:t>
            </a:r>
            <a:r>
              <a:rPr sz="1300" spc="-23" dirty="0">
                <a:latin typeface="Times New Roman"/>
                <a:cs typeface="Times New Roman"/>
              </a:rPr>
              <a:t> </a:t>
            </a:r>
            <a:r>
              <a:rPr sz="1300" dirty="0">
                <a:latin typeface="Times New Roman"/>
                <a:cs typeface="Times New Roman"/>
              </a:rPr>
              <a:t>an  </a:t>
            </a:r>
            <a:r>
              <a:rPr sz="1300" spc="-4" dirty="0">
                <a:latin typeface="Times New Roman"/>
                <a:cs typeface="Times New Roman"/>
              </a:rPr>
              <a:t>output</a:t>
            </a:r>
            <a:r>
              <a:rPr sz="1300" spc="-51" dirty="0">
                <a:latin typeface="Times New Roman"/>
                <a:cs typeface="Times New Roman"/>
              </a:rPr>
              <a:t> </a:t>
            </a:r>
            <a:r>
              <a:rPr sz="1300" spc="-4" dirty="0">
                <a:latin typeface="Times New Roman"/>
                <a:cs typeface="Times New Roman"/>
              </a:rPr>
              <a:t>link</a:t>
            </a:r>
            <a:endParaRPr sz="1300">
              <a:latin typeface="Times New Roman"/>
              <a:cs typeface="Times New Roman"/>
            </a:endParaRPr>
          </a:p>
        </p:txBody>
      </p:sp>
      <p:grpSp>
        <p:nvGrpSpPr>
          <p:cNvPr id="30" name="object 30"/>
          <p:cNvGrpSpPr/>
          <p:nvPr/>
        </p:nvGrpSpPr>
        <p:grpSpPr>
          <a:xfrm>
            <a:off x="5485966" y="4278355"/>
            <a:ext cx="589147" cy="118430"/>
            <a:chOff x="6415532" y="6285484"/>
            <a:chExt cx="688975" cy="173990"/>
          </a:xfrm>
        </p:grpSpPr>
        <p:sp>
          <p:nvSpPr>
            <p:cNvPr id="31" name="object 31"/>
            <p:cNvSpPr/>
            <p:nvPr/>
          </p:nvSpPr>
          <p:spPr>
            <a:xfrm>
              <a:off x="6415532" y="6370828"/>
              <a:ext cx="518159" cy="0"/>
            </a:xfrm>
            <a:custGeom>
              <a:avLst/>
              <a:gdLst/>
              <a:ahLst/>
              <a:cxnLst/>
              <a:rect l="l" t="t" r="r" b="b"/>
              <a:pathLst>
                <a:path w="518159">
                  <a:moveTo>
                    <a:pt x="0" y="0"/>
                  </a:moveTo>
                  <a:lnTo>
                    <a:pt x="518159" y="0"/>
                  </a:lnTo>
                </a:path>
              </a:pathLst>
            </a:custGeom>
            <a:ln w="39623">
              <a:solidFill>
                <a:srgbClr val="000000"/>
              </a:solidFill>
            </a:ln>
          </p:spPr>
          <p:txBody>
            <a:bodyPr wrap="square" lIns="0" tIns="0" rIns="0" bIns="0" rtlCol="0"/>
            <a:lstStyle/>
            <a:p>
              <a:endParaRPr/>
            </a:p>
          </p:txBody>
        </p:sp>
        <p:sp>
          <p:nvSpPr>
            <p:cNvPr id="32" name="object 32"/>
            <p:cNvSpPr/>
            <p:nvPr/>
          </p:nvSpPr>
          <p:spPr>
            <a:xfrm>
              <a:off x="6930644" y="6285484"/>
              <a:ext cx="173990" cy="173990"/>
            </a:xfrm>
            <a:custGeom>
              <a:avLst/>
              <a:gdLst/>
              <a:ahLst/>
              <a:cxnLst/>
              <a:rect l="l" t="t" r="r" b="b"/>
              <a:pathLst>
                <a:path w="173990" h="173989">
                  <a:moveTo>
                    <a:pt x="0" y="0"/>
                  </a:moveTo>
                  <a:lnTo>
                    <a:pt x="0" y="173734"/>
                  </a:lnTo>
                  <a:lnTo>
                    <a:pt x="173735" y="88390"/>
                  </a:lnTo>
                  <a:lnTo>
                    <a:pt x="0" y="0"/>
                  </a:lnTo>
                  <a:close/>
                </a:path>
              </a:pathLst>
            </a:custGeom>
            <a:solidFill>
              <a:srgbClr val="000000"/>
            </a:solidFill>
          </p:spPr>
          <p:txBody>
            <a:bodyPr wrap="square" lIns="0" tIns="0" rIns="0" bIns="0" rtlCol="0"/>
            <a:lstStyle/>
            <a:p>
              <a:endParaRPr/>
            </a:p>
          </p:txBody>
        </p:sp>
      </p:grpSp>
      <p:sp>
        <p:nvSpPr>
          <p:cNvPr id="33" name="object 33"/>
          <p:cNvSpPr txBox="1"/>
          <p:nvPr/>
        </p:nvSpPr>
        <p:spPr>
          <a:xfrm>
            <a:off x="6247023" y="4023859"/>
            <a:ext cx="948066" cy="644819"/>
          </a:xfrm>
          <a:prstGeom prst="rect">
            <a:avLst/>
          </a:prstGeom>
        </p:spPr>
        <p:txBody>
          <a:bodyPr vert="horz" wrap="square" lIns="0" tIns="7456" rIns="0" bIns="0" rtlCol="0">
            <a:spAutoFit/>
          </a:bodyPr>
          <a:lstStyle/>
          <a:p>
            <a:pPr marL="29825" marR="23860" algn="just">
              <a:lnSpc>
                <a:spcPct val="101099"/>
              </a:lnSpc>
              <a:spcBef>
                <a:spcPts val="59"/>
              </a:spcBef>
            </a:pPr>
            <a:r>
              <a:rPr sz="1400" i="1" dirty="0">
                <a:latin typeface="Times New Roman"/>
                <a:cs typeface="Times New Roman"/>
              </a:rPr>
              <a:t>wt</a:t>
            </a:r>
            <a:r>
              <a:rPr sz="1400" i="1" baseline="-23148" dirty="0">
                <a:latin typeface="Times New Roman"/>
                <a:cs typeface="Times New Roman"/>
              </a:rPr>
              <a:t>i </a:t>
            </a:r>
            <a:r>
              <a:rPr sz="1300" dirty="0">
                <a:latin typeface="Times New Roman"/>
                <a:cs typeface="Times New Roman"/>
              </a:rPr>
              <a:t>packets  from </a:t>
            </a:r>
            <a:r>
              <a:rPr sz="1300" spc="-4" dirty="0">
                <a:latin typeface="Times New Roman"/>
                <a:cs typeface="Times New Roman"/>
              </a:rPr>
              <a:t>queue  </a:t>
            </a:r>
            <a:r>
              <a:rPr sz="1400" i="1" dirty="0">
                <a:latin typeface="Times New Roman"/>
                <a:cs typeface="Times New Roman"/>
              </a:rPr>
              <a:t>i </a:t>
            </a:r>
            <a:r>
              <a:rPr sz="1300" spc="-4" dirty="0">
                <a:latin typeface="Times New Roman"/>
                <a:cs typeface="Times New Roman"/>
              </a:rPr>
              <a:t>sent </a:t>
            </a:r>
            <a:r>
              <a:rPr sz="1300" dirty="0">
                <a:latin typeface="Times New Roman"/>
                <a:cs typeface="Times New Roman"/>
              </a:rPr>
              <a:t>in</a:t>
            </a:r>
            <a:r>
              <a:rPr sz="1300" spc="-78" dirty="0">
                <a:latin typeface="Times New Roman"/>
                <a:cs typeface="Times New Roman"/>
              </a:rPr>
              <a:t> </a:t>
            </a:r>
            <a:r>
              <a:rPr sz="1300" spc="-4" dirty="0">
                <a:latin typeface="Times New Roman"/>
                <a:cs typeface="Times New Roman"/>
              </a:rPr>
              <a:t>turn</a:t>
            </a:r>
            <a:endParaRPr sz="1300">
              <a:latin typeface="Times New Roman"/>
              <a:cs typeface="Times New Roman"/>
            </a:endParaRPr>
          </a:p>
        </p:txBody>
      </p:sp>
      <p:sp>
        <p:nvSpPr>
          <p:cNvPr id="35" name="object 35"/>
          <p:cNvSpPr txBox="1">
            <a:spLocks noGrp="1"/>
          </p:cNvSpPr>
          <p:nvPr>
            <p:ph type="title"/>
          </p:nvPr>
        </p:nvSpPr>
        <p:spPr>
          <a:xfrm>
            <a:off x="457200" y="209550"/>
            <a:ext cx="8153400" cy="626094"/>
          </a:xfrm>
          <a:prstGeom prst="rect">
            <a:avLst/>
          </a:prstGeom>
        </p:spPr>
        <p:txBody>
          <a:bodyPr vert="horz" wrap="square" lIns="0" tIns="10439" rIns="0" bIns="0" rtlCol="0">
            <a:spAutoFit/>
          </a:bodyPr>
          <a:lstStyle/>
          <a:p>
            <a:pPr marL="9942">
              <a:spcBef>
                <a:spcPts val="82"/>
              </a:spcBef>
            </a:pPr>
            <a:r>
              <a:rPr lang="en-US" sz="4000" dirty="0">
                <a:latin typeface="Bahnschrift" panose="020B0502040204020203" pitchFamily="34" charset="0"/>
                <a:cs typeface="Segoe UI Semibold" panose="020B0702040204020203" pitchFamily="34" charset="0"/>
              </a:rPr>
              <a:t>WRR Scheduling</a:t>
            </a:r>
          </a:p>
        </p:txBody>
      </p:sp>
      <p:pic>
        <p:nvPicPr>
          <p:cNvPr id="37" name="Content Placeholder 4">
            <a:extLst>
              <a:ext uri="{FF2B5EF4-FFF2-40B4-BE49-F238E27FC236}">
                <a16:creationId xmlns:a16="http://schemas.microsoft.com/office/drawing/2014/main" id="{321CF095-FCFE-468A-A4BF-105E3C02F4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0"/>
            <a:ext cx="609600" cy="6705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latin typeface="Bahnschrift" panose="020B0502040204020203" pitchFamily="34" charset="0"/>
                <a:cs typeface="Segoe UI Semibold" panose="020B0702040204020203" pitchFamily="34" charset="0"/>
              </a:rPr>
              <a:t>Following variants of the WRR scheme has been proposed for scheduling message transmission in packet switched network:</a:t>
            </a:r>
          </a:p>
          <a:p>
            <a:pPr lvl="1"/>
            <a:r>
              <a:rPr lang="en-US" sz="2000" dirty="0">
                <a:latin typeface="Bahnschrift" panose="020B0502040204020203" pitchFamily="34" charset="0"/>
                <a:cs typeface="Segoe UI Semibold" panose="020B0702040204020203" pitchFamily="34" charset="0"/>
              </a:rPr>
              <a:t>Greedy WRR Discipline</a:t>
            </a:r>
          </a:p>
          <a:p>
            <a:pPr lvl="1"/>
            <a:r>
              <a:rPr lang="en-US" sz="2000" dirty="0">
                <a:latin typeface="Bahnschrift" panose="020B0502040204020203" pitchFamily="34" charset="0"/>
                <a:cs typeface="Segoe UI Semibold" panose="020B0702040204020203" pitchFamily="34" charset="0"/>
              </a:rPr>
              <a:t>Stop and Go algorithm</a:t>
            </a:r>
          </a:p>
          <a:p>
            <a:pPr lvl="1"/>
            <a:r>
              <a:rPr lang="en-US" sz="2000" dirty="0">
                <a:latin typeface="Bahnschrift" panose="020B0502040204020203" pitchFamily="34" charset="0"/>
                <a:cs typeface="Segoe UI Semibold" panose="020B0702040204020203" pitchFamily="34" charset="0"/>
              </a:rPr>
              <a:t>Hierarchical Round Robin algorithm</a:t>
            </a:r>
          </a:p>
          <a:p>
            <a:pPr lvl="1"/>
            <a:r>
              <a:rPr lang="en-US" sz="2000" dirty="0">
                <a:latin typeface="Bahnschrift" panose="020B0502040204020203" pitchFamily="34" charset="0"/>
                <a:cs typeface="Segoe UI Semibold" panose="020B0702040204020203" pitchFamily="34" charset="0"/>
              </a:rPr>
              <a:t>Budgeted WRR Algorithm</a:t>
            </a:r>
          </a:p>
          <a:p>
            <a:pPr lvl="1"/>
            <a:endParaRPr lang="en-US" sz="1600" dirty="0"/>
          </a:p>
        </p:txBody>
      </p:sp>
      <p:pic>
        <p:nvPicPr>
          <p:cNvPr id="5" name="Content Placeholder 4">
            <a:extLst>
              <a:ext uri="{FF2B5EF4-FFF2-40B4-BE49-F238E27FC236}">
                <a16:creationId xmlns:a16="http://schemas.microsoft.com/office/drawing/2014/main" id="{321CF095-FCFE-468A-A4BF-105E3C02F4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0"/>
            <a:ext cx="609600" cy="6705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00150"/>
            <a:ext cx="8229600" cy="3086100"/>
          </a:xfrm>
        </p:spPr>
        <p:txBody>
          <a:bodyPr rtlCol="0">
            <a:normAutofit fontScale="90000"/>
          </a:bodyPr>
          <a:lstStyle/>
          <a:p>
            <a:pPr algn="ctr" eaLnBrk="1" fontAlgn="auto" hangingPunct="1">
              <a:spcAft>
                <a:spcPts val="0"/>
              </a:spcAft>
              <a:defRPr/>
            </a:pPr>
            <a:r>
              <a:rPr lang="en-IN" sz="13800" dirty="0">
                <a:solidFill>
                  <a:srgbClr val="00FF00"/>
                </a:solidFill>
                <a:latin typeface="Monotype Corsiva" pitchFamily="66" charset="0"/>
              </a:rPr>
              <a:t>Thank </a:t>
            </a:r>
            <a:br>
              <a:rPr lang="en-IN" sz="13800" dirty="0">
                <a:solidFill>
                  <a:srgbClr val="00FF00"/>
                </a:solidFill>
                <a:latin typeface="Monotype Corsiva" pitchFamily="66" charset="0"/>
              </a:rPr>
            </a:br>
            <a:r>
              <a:rPr lang="en-IN" sz="13800" dirty="0">
                <a:solidFill>
                  <a:srgbClr val="00FF00"/>
                </a:solidFill>
                <a:latin typeface="Monotype Corsiva" pitchFamily="66" charset="0"/>
              </a:rPr>
              <a:t>You</a:t>
            </a:r>
          </a:p>
        </p:txBody>
      </p:sp>
      <p:sp>
        <p:nvSpPr>
          <p:cNvPr id="4" name="Rectangle 3"/>
          <p:cNvSpPr>
            <a:spLocks noChangeAspect="1" noChangeArrowheads="1"/>
          </p:cNvSpPr>
          <p:nvPr/>
        </p:nvSpPr>
        <p:spPr bwMode="auto">
          <a:xfrm>
            <a:off x="-22225" y="4042328"/>
            <a:ext cx="1958805" cy="1101173"/>
          </a:xfrm>
          <a:prstGeom prst="rect">
            <a:avLst/>
          </a:prstGeom>
          <a:solidFill>
            <a:schemeClr val="bg2">
              <a:lumMod val="50000"/>
            </a:schemeClr>
          </a:solidFill>
          <a:ln>
            <a:noFill/>
          </a:ln>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fontAlgn="auto" hangingPunct="1">
              <a:spcBef>
                <a:spcPct val="0"/>
              </a:spcBef>
              <a:spcAft>
                <a:spcPts val="0"/>
              </a:spcAft>
              <a:buClrTx/>
              <a:buSzTx/>
              <a:buFontTx/>
              <a:buNone/>
              <a:defRPr/>
            </a:pPr>
            <a:endParaRPr lang="en-IN" altLang="en-US" sz="1800" dirty="0"/>
          </a:p>
        </p:txBody>
      </p:sp>
      <p:pic>
        <p:nvPicPr>
          <p:cNvPr id="5" name="Content Placeholder 4">
            <a:extLst>
              <a:ext uri="{FF2B5EF4-FFF2-40B4-BE49-F238E27FC236}">
                <a16:creationId xmlns:a16="http://schemas.microsoft.com/office/drawing/2014/main" id="{321CF095-FCFE-468A-A4BF-105E3C02F4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0"/>
            <a:ext cx="609600" cy="6705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09600" y="1"/>
            <a:ext cx="7772400" cy="1103313"/>
          </a:xfrm>
        </p:spPr>
        <p:txBody>
          <a:bodyPr/>
          <a:lstStyle/>
          <a:p>
            <a:pPr eaLnBrk="1" hangingPunct="1"/>
            <a:r>
              <a:rPr lang="en-US" altLang="en-US" sz="4400" u="sng" dirty="0">
                <a:latin typeface="Bahnschrift" pitchFamily="34" charset="0"/>
              </a:rPr>
              <a:t>Contents</a:t>
            </a:r>
          </a:p>
        </p:txBody>
      </p:sp>
      <p:sp>
        <p:nvSpPr>
          <p:cNvPr id="3" name="Rectangle 3"/>
          <p:cNvSpPr txBox="1">
            <a:spLocks noChangeArrowheads="1"/>
          </p:cNvSpPr>
          <p:nvPr/>
        </p:nvSpPr>
        <p:spPr bwMode="auto">
          <a:xfrm>
            <a:off x="2438400" y="1028700"/>
            <a:ext cx="5867400" cy="3676650"/>
          </a:xfrm>
          <a:prstGeom prst="rect">
            <a:avLst/>
          </a:prstGeom>
          <a:noFill/>
          <a:ln w="9525">
            <a:noFill/>
            <a:miter lim="800000"/>
            <a:headEnd/>
            <a:tailEnd/>
          </a:ln>
          <a:effectLst/>
        </p:spPr>
        <p:txBody>
          <a:bodyPr/>
          <a:lstStyle/>
          <a:p>
            <a:pPr marL="361950" indent="-361950" algn="just">
              <a:lnSpc>
                <a:spcPct val="150000"/>
              </a:lnSpc>
              <a:spcBef>
                <a:spcPct val="20000"/>
              </a:spcBef>
              <a:buClr>
                <a:srgbClr val="00FFFF"/>
              </a:buClr>
              <a:buSzPct val="70000"/>
              <a:buFont typeface="Wingdings" pitchFamily="2" charset="2"/>
              <a:buChar char="q"/>
              <a:defRPr/>
            </a:pPr>
            <a:r>
              <a:rPr lang="en-US" sz="2000" dirty="0">
                <a:latin typeface="Bahnschrift" panose="020B0502040204020203" pitchFamily="34" charset="0"/>
                <a:cs typeface="Segoe UI Semibold" panose="020B0702040204020203" pitchFamily="34" charset="0"/>
              </a:rPr>
              <a:t>Priority based Services Discipline For Switched Network</a:t>
            </a:r>
          </a:p>
          <a:p>
            <a:pPr marL="361950" indent="-361950" algn="just">
              <a:lnSpc>
                <a:spcPct val="150000"/>
              </a:lnSpc>
              <a:spcBef>
                <a:spcPct val="20000"/>
              </a:spcBef>
              <a:buClr>
                <a:srgbClr val="00FFFF"/>
              </a:buClr>
              <a:buSzPct val="70000"/>
              <a:buFont typeface="Wingdings" pitchFamily="2" charset="2"/>
              <a:buChar char="q"/>
              <a:defRPr/>
            </a:pPr>
            <a:r>
              <a:rPr lang="en-US" sz="2000" dirty="0">
                <a:latin typeface="Bahnschrift" panose="020B0502040204020203" pitchFamily="34" charset="0"/>
                <a:cs typeface="Segoe UI Semibold" panose="020B0702040204020203" pitchFamily="34" charset="0"/>
              </a:rPr>
              <a:t>Waited Fair Queuing (WFQ) Discipline</a:t>
            </a:r>
          </a:p>
          <a:p>
            <a:pPr marL="361950" indent="-361950" algn="just">
              <a:lnSpc>
                <a:spcPct val="150000"/>
              </a:lnSpc>
              <a:spcBef>
                <a:spcPct val="20000"/>
              </a:spcBef>
              <a:buClr>
                <a:srgbClr val="00FFFF"/>
              </a:buClr>
              <a:buSzPct val="70000"/>
              <a:buFont typeface="Wingdings" pitchFamily="2" charset="2"/>
              <a:buChar char="q"/>
              <a:defRPr/>
            </a:pPr>
            <a:r>
              <a:rPr lang="en-US" sz="2000" dirty="0">
                <a:latin typeface="Bahnschrift" panose="020B0502040204020203" pitchFamily="34" charset="0"/>
                <a:cs typeface="Segoe UI Semibold" panose="020B0702040204020203" pitchFamily="34" charset="0"/>
              </a:rPr>
              <a:t>Weighted Fair Queuing</a:t>
            </a:r>
          </a:p>
          <a:p>
            <a:pPr marL="361950" indent="-361950" algn="just">
              <a:lnSpc>
                <a:spcPct val="150000"/>
              </a:lnSpc>
              <a:spcBef>
                <a:spcPct val="20000"/>
              </a:spcBef>
              <a:buClr>
                <a:srgbClr val="00FFFF"/>
              </a:buClr>
              <a:buSzPct val="70000"/>
              <a:buFont typeface="Wingdings" pitchFamily="2" charset="2"/>
              <a:buChar char="q"/>
              <a:defRPr/>
            </a:pPr>
            <a:r>
              <a:rPr lang="en-US" sz="2000" dirty="0">
                <a:latin typeface="Bahnschrift" panose="020B0502040204020203" pitchFamily="34" charset="0"/>
                <a:cs typeface="Segoe UI Semibold" panose="020B0702040204020203" pitchFamily="34" charset="0"/>
              </a:rPr>
              <a:t>Scheduling algorithm</a:t>
            </a:r>
          </a:p>
          <a:p>
            <a:pPr marL="361950" indent="-361950" algn="just">
              <a:lnSpc>
                <a:spcPct val="150000"/>
              </a:lnSpc>
              <a:spcBef>
                <a:spcPct val="20000"/>
              </a:spcBef>
              <a:buClr>
                <a:srgbClr val="00FFFF"/>
              </a:buClr>
              <a:buSzPct val="70000"/>
              <a:buFont typeface="Wingdings" pitchFamily="2" charset="2"/>
              <a:buChar char="q"/>
              <a:defRPr/>
            </a:pPr>
            <a:r>
              <a:rPr lang="en-US" sz="2000" dirty="0">
                <a:latin typeface="Bahnschrift" panose="020B0502040204020203" pitchFamily="34" charset="0"/>
                <a:cs typeface="Segoe UI Semibold" panose="020B0702040204020203" pitchFamily="34" charset="0"/>
              </a:rPr>
              <a:t>Weighted Round Robin Scheduling</a:t>
            </a:r>
          </a:p>
        </p:txBody>
      </p:sp>
      <p:pic>
        <p:nvPicPr>
          <p:cNvPr id="6" name="Content Placeholder 4">
            <a:extLst>
              <a:ext uri="{FF2B5EF4-FFF2-40B4-BE49-F238E27FC236}">
                <a16:creationId xmlns:a16="http://schemas.microsoft.com/office/drawing/2014/main" id="{321CF095-FCFE-468A-A4BF-105E3C02F4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0"/>
            <a:ext cx="609600" cy="670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361950" indent="-361950">
              <a:spcBef>
                <a:spcPts val="0"/>
              </a:spcBef>
              <a:defRPr/>
            </a:pPr>
            <a:r>
              <a:rPr lang="en-US" sz="4000" dirty="0">
                <a:latin typeface="Bahnschrift" panose="020B0502040204020203" pitchFamily="34" charset="0"/>
                <a:cs typeface="Segoe UI Semibold" panose="020B0702040204020203" pitchFamily="34" charset="0"/>
              </a:rPr>
              <a:t>Priority based Services Discipline For Switched Network</a:t>
            </a:r>
          </a:p>
        </p:txBody>
      </p:sp>
      <p:sp>
        <p:nvSpPr>
          <p:cNvPr id="3" name="Content Placeholder 2"/>
          <p:cNvSpPr>
            <a:spLocks noGrp="1"/>
          </p:cNvSpPr>
          <p:nvPr>
            <p:ph idx="1"/>
          </p:nvPr>
        </p:nvSpPr>
        <p:spPr/>
        <p:txBody>
          <a:bodyPr>
            <a:normAutofit/>
          </a:bodyPr>
          <a:lstStyle/>
          <a:p>
            <a:pPr algn="just"/>
            <a:r>
              <a:rPr lang="en-US" sz="2000" dirty="0">
                <a:latin typeface="Bahnschrift" panose="020B0502040204020203" pitchFamily="34" charset="0"/>
                <a:cs typeface="Segoe UI Semibold" panose="020B0702040204020203" pitchFamily="34" charset="0"/>
              </a:rPr>
              <a:t>In Priority based Services Discipline, the transmissions of ready packets are scheduled in a priority driven manner.</a:t>
            </a:r>
          </a:p>
          <a:p>
            <a:pPr algn="just"/>
            <a:r>
              <a:rPr lang="en-US" sz="2000" dirty="0">
                <a:latin typeface="Bahnschrift" panose="020B0502040204020203" pitchFamily="34" charset="0"/>
                <a:cs typeface="Segoe UI Semibold" panose="020B0702040204020203" pitchFamily="34" charset="0"/>
              </a:rPr>
              <a:t>Among this class of discipline the most well known are:</a:t>
            </a:r>
            <a:endParaRPr lang="en-US" sz="2200" dirty="0">
              <a:latin typeface="Bahnschrift" panose="020B0502040204020203" pitchFamily="34" charset="0"/>
              <a:cs typeface="Segoe UI Semibold" panose="020B0702040204020203" pitchFamily="34" charset="0"/>
            </a:endParaRPr>
          </a:p>
          <a:p>
            <a:pPr lvl="1" algn="just"/>
            <a:r>
              <a:rPr lang="en-US" sz="1900" dirty="0">
                <a:latin typeface="Bahnschrift" panose="020B0502040204020203" pitchFamily="34" charset="0"/>
                <a:cs typeface="Segoe UI Semibold" panose="020B0702040204020203" pitchFamily="34" charset="0"/>
              </a:rPr>
              <a:t>Weighted fair queuing</a:t>
            </a:r>
          </a:p>
          <a:p>
            <a:pPr lvl="1" algn="just"/>
            <a:r>
              <a:rPr lang="en-US" sz="1900" dirty="0">
                <a:latin typeface="Bahnschrift" panose="020B0502040204020203" pitchFamily="34" charset="0"/>
                <a:cs typeface="Segoe UI Semibold" panose="020B0702040204020203" pitchFamily="34" charset="0"/>
              </a:rPr>
              <a:t>Delay Earliest due date</a:t>
            </a:r>
          </a:p>
          <a:p>
            <a:pPr lvl="1" algn="just"/>
            <a:r>
              <a:rPr lang="en-US" sz="1900" dirty="0">
                <a:latin typeface="Bahnschrift" panose="020B0502040204020203" pitchFamily="34" charset="0"/>
                <a:cs typeface="Segoe UI Semibold" panose="020B0702040204020203" pitchFamily="34" charset="0"/>
              </a:rPr>
              <a:t>Jittered EDD</a:t>
            </a:r>
          </a:p>
          <a:p>
            <a:pPr lvl="1" algn="just"/>
            <a:r>
              <a:rPr lang="en-US" sz="1900" dirty="0">
                <a:latin typeface="Bahnschrift" panose="020B0502040204020203" pitchFamily="34" charset="0"/>
                <a:cs typeface="Segoe UI Semibold" panose="020B0702040204020203" pitchFamily="34" charset="0"/>
              </a:rPr>
              <a:t>Rate controlled static priority</a:t>
            </a:r>
          </a:p>
          <a:p>
            <a:pPr algn="just"/>
            <a:endParaRPr lang="en-US" sz="2800" dirty="0"/>
          </a:p>
        </p:txBody>
      </p:sp>
      <p:pic>
        <p:nvPicPr>
          <p:cNvPr id="6" name="Content Placeholder 4">
            <a:extLst>
              <a:ext uri="{FF2B5EF4-FFF2-40B4-BE49-F238E27FC236}">
                <a16:creationId xmlns:a16="http://schemas.microsoft.com/office/drawing/2014/main" id="{321CF095-FCFE-468A-A4BF-105E3C02F4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0"/>
            <a:ext cx="609600" cy="6705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Bahnschrift" panose="020B0502040204020203" pitchFamily="34" charset="0"/>
                <a:cs typeface="Segoe UI Semibold" panose="020B0702040204020203" pitchFamily="34" charset="0"/>
              </a:rPr>
              <a:t>Waited Fair Queuing (WFQ) Discipline</a:t>
            </a:r>
          </a:p>
        </p:txBody>
      </p:sp>
      <p:sp>
        <p:nvSpPr>
          <p:cNvPr id="3" name="Content Placeholder 2"/>
          <p:cNvSpPr>
            <a:spLocks noGrp="1"/>
          </p:cNvSpPr>
          <p:nvPr>
            <p:ph idx="1"/>
          </p:nvPr>
        </p:nvSpPr>
        <p:spPr>
          <a:xfrm>
            <a:off x="457200" y="1200150"/>
            <a:ext cx="8229600" cy="3809999"/>
          </a:xfrm>
        </p:spPr>
        <p:txBody>
          <a:bodyPr>
            <a:normAutofit/>
          </a:bodyPr>
          <a:lstStyle/>
          <a:p>
            <a:pPr algn="just"/>
            <a:r>
              <a:rPr lang="en-US" sz="2000" dirty="0">
                <a:latin typeface="Bahnschrift" panose="020B0502040204020203" pitchFamily="34" charset="0"/>
                <a:cs typeface="Segoe UI Semibold" panose="020B0702040204020203" pitchFamily="34" charset="0"/>
              </a:rPr>
              <a:t>The WFQ is </a:t>
            </a:r>
            <a:r>
              <a:rPr lang="en-US" sz="2000" dirty="0" err="1">
                <a:latin typeface="Bahnschrift" panose="020B0502040204020203" pitchFamily="34" charset="0"/>
                <a:cs typeface="Segoe UI Semibold" panose="020B0702040204020203" pitchFamily="34" charset="0"/>
              </a:rPr>
              <a:t>nonpreemptive</a:t>
            </a:r>
            <a:r>
              <a:rPr lang="en-US" sz="2000" dirty="0">
                <a:latin typeface="Bahnschrift" panose="020B0502040204020203" pitchFamily="34" charset="0"/>
                <a:cs typeface="Segoe UI Semibold" panose="020B0702040204020203" pitchFamily="34" charset="0"/>
              </a:rPr>
              <a:t> algorithm for scheduling packet transmission in switched network</a:t>
            </a:r>
          </a:p>
          <a:p>
            <a:pPr algn="just"/>
            <a:r>
              <a:rPr lang="en-US" sz="2000" dirty="0">
                <a:latin typeface="Bahnschrift" panose="020B0502040204020203" pitchFamily="34" charset="0"/>
                <a:cs typeface="Segoe UI Semibold" panose="020B0702040204020203" pitchFamily="34" charset="0"/>
              </a:rPr>
              <a:t>It is a rate allocating service discipline</a:t>
            </a:r>
          </a:p>
          <a:p>
            <a:pPr algn="just"/>
            <a:r>
              <a:rPr lang="en-US" sz="2000" dirty="0">
                <a:latin typeface="Bahnschrift" panose="020B0502040204020203" pitchFamily="34" charset="0"/>
                <a:cs typeface="Segoe UI Semibold" panose="020B0702040204020203" pitchFamily="34" charset="0"/>
              </a:rPr>
              <a:t>It provides each flow with at least its proportional fair share link capacity </a:t>
            </a:r>
          </a:p>
          <a:p>
            <a:pPr algn="just"/>
            <a:r>
              <a:rPr lang="en-US" sz="2000" dirty="0">
                <a:latin typeface="Bahnschrift" panose="020B0502040204020203" pitchFamily="34" charset="0"/>
                <a:cs typeface="Segoe UI Semibold" panose="020B0702040204020203" pitchFamily="34" charset="0"/>
              </a:rPr>
              <a:t>It isolates the timing between flows </a:t>
            </a:r>
          </a:p>
          <a:p>
            <a:pPr algn="just"/>
            <a:r>
              <a:rPr lang="en-US" sz="2000" dirty="0">
                <a:latin typeface="Bahnschrift" panose="020B0502040204020203" pitchFamily="34" charset="0"/>
                <a:cs typeface="Segoe UI Semibold" panose="020B0702040204020203" pitchFamily="34" charset="0"/>
              </a:rPr>
              <a:t>It is also called as packet by packet generalized processor sharing algorithms. </a:t>
            </a:r>
          </a:p>
        </p:txBody>
      </p:sp>
      <p:pic>
        <p:nvPicPr>
          <p:cNvPr id="6" name="Content Placeholder 4">
            <a:extLst>
              <a:ext uri="{FF2B5EF4-FFF2-40B4-BE49-F238E27FC236}">
                <a16:creationId xmlns:a16="http://schemas.microsoft.com/office/drawing/2014/main" id="{321CF095-FCFE-468A-A4BF-105E3C02F4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0"/>
            <a:ext cx="609600" cy="670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r" rtl="0">
              <a:spcBef>
                <a:spcPct val="0"/>
              </a:spcBef>
            </a:pPr>
            <a:r>
              <a:rPr lang="en-US" sz="4000" kern="1200" dirty="0">
                <a:solidFill>
                  <a:schemeClr val="tx1"/>
                </a:solidFill>
                <a:latin typeface="Bahnschrift" panose="020B0502040204020203" pitchFamily="34" charset="0"/>
                <a:ea typeface="+mj-ea"/>
                <a:cs typeface="Segoe UI Semibold" panose="020B0702040204020203" pitchFamily="34" charset="0"/>
              </a:rPr>
              <a:t>Cont..</a:t>
            </a:r>
          </a:p>
        </p:txBody>
      </p:sp>
      <p:sp>
        <p:nvSpPr>
          <p:cNvPr id="3" name="Content Placeholder 2"/>
          <p:cNvSpPr>
            <a:spLocks noGrp="1"/>
          </p:cNvSpPr>
          <p:nvPr>
            <p:ph idx="1"/>
          </p:nvPr>
        </p:nvSpPr>
        <p:spPr/>
        <p:txBody>
          <a:bodyPr>
            <a:normAutofit/>
          </a:bodyPr>
          <a:lstStyle/>
          <a:p>
            <a:pPr>
              <a:buNone/>
            </a:pPr>
            <a:endParaRPr lang="en-US" sz="2000" dirty="0">
              <a:latin typeface="Bahnschrift" panose="020B0502040204020203" pitchFamily="34" charset="0"/>
              <a:cs typeface="Segoe UI Semibold" panose="020B0702040204020203" pitchFamily="34" charset="0"/>
            </a:endParaRPr>
          </a:p>
          <a:p>
            <a:r>
              <a:rPr lang="en-US" sz="2100" dirty="0">
                <a:latin typeface="Bahnschrift" panose="020B0502040204020203" pitchFamily="34" charset="0"/>
                <a:cs typeface="Segoe UI Semibold" panose="020B0702040204020203" pitchFamily="34" charset="0"/>
              </a:rPr>
              <a:t>The weighted fair </a:t>
            </a:r>
            <a:r>
              <a:rPr lang="en-US" sz="2100" dirty="0" err="1">
                <a:latin typeface="Bahnschrift" panose="020B0502040204020203" pitchFamily="34" charset="0"/>
                <a:cs typeface="Segoe UI Semibold" panose="020B0702040204020203" pitchFamily="34" charset="0"/>
              </a:rPr>
              <a:t>queueing</a:t>
            </a:r>
            <a:r>
              <a:rPr lang="en-US" sz="2100" dirty="0">
                <a:latin typeface="Bahnschrift" panose="020B0502040204020203" pitchFamily="34" charset="0"/>
                <a:cs typeface="Segoe UI Semibold" panose="020B0702040204020203" pitchFamily="34" charset="0"/>
              </a:rPr>
              <a:t> algorithm shares the processes within one packet transmission time regardless of the incoming pattern.</a:t>
            </a:r>
          </a:p>
          <a:p>
            <a:pPr algn="just"/>
            <a:r>
              <a:rPr lang="en-US" sz="2100" dirty="0">
                <a:latin typeface="Bahnschrift" panose="020B0502040204020203" pitchFamily="34" charset="0"/>
                <a:cs typeface="Segoe UI Semibold" panose="020B0702040204020203" pitchFamily="34" charset="0"/>
              </a:rPr>
              <a:t>It is define as a packet switch with several inputs that are feeding to an output link, shared by n established flows where each flows </a:t>
            </a:r>
            <a:r>
              <a:rPr lang="en-US" sz="2100" dirty="0" err="1">
                <a:latin typeface="Bahnschrift" panose="020B0502040204020203" pitchFamily="34" charset="0"/>
                <a:cs typeface="Segoe UI Semibold" panose="020B0702040204020203" pitchFamily="34" charset="0"/>
              </a:rPr>
              <a:t>i</a:t>
            </a:r>
            <a:r>
              <a:rPr lang="en-US" sz="2100" dirty="0">
                <a:latin typeface="Bahnschrift" panose="020B0502040204020203" pitchFamily="34" charset="0"/>
                <a:cs typeface="Segoe UI Semibold" panose="020B0702040204020203" pitchFamily="34" charset="0"/>
              </a:rPr>
              <a:t> is allocated to </a:t>
            </a:r>
            <a:r>
              <a:rPr lang="en-US" sz="2100" dirty="0" err="1">
                <a:latin typeface="Bahnschrift" panose="020B0502040204020203" pitchFamily="34" charset="0"/>
                <a:cs typeface="Segoe UI Semibold" panose="020B0702040204020203" pitchFamily="34" charset="0"/>
              </a:rPr>
              <a:t>ui</a:t>
            </a:r>
            <a:r>
              <a:rPr lang="en-US" sz="2100" dirty="0">
                <a:latin typeface="Bahnschrift" panose="020B0502040204020203" pitchFamily="34" charset="0"/>
                <a:cs typeface="Segoe UI Semibold" panose="020B0702040204020203" pitchFamily="34" charset="0"/>
              </a:rPr>
              <a:t> of the link such that total bandwidth allocated to all connections is:</a:t>
            </a:r>
          </a:p>
          <a:p>
            <a:endParaRPr lang="en-US" sz="2400" dirty="0"/>
          </a:p>
          <a:p>
            <a:endParaRPr lang="en-US" sz="2100" dirty="0">
              <a:latin typeface="Bahnschrift" panose="020B0502040204020203" pitchFamily="34" charset="0"/>
              <a:cs typeface="Segoe UI Semibold" panose="020B0702040204020203" pitchFamily="34" charset="0"/>
            </a:endParaRPr>
          </a:p>
          <a:p>
            <a:endParaRPr lang="en-US" dirty="0"/>
          </a:p>
        </p:txBody>
      </p:sp>
      <p:pic>
        <p:nvPicPr>
          <p:cNvPr id="5" name="Content Placeholder 4">
            <a:extLst>
              <a:ext uri="{FF2B5EF4-FFF2-40B4-BE49-F238E27FC236}">
                <a16:creationId xmlns:a16="http://schemas.microsoft.com/office/drawing/2014/main" id="{321CF095-FCFE-468A-A4BF-105E3C02F4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0"/>
            <a:ext cx="609600" cy="670560"/>
          </a:xfrm>
          <a:prstGeom prst="rect">
            <a:avLst/>
          </a:prstGeom>
        </p:spPr>
      </p:pic>
      <p:pic>
        <p:nvPicPr>
          <p:cNvPr id="6" name="Picture 4"/>
          <p:cNvPicPr>
            <a:picLocks noChangeAspect="1" noChangeArrowheads="1"/>
          </p:cNvPicPr>
          <p:nvPr/>
        </p:nvPicPr>
        <p:blipFill>
          <a:blip r:embed="rId3"/>
          <a:srcRect/>
          <a:stretch>
            <a:fillRect/>
          </a:stretch>
        </p:blipFill>
        <p:spPr bwMode="auto">
          <a:xfrm>
            <a:off x="3505200" y="4019550"/>
            <a:ext cx="3187700" cy="4699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8150"/>
            <a:ext cx="8229600" cy="4156473"/>
          </a:xfrm>
        </p:spPr>
        <p:txBody>
          <a:bodyPr>
            <a:noAutofit/>
          </a:bodyPr>
          <a:lstStyle/>
          <a:p>
            <a:r>
              <a:rPr lang="en-US" sz="2000" dirty="0">
                <a:latin typeface="Bahnschrift" panose="020B0502040204020203" pitchFamily="34" charset="0"/>
                <a:cs typeface="Segoe UI Semibold" panose="020B0702040204020203" pitchFamily="34" charset="0"/>
              </a:rPr>
              <a:t>Queuing is the result of congestion on an interface, </a:t>
            </a:r>
          </a:p>
          <a:p>
            <a:r>
              <a:rPr lang="en-US" sz="2000" dirty="0">
                <a:latin typeface="Bahnschrift" panose="020B0502040204020203" pitchFamily="34" charset="0"/>
                <a:cs typeface="Segoe UI Semibold" panose="020B0702040204020203" pitchFamily="34" charset="0"/>
              </a:rPr>
              <a:t>That means the transmission ring is full and the interface is engaged in sending designated packets. </a:t>
            </a:r>
          </a:p>
          <a:p>
            <a:r>
              <a:rPr lang="en-US" sz="2000" dirty="0">
                <a:latin typeface="Bahnschrift" panose="020B0502040204020203" pitchFamily="34" charset="0"/>
                <a:cs typeface="Segoe UI Semibold" panose="020B0702040204020203" pitchFamily="34" charset="0"/>
              </a:rPr>
              <a:t>The purpose of WFQ is to share limited link bandwidth between processes and flows. </a:t>
            </a:r>
          </a:p>
          <a:p>
            <a:r>
              <a:rPr lang="en-US" sz="2000" dirty="0">
                <a:latin typeface="Bahnschrift" panose="020B0502040204020203" pitchFamily="34" charset="0"/>
                <a:cs typeface="Segoe UI Semibold" panose="020B0702040204020203" pitchFamily="34" charset="0"/>
              </a:rPr>
              <a:t>The queue size can be manipulated sometimes within the software, but that too can sometimes be of no use. </a:t>
            </a:r>
          </a:p>
          <a:p>
            <a:r>
              <a:rPr lang="en-US" sz="2000" dirty="0">
                <a:latin typeface="Bahnschrift" panose="020B0502040204020203" pitchFamily="34" charset="0"/>
                <a:cs typeface="Segoe UI Semibold" panose="020B0702040204020203" pitchFamily="34" charset="0"/>
              </a:rPr>
              <a:t>If the queue size is too small, all the data becomes congested. </a:t>
            </a:r>
          </a:p>
          <a:p>
            <a:r>
              <a:rPr lang="en-US" sz="2000" dirty="0">
                <a:latin typeface="Bahnschrift" panose="020B0502040204020203" pitchFamily="34" charset="0"/>
                <a:cs typeface="Segoe UI Semibold" panose="020B0702040204020203" pitchFamily="34" charset="0"/>
              </a:rPr>
              <a:t>Similarly, if the queue size is too large, it is never completely utilized.</a:t>
            </a:r>
          </a:p>
        </p:txBody>
      </p:sp>
      <p:pic>
        <p:nvPicPr>
          <p:cNvPr id="5" name="Content Placeholder 4">
            <a:extLst>
              <a:ext uri="{FF2B5EF4-FFF2-40B4-BE49-F238E27FC236}">
                <a16:creationId xmlns:a16="http://schemas.microsoft.com/office/drawing/2014/main" id="{321CF095-FCFE-468A-A4BF-105E3C02F4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0"/>
            <a:ext cx="609600" cy="6705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Bahnschrift" panose="020B0502040204020203" pitchFamily="34" charset="0"/>
                <a:cs typeface="Segoe UI Semibold" panose="020B0702040204020203" pitchFamily="34" charset="0"/>
              </a:rPr>
              <a:t>Scheduling algorithm</a:t>
            </a:r>
          </a:p>
        </p:txBody>
      </p:sp>
      <p:sp>
        <p:nvSpPr>
          <p:cNvPr id="3" name="Content Placeholder 2"/>
          <p:cNvSpPr>
            <a:spLocks noGrp="1"/>
          </p:cNvSpPr>
          <p:nvPr>
            <p:ph idx="1"/>
          </p:nvPr>
        </p:nvSpPr>
        <p:spPr>
          <a:xfrm>
            <a:off x="457200" y="1123950"/>
            <a:ext cx="8229600" cy="3809999"/>
          </a:xfrm>
        </p:spPr>
        <p:txBody>
          <a:bodyPr>
            <a:noAutofit/>
          </a:bodyPr>
          <a:lstStyle/>
          <a:p>
            <a:pPr marL="457200" indent="-457200" algn="just">
              <a:buFont typeface="+mj-lt"/>
              <a:buAutoNum type="arabicPeriod"/>
            </a:pPr>
            <a:r>
              <a:rPr lang="en-US" sz="2000" dirty="0">
                <a:latin typeface="Bahnschrift" panose="020B0502040204020203" pitchFamily="34" charset="0"/>
                <a:cs typeface="Segoe UI Semibold" panose="020B0702040204020203" pitchFamily="34" charset="0"/>
              </a:rPr>
              <a:t>When the first packet in a busy interval of the output link arrives, the scheduler computes its finish number and enters this number and connection ID in the SFN queue. </a:t>
            </a:r>
          </a:p>
          <a:p>
            <a:pPr marL="457200" indent="-457200" algn="just">
              <a:buFont typeface="+mj-lt"/>
              <a:buAutoNum type="arabicPeriod"/>
            </a:pPr>
            <a:r>
              <a:rPr lang="en-US" sz="2000" dirty="0">
                <a:latin typeface="Bahnschrift" panose="020B0502040204020203" pitchFamily="34" charset="0"/>
                <a:cs typeface="Segoe UI Semibold" panose="020B0702040204020203" pitchFamily="34" charset="0"/>
              </a:rPr>
              <a:t>During a link busy interval, the scheduler computes the finish number of each packet that arrives on an idle connection and inserts the corresponding entry into the SFN queue.</a:t>
            </a:r>
          </a:p>
          <a:p>
            <a:pPr marL="457200" indent="-457200" algn="just">
              <a:buFont typeface="+mj-lt"/>
              <a:buAutoNum type="arabicPeriod"/>
            </a:pPr>
            <a:r>
              <a:rPr lang="en-US" sz="2000" dirty="0">
                <a:latin typeface="Bahnschrift" panose="020B0502040204020203" pitchFamily="34" charset="0"/>
                <a:cs typeface="Segoe UI Semibold" panose="020B0702040204020203" pitchFamily="34" charset="0"/>
              </a:rPr>
              <a:t>For as long as the link is busy, whenever the transmission of a packet on the link completes, the packet is removed from the connection’s FIFO queue and the entry containing the finish number 	of this packet is removed from the head of the SFN 		queue. </a:t>
            </a:r>
          </a:p>
        </p:txBody>
      </p:sp>
      <p:pic>
        <p:nvPicPr>
          <p:cNvPr id="5" name="Content Placeholder 4">
            <a:extLst>
              <a:ext uri="{FF2B5EF4-FFF2-40B4-BE49-F238E27FC236}">
                <a16:creationId xmlns:a16="http://schemas.microsoft.com/office/drawing/2014/main" id="{321CF095-FCFE-468A-A4BF-105E3C02F4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0"/>
            <a:ext cx="609600" cy="670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457200" indent="-457200">
              <a:buNone/>
            </a:pPr>
            <a:r>
              <a:rPr lang="en-US" sz="2000" dirty="0">
                <a:latin typeface="Bahnschrift" panose="020B0502040204020203" pitchFamily="34" charset="0"/>
                <a:cs typeface="Segoe UI Semibold" panose="020B0702040204020203" pitchFamily="34" charset="0"/>
              </a:rPr>
              <a:t>4. The scheduler chooses the next packet to transmit in the following manner:</a:t>
            </a:r>
          </a:p>
          <a:p>
            <a:pPr lvl="1"/>
            <a:r>
              <a:rPr lang="en-US" sz="2000" dirty="0">
                <a:latin typeface="Bahnschrift" panose="020B0502040204020203" pitchFamily="34" charset="0"/>
                <a:cs typeface="Segoe UI Semibold" panose="020B0702040204020203" pitchFamily="34" charset="0"/>
              </a:rPr>
              <a:t>(</a:t>
            </a:r>
            <a:r>
              <a:rPr lang="en-US" sz="2000" dirty="0" err="1">
                <a:latin typeface="Bahnschrift" panose="020B0502040204020203" pitchFamily="34" charset="0"/>
                <a:cs typeface="Segoe UI Semibold" panose="020B0702040204020203" pitchFamily="34" charset="0"/>
              </a:rPr>
              <a:t>i</a:t>
            </a:r>
            <a:r>
              <a:rPr lang="en-US" sz="2000" dirty="0">
                <a:latin typeface="Bahnschrift" panose="020B0502040204020203" pitchFamily="34" charset="0"/>
                <a:cs typeface="Segoe UI Semibold" panose="020B0702040204020203" pitchFamily="34" charset="0"/>
              </a:rPr>
              <a:t>) if connection </a:t>
            </a:r>
            <a:r>
              <a:rPr lang="en-US" sz="2000" dirty="0" err="1">
                <a:latin typeface="Bahnschrift" panose="020B0502040204020203" pitchFamily="34" charset="0"/>
                <a:cs typeface="Segoe UI Semibold" panose="020B0702040204020203" pitchFamily="34" charset="0"/>
              </a:rPr>
              <a:t>i</a:t>
            </a:r>
            <a:r>
              <a:rPr lang="en-US" sz="2000" dirty="0">
                <a:latin typeface="Bahnschrift" panose="020B0502040204020203" pitchFamily="34" charset="0"/>
                <a:cs typeface="Segoe UI Semibold" panose="020B0702040204020203" pitchFamily="34" charset="0"/>
              </a:rPr>
              <a:t> is still backlogged, the scheduler computes the finish number of its new ready packet and inserts this number and connection ID in the SFN queue.</a:t>
            </a:r>
          </a:p>
          <a:p>
            <a:pPr lvl="1"/>
            <a:r>
              <a:rPr lang="en-US" sz="2000" dirty="0">
                <a:latin typeface="Bahnschrift" panose="020B0502040204020203" pitchFamily="34" charset="0"/>
                <a:cs typeface="Segoe UI Semibold" panose="020B0702040204020203" pitchFamily="34" charset="0"/>
              </a:rPr>
              <a:t>(ii) it then commences the transmission of the ready packet on the connection identified by the first entry in the SFN queue.</a:t>
            </a:r>
          </a:p>
        </p:txBody>
      </p:sp>
      <p:pic>
        <p:nvPicPr>
          <p:cNvPr id="5" name="Content Placeholder 4">
            <a:extLst>
              <a:ext uri="{FF2B5EF4-FFF2-40B4-BE49-F238E27FC236}">
                <a16:creationId xmlns:a16="http://schemas.microsoft.com/office/drawing/2014/main" id="{321CF095-FCFE-468A-A4BF-105E3C02F4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0"/>
            <a:ext cx="609600" cy="6705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
            <a:ext cx="8229600" cy="2590800"/>
          </a:xfrm>
        </p:spPr>
        <p:txBody>
          <a:bodyPr>
            <a:normAutofit fontScale="25000" lnSpcReduction="20000"/>
          </a:bodyPr>
          <a:lstStyle/>
          <a:p>
            <a:r>
              <a:rPr lang="en-US" sz="6400" dirty="0"/>
              <a:t>In WFQ, the output buffer comprise of two queues as FIFO and shortest finish number (SFN) for scheduling of packets. </a:t>
            </a:r>
          </a:p>
          <a:p>
            <a:r>
              <a:rPr lang="en-US" sz="6400" dirty="0"/>
              <a:t>FIFO is used to scheduled n flows whereas priority ordered SFN is used to schedule the job obtained from the head FIFO queue on the basis of finish number. </a:t>
            </a:r>
          </a:p>
          <a:p>
            <a:r>
              <a:rPr lang="en-US" sz="6400" dirty="0"/>
              <a:t>The finish number specifies the number of ready packets for transmission. </a:t>
            </a:r>
          </a:p>
          <a:p>
            <a:r>
              <a:rPr lang="en-US" sz="6400" dirty="0"/>
              <a:t>A packet becomes ready on FIFO queue, a finish number is calculated and SFN queue updated. </a:t>
            </a:r>
          </a:p>
          <a:p>
            <a:r>
              <a:rPr lang="en-US" sz="6400" dirty="0"/>
              <a:t>The newly arrived packet is placed on the head of SFN queue without preempting the current transmission. </a:t>
            </a:r>
          </a:p>
          <a:p>
            <a:r>
              <a:rPr lang="en-US" sz="6400" dirty="0"/>
              <a:t>When packet completes its transmission then it is removed from head of SFN and FIFO queue. </a:t>
            </a:r>
          </a:p>
          <a:p>
            <a:endParaRPr lang="en-US" dirty="0"/>
          </a:p>
          <a:p>
            <a:pPr>
              <a:buNone/>
            </a:pPr>
            <a:endParaRPr lang="en-US" dirty="0"/>
          </a:p>
        </p:txBody>
      </p:sp>
      <p:pic>
        <p:nvPicPr>
          <p:cNvPr id="2051" name="Picture 3"/>
          <p:cNvPicPr>
            <a:picLocks noChangeAspect="1" noChangeArrowheads="1"/>
          </p:cNvPicPr>
          <p:nvPr/>
        </p:nvPicPr>
        <p:blipFill>
          <a:blip r:embed="rId2"/>
          <a:srcRect/>
          <a:stretch>
            <a:fillRect/>
          </a:stretch>
        </p:blipFill>
        <p:spPr bwMode="auto">
          <a:xfrm>
            <a:off x="2209800" y="2682650"/>
            <a:ext cx="6934200" cy="2460849"/>
          </a:xfrm>
          <a:prstGeom prst="rect">
            <a:avLst/>
          </a:prstGeom>
          <a:noFill/>
          <a:ln w="9525">
            <a:noFill/>
            <a:miter lim="800000"/>
            <a:headEnd/>
            <a:tailEnd/>
          </a:ln>
          <a:effectLst/>
        </p:spPr>
      </p:pic>
      <p:pic>
        <p:nvPicPr>
          <p:cNvPr id="5" name="Content Placeholder 4">
            <a:extLst>
              <a:ext uri="{FF2B5EF4-FFF2-40B4-BE49-F238E27FC236}">
                <a16:creationId xmlns:a16="http://schemas.microsoft.com/office/drawing/2014/main" id="{321CF095-FCFE-468A-A4BF-105E3C02F4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4400" y="0"/>
            <a:ext cx="609600" cy="6705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3941</TotalTime>
  <Words>933</Words>
  <Application>Microsoft Office PowerPoint</Application>
  <PresentationFormat>On-screen Show (16:9)</PresentationFormat>
  <Paragraphs>78</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Bahnschrift</vt:lpstr>
      <vt:lpstr>Calibri</vt:lpstr>
      <vt:lpstr>Monotype Corsiva</vt:lpstr>
      <vt:lpstr>Times New Roman</vt:lpstr>
      <vt:lpstr>Wingdings</vt:lpstr>
      <vt:lpstr>Office Theme</vt:lpstr>
      <vt:lpstr>Real-time operating system </vt:lpstr>
      <vt:lpstr>Contents</vt:lpstr>
      <vt:lpstr>Priority based Services Discipline For Switched Network</vt:lpstr>
      <vt:lpstr>Waited Fair Queuing (WFQ) Discipline</vt:lpstr>
      <vt:lpstr>Cont..</vt:lpstr>
      <vt:lpstr>PowerPoint Presentation</vt:lpstr>
      <vt:lpstr>Scheduling algorithm</vt:lpstr>
      <vt:lpstr>PowerPoint Presentation</vt:lpstr>
      <vt:lpstr>PowerPoint Presentation</vt:lpstr>
      <vt:lpstr>Weighted Round-Robin Service Disciplines for Switched Networks </vt:lpstr>
      <vt:lpstr>PowerPoint Presentation</vt:lpstr>
      <vt:lpstr>WRR Scheduling</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operating system </dc:title>
  <dc:creator>admin</dc:creator>
  <cp:lastModifiedBy>Harmeet Singh</cp:lastModifiedBy>
  <cp:revision>75</cp:revision>
  <dcterms:created xsi:type="dcterms:W3CDTF">2006-08-16T00:00:00Z</dcterms:created>
  <dcterms:modified xsi:type="dcterms:W3CDTF">2024-05-07T06:06:25Z</dcterms:modified>
</cp:coreProperties>
</file>