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wmf" ContentType="image/x-wmf"/>
  <Override PartName="/ppt/media/image2.wmf" ContentType="image/x-wmf"/>
  <Override PartName="/ppt/media/image3.wmf" ContentType="image/x-wmf"/>
  <Override PartName="/ppt/media/image4.png" ContentType="image/png"/>
  <Override PartName="/ppt/media/image5.jpeg" ContentType="image/jpe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media/image10.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25" name="PlaceHolder 2"/>
          <p:cNvSpPr>
            <a:spLocks noGrp="1"/>
          </p:cNvSpPr>
          <p:nvPr>
            <p:ph type="body"/>
          </p:nvPr>
        </p:nvSpPr>
        <p:spPr>
          <a:xfrm>
            <a:off x="990000" y="182376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26" name="PlaceHolder 3"/>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28"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29"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0"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1" name="PlaceHolder 5"/>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33" name="PlaceHolder 2"/>
          <p:cNvSpPr>
            <a:spLocks noGrp="1"/>
          </p:cNvSpPr>
          <p:nvPr>
            <p:ph type="body"/>
          </p:nvPr>
        </p:nvSpPr>
        <p:spPr>
          <a:xfrm>
            <a:off x="99000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4" name="PlaceHolder 3"/>
          <p:cNvSpPr>
            <a:spLocks noGrp="1"/>
          </p:cNvSpPr>
          <p:nvPr>
            <p:ph type="body"/>
          </p:nvPr>
        </p:nvSpPr>
        <p:spPr>
          <a:xfrm>
            <a:off x="372888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5" name="PlaceHolder 4"/>
          <p:cNvSpPr>
            <a:spLocks noGrp="1"/>
          </p:cNvSpPr>
          <p:nvPr>
            <p:ph type="body"/>
          </p:nvPr>
        </p:nvSpPr>
        <p:spPr>
          <a:xfrm>
            <a:off x="646812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6" name="PlaceHolder 5"/>
          <p:cNvSpPr>
            <a:spLocks noGrp="1"/>
          </p:cNvSpPr>
          <p:nvPr>
            <p:ph type="body"/>
          </p:nvPr>
        </p:nvSpPr>
        <p:spPr>
          <a:xfrm>
            <a:off x="99000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7" name="PlaceHolder 6"/>
          <p:cNvSpPr>
            <a:spLocks noGrp="1"/>
          </p:cNvSpPr>
          <p:nvPr>
            <p:ph type="body"/>
          </p:nvPr>
        </p:nvSpPr>
        <p:spPr>
          <a:xfrm>
            <a:off x="372888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38" name="PlaceHolder 7"/>
          <p:cNvSpPr>
            <a:spLocks noGrp="1"/>
          </p:cNvSpPr>
          <p:nvPr>
            <p:ph type="body"/>
          </p:nvPr>
        </p:nvSpPr>
        <p:spPr>
          <a:xfrm>
            <a:off x="646812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43" name="PlaceHolder 2"/>
          <p:cNvSpPr>
            <a:spLocks noGrp="1"/>
          </p:cNvSpPr>
          <p:nvPr>
            <p:ph type="subTitle"/>
          </p:nvPr>
        </p:nvSpPr>
        <p:spPr>
          <a:xfrm>
            <a:off x="990000" y="1823760"/>
            <a:ext cx="8100720" cy="479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45" name="PlaceHolder 2"/>
          <p:cNvSpPr>
            <a:spLocks noGrp="1"/>
          </p:cNvSpPr>
          <p:nvPr>
            <p:ph type="body"/>
          </p:nvPr>
        </p:nvSpPr>
        <p:spPr>
          <a:xfrm>
            <a:off x="990000" y="1823760"/>
            <a:ext cx="810072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47"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48"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56000" y="479520"/>
            <a:ext cx="3168360" cy="556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52"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53"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54"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4" name="PlaceHolder 2"/>
          <p:cNvSpPr>
            <a:spLocks noGrp="1"/>
          </p:cNvSpPr>
          <p:nvPr>
            <p:ph type="subTitle"/>
          </p:nvPr>
        </p:nvSpPr>
        <p:spPr>
          <a:xfrm>
            <a:off x="990000" y="1823760"/>
            <a:ext cx="8100720" cy="479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56"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57"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58" name="PlaceHolder 4"/>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60"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61"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62" name="PlaceHolder 4"/>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64" name="PlaceHolder 2"/>
          <p:cNvSpPr>
            <a:spLocks noGrp="1"/>
          </p:cNvSpPr>
          <p:nvPr>
            <p:ph type="body"/>
          </p:nvPr>
        </p:nvSpPr>
        <p:spPr>
          <a:xfrm>
            <a:off x="990000" y="182376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65" name="PlaceHolder 3"/>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67"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68"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69"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0" name="PlaceHolder 5"/>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72" name="PlaceHolder 2"/>
          <p:cNvSpPr>
            <a:spLocks noGrp="1"/>
          </p:cNvSpPr>
          <p:nvPr>
            <p:ph type="body"/>
          </p:nvPr>
        </p:nvSpPr>
        <p:spPr>
          <a:xfrm>
            <a:off x="99000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3" name="PlaceHolder 3"/>
          <p:cNvSpPr>
            <a:spLocks noGrp="1"/>
          </p:cNvSpPr>
          <p:nvPr>
            <p:ph type="body"/>
          </p:nvPr>
        </p:nvSpPr>
        <p:spPr>
          <a:xfrm>
            <a:off x="372888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4" name="PlaceHolder 4"/>
          <p:cNvSpPr>
            <a:spLocks noGrp="1"/>
          </p:cNvSpPr>
          <p:nvPr>
            <p:ph type="body"/>
          </p:nvPr>
        </p:nvSpPr>
        <p:spPr>
          <a:xfrm>
            <a:off x="646812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5" name="PlaceHolder 5"/>
          <p:cNvSpPr>
            <a:spLocks noGrp="1"/>
          </p:cNvSpPr>
          <p:nvPr>
            <p:ph type="body"/>
          </p:nvPr>
        </p:nvSpPr>
        <p:spPr>
          <a:xfrm>
            <a:off x="99000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6" name="PlaceHolder 6"/>
          <p:cNvSpPr>
            <a:spLocks noGrp="1"/>
          </p:cNvSpPr>
          <p:nvPr>
            <p:ph type="body"/>
          </p:nvPr>
        </p:nvSpPr>
        <p:spPr>
          <a:xfrm>
            <a:off x="372888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77" name="PlaceHolder 7"/>
          <p:cNvSpPr>
            <a:spLocks noGrp="1"/>
          </p:cNvSpPr>
          <p:nvPr>
            <p:ph type="body"/>
          </p:nvPr>
        </p:nvSpPr>
        <p:spPr>
          <a:xfrm>
            <a:off x="646812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82" name="PlaceHolder 2"/>
          <p:cNvSpPr>
            <a:spLocks noGrp="1"/>
          </p:cNvSpPr>
          <p:nvPr>
            <p:ph type="subTitle"/>
          </p:nvPr>
        </p:nvSpPr>
        <p:spPr>
          <a:xfrm>
            <a:off x="990000" y="1823760"/>
            <a:ext cx="8100720" cy="479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84" name="PlaceHolder 2"/>
          <p:cNvSpPr>
            <a:spLocks noGrp="1"/>
          </p:cNvSpPr>
          <p:nvPr>
            <p:ph type="body"/>
          </p:nvPr>
        </p:nvSpPr>
        <p:spPr>
          <a:xfrm>
            <a:off x="990000" y="1823760"/>
            <a:ext cx="810072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86"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87"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6" name="PlaceHolder 2"/>
          <p:cNvSpPr>
            <a:spLocks noGrp="1"/>
          </p:cNvSpPr>
          <p:nvPr>
            <p:ph type="body"/>
          </p:nvPr>
        </p:nvSpPr>
        <p:spPr>
          <a:xfrm>
            <a:off x="990000" y="1823760"/>
            <a:ext cx="810072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456000" y="479520"/>
            <a:ext cx="3168360" cy="556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91"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92"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93"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95"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96"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97" name="PlaceHolder 4"/>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99"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0"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1" name="PlaceHolder 4"/>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03" name="PlaceHolder 2"/>
          <p:cNvSpPr>
            <a:spLocks noGrp="1"/>
          </p:cNvSpPr>
          <p:nvPr>
            <p:ph type="body"/>
          </p:nvPr>
        </p:nvSpPr>
        <p:spPr>
          <a:xfrm>
            <a:off x="990000" y="182376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4" name="PlaceHolder 3"/>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06"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7"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8"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09" name="PlaceHolder 5"/>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11" name="PlaceHolder 2"/>
          <p:cNvSpPr>
            <a:spLocks noGrp="1"/>
          </p:cNvSpPr>
          <p:nvPr>
            <p:ph type="body"/>
          </p:nvPr>
        </p:nvSpPr>
        <p:spPr>
          <a:xfrm>
            <a:off x="99000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12" name="PlaceHolder 3"/>
          <p:cNvSpPr>
            <a:spLocks noGrp="1"/>
          </p:cNvSpPr>
          <p:nvPr>
            <p:ph type="body"/>
          </p:nvPr>
        </p:nvSpPr>
        <p:spPr>
          <a:xfrm>
            <a:off x="372888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13" name="PlaceHolder 4"/>
          <p:cNvSpPr>
            <a:spLocks noGrp="1"/>
          </p:cNvSpPr>
          <p:nvPr>
            <p:ph type="body"/>
          </p:nvPr>
        </p:nvSpPr>
        <p:spPr>
          <a:xfrm>
            <a:off x="646812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14" name="PlaceHolder 5"/>
          <p:cNvSpPr>
            <a:spLocks noGrp="1"/>
          </p:cNvSpPr>
          <p:nvPr>
            <p:ph type="body"/>
          </p:nvPr>
        </p:nvSpPr>
        <p:spPr>
          <a:xfrm>
            <a:off x="99000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15" name="PlaceHolder 6"/>
          <p:cNvSpPr>
            <a:spLocks noGrp="1"/>
          </p:cNvSpPr>
          <p:nvPr>
            <p:ph type="body"/>
          </p:nvPr>
        </p:nvSpPr>
        <p:spPr>
          <a:xfrm>
            <a:off x="372888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16" name="PlaceHolder 7"/>
          <p:cNvSpPr>
            <a:spLocks noGrp="1"/>
          </p:cNvSpPr>
          <p:nvPr>
            <p:ph type="body"/>
          </p:nvPr>
        </p:nvSpPr>
        <p:spPr>
          <a:xfrm>
            <a:off x="646812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24" name="PlaceHolder 2"/>
          <p:cNvSpPr>
            <a:spLocks noGrp="1"/>
          </p:cNvSpPr>
          <p:nvPr>
            <p:ph type="subTitle"/>
          </p:nvPr>
        </p:nvSpPr>
        <p:spPr>
          <a:xfrm>
            <a:off x="990000" y="1823760"/>
            <a:ext cx="8100720" cy="479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26" name="PlaceHolder 2"/>
          <p:cNvSpPr>
            <a:spLocks noGrp="1"/>
          </p:cNvSpPr>
          <p:nvPr>
            <p:ph type="body"/>
          </p:nvPr>
        </p:nvSpPr>
        <p:spPr>
          <a:xfrm>
            <a:off x="990000" y="1823760"/>
            <a:ext cx="810072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8"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9"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28"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129"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3456000" y="479520"/>
            <a:ext cx="3168360" cy="556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33"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34"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135"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37"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138"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39" name="PlaceHolder 4"/>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41"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42"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43" name="PlaceHolder 4"/>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45" name="PlaceHolder 2"/>
          <p:cNvSpPr>
            <a:spLocks noGrp="1"/>
          </p:cNvSpPr>
          <p:nvPr>
            <p:ph type="body"/>
          </p:nvPr>
        </p:nvSpPr>
        <p:spPr>
          <a:xfrm>
            <a:off x="990000" y="182376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46" name="PlaceHolder 3"/>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48"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49"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0"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1" name="PlaceHolder 5"/>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53" name="PlaceHolder 2"/>
          <p:cNvSpPr>
            <a:spLocks noGrp="1"/>
          </p:cNvSpPr>
          <p:nvPr>
            <p:ph type="body"/>
          </p:nvPr>
        </p:nvSpPr>
        <p:spPr>
          <a:xfrm>
            <a:off x="99000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4" name="PlaceHolder 3"/>
          <p:cNvSpPr>
            <a:spLocks noGrp="1"/>
          </p:cNvSpPr>
          <p:nvPr>
            <p:ph type="body"/>
          </p:nvPr>
        </p:nvSpPr>
        <p:spPr>
          <a:xfrm>
            <a:off x="372888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5" name="PlaceHolder 4"/>
          <p:cNvSpPr>
            <a:spLocks noGrp="1"/>
          </p:cNvSpPr>
          <p:nvPr>
            <p:ph type="body"/>
          </p:nvPr>
        </p:nvSpPr>
        <p:spPr>
          <a:xfrm>
            <a:off x="6468120" y="182376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6" name="PlaceHolder 5"/>
          <p:cNvSpPr>
            <a:spLocks noGrp="1"/>
          </p:cNvSpPr>
          <p:nvPr>
            <p:ph type="body"/>
          </p:nvPr>
        </p:nvSpPr>
        <p:spPr>
          <a:xfrm>
            <a:off x="99000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7" name="PlaceHolder 6"/>
          <p:cNvSpPr>
            <a:spLocks noGrp="1"/>
          </p:cNvSpPr>
          <p:nvPr>
            <p:ph type="body"/>
          </p:nvPr>
        </p:nvSpPr>
        <p:spPr>
          <a:xfrm>
            <a:off x="372888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58" name="PlaceHolder 7"/>
          <p:cNvSpPr>
            <a:spLocks noGrp="1"/>
          </p:cNvSpPr>
          <p:nvPr>
            <p:ph type="body"/>
          </p:nvPr>
        </p:nvSpPr>
        <p:spPr>
          <a:xfrm>
            <a:off x="6468120" y="4330800"/>
            <a:ext cx="26082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456000" y="479520"/>
            <a:ext cx="3168360" cy="556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3"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4" name="PlaceHolder 3"/>
          <p:cNvSpPr>
            <a:spLocks noGrp="1"/>
          </p:cNvSpPr>
          <p:nvPr>
            <p:ph type="body"/>
          </p:nvPr>
        </p:nvSpPr>
        <p:spPr>
          <a:xfrm>
            <a:off x="51408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15" name="PlaceHolder 4"/>
          <p:cNvSpPr>
            <a:spLocks noGrp="1"/>
          </p:cNvSpPr>
          <p:nvPr>
            <p:ph type="body"/>
          </p:nvPr>
        </p:nvSpPr>
        <p:spPr>
          <a:xfrm>
            <a:off x="9900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17" name="PlaceHolder 2"/>
          <p:cNvSpPr>
            <a:spLocks noGrp="1"/>
          </p:cNvSpPr>
          <p:nvPr>
            <p:ph type="body"/>
          </p:nvPr>
        </p:nvSpPr>
        <p:spPr>
          <a:xfrm>
            <a:off x="990000" y="1823760"/>
            <a:ext cx="3952800" cy="4799880"/>
          </a:xfrm>
          <a:prstGeom prst="rect">
            <a:avLst/>
          </a:prstGeom>
        </p:spPr>
        <p:txBody>
          <a:bodyPr lIns="0" rIns="0" tIns="0" bIns="0">
            <a:normAutofit/>
          </a:bodyPr>
          <a:p>
            <a:endParaRPr b="0" lang="en-US" sz="3200" spc="-1" strike="noStrike">
              <a:solidFill>
                <a:srgbClr val="ffffff"/>
              </a:solidFill>
              <a:latin typeface="Arial"/>
            </a:endParaRPr>
          </a:p>
        </p:txBody>
      </p:sp>
      <p:sp>
        <p:nvSpPr>
          <p:cNvPr id="18"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19" name="PlaceHolder 4"/>
          <p:cNvSpPr>
            <a:spLocks noGrp="1"/>
          </p:cNvSpPr>
          <p:nvPr>
            <p:ph type="body"/>
          </p:nvPr>
        </p:nvSpPr>
        <p:spPr>
          <a:xfrm>
            <a:off x="5140800" y="433080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456000" y="479520"/>
            <a:ext cx="3168360" cy="1200240"/>
          </a:xfrm>
          <a:prstGeom prst="rect">
            <a:avLst/>
          </a:prstGeom>
        </p:spPr>
        <p:txBody>
          <a:bodyPr lIns="0" rIns="0" tIns="0" bIns="0" anchor="ctr">
            <a:normAutofit/>
          </a:bodyPr>
          <a:p>
            <a:pPr algn="ctr"/>
            <a:endParaRPr b="1" lang="en-US" sz="4140" spc="-1" strike="noStrike">
              <a:solidFill>
                <a:srgbClr val="ffffff"/>
              </a:solidFill>
              <a:latin typeface="Arial"/>
            </a:endParaRPr>
          </a:p>
        </p:txBody>
      </p:sp>
      <p:sp>
        <p:nvSpPr>
          <p:cNvPr id="21" name="PlaceHolder 2"/>
          <p:cNvSpPr>
            <a:spLocks noGrp="1"/>
          </p:cNvSpPr>
          <p:nvPr>
            <p:ph type="body"/>
          </p:nvPr>
        </p:nvSpPr>
        <p:spPr>
          <a:xfrm>
            <a:off x="9900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22" name="PlaceHolder 3"/>
          <p:cNvSpPr>
            <a:spLocks noGrp="1"/>
          </p:cNvSpPr>
          <p:nvPr>
            <p:ph type="body"/>
          </p:nvPr>
        </p:nvSpPr>
        <p:spPr>
          <a:xfrm>
            <a:off x="5140800" y="1823760"/>
            <a:ext cx="3952800" cy="2289240"/>
          </a:xfrm>
          <a:prstGeom prst="rect">
            <a:avLst/>
          </a:prstGeom>
        </p:spPr>
        <p:txBody>
          <a:bodyPr lIns="0" rIns="0" tIns="0" bIns="0">
            <a:normAutofit/>
          </a:bodyPr>
          <a:p>
            <a:endParaRPr b="0" lang="en-US" sz="3200" spc="-1" strike="noStrike">
              <a:solidFill>
                <a:srgbClr val="ffffff"/>
              </a:solidFill>
              <a:latin typeface="Arial"/>
            </a:endParaRPr>
          </a:p>
        </p:txBody>
      </p:sp>
      <p:sp>
        <p:nvSpPr>
          <p:cNvPr id="23" name="PlaceHolder 4"/>
          <p:cNvSpPr>
            <a:spLocks noGrp="1"/>
          </p:cNvSpPr>
          <p:nvPr>
            <p:ph type="body"/>
          </p:nvPr>
        </p:nvSpPr>
        <p:spPr>
          <a:xfrm>
            <a:off x="990000" y="4330800"/>
            <a:ext cx="8100720" cy="2289240"/>
          </a:xfrm>
          <a:prstGeom prst="rect">
            <a:avLst/>
          </a:prstGeom>
        </p:spPr>
        <p:txBody>
          <a:bodyPr lIns="0" rIns="0" tIns="0" bIns="0">
            <a:normAutofit/>
          </a:bodyPr>
          <a:p>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00" y="0"/>
            <a:ext cx="10186200" cy="7595280"/>
          </a:xfrm>
          <a:prstGeom prst="rect">
            <a:avLst/>
          </a:prstGeom>
          <a:ln>
            <a:noFill/>
          </a:ln>
        </p:spPr>
      </p:pic>
      <p:sp>
        <p:nvSpPr>
          <p:cNvPr id="1" name="PlaceHolder 1"/>
          <p:cNvSpPr>
            <a:spLocks noGrp="1"/>
          </p:cNvSpPr>
          <p:nvPr>
            <p:ph type="title"/>
          </p:nvPr>
        </p:nvSpPr>
        <p:spPr>
          <a:xfrm>
            <a:off x="504000" y="282960"/>
            <a:ext cx="4039560" cy="12981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00" y="0"/>
            <a:ext cx="10186200" cy="759528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36000" y="0"/>
            <a:ext cx="10186200" cy="7595280"/>
          </a:xfrm>
          <a:prstGeom prst="rect">
            <a:avLst/>
          </a:prstGeom>
          <a:ln>
            <a:noFill/>
          </a:ln>
        </p:spPr>
      </p:pic>
      <p:sp>
        <p:nvSpPr>
          <p:cNvPr id="79" name="PlaceHolder 1"/>
          <p:cNvSpPr>
            <a:spLocks noGrp="1"/>
          </p:cNvSpPr>
          <p:nvPr>
            <p:ph type="title"/>
          </p:nvPr>
        </p:nvSpPr>
        <p:spPr>
          <a:xfrm>
            <a:off x="504000" y="282960"/>
            <a:ext cx="4039560" cy="12981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3745440" y="2548080"/>
            <a:ext cx="2561760" cy="10008000"/>
          </a:xfrm>
          <a:prstGeom prst="rect">
            <a:avLst/>
          </a:prstGeom>
        </p:spPr>
        <p:txBody>
          <a:bodyPr lIns="0" rIns="0" tIns="0" bIns="0">
            <a:normAutofit fontScale="55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0" y="3960"/>
            <a:ext cx="10080360" cy="7555320"/>
          </a:xfrm>
          <a:prstGeom prst="rect">
            <a:avLst/>
          </a:prstGeom>
          <a:ln>
            <a:noFill/>
          </a:ln>
        </p:spPr>
      </p:pic>
      <p:sp>
        <p:nvSpPr>
          <p:cNvPr id="118" name="PlaceHolder 1"/>
          <p:cNvSpPr>
            <a:spLocks noGrp="1"/>
          </p:cNvSpPr>
          <p:nvPr>
            <p:ph type="title"/>
          </p:nvPr>
        </p:nvSpPr>
        <p:spPr>
          <a:xfrm>
            <a:off x="3456000" y="479520"/>
            <a:ext cx="3168360" cy="1200240"/>
          </a:xfrm>
          <a:prstGeom prst="rect">
            <a:avLst/>
          </a:prstGeom>
        </p:spPr>
        <p:txBody>
          <a:bodyPr lIns="0" rIns="0" tIns="0" bIns="0" anchor="ctr">
            <a:normAutofit fontScale="55000"/>
          </a:bodyPr>
          <a:p>
            <a:pPr algn="ctr"/>
            <a:r>
              <a:rPr b="1" lang="en-US" sz="4140" spc="-1" strike="noStrike">
                <a:solidFill>
                  <a:srgbClr val="ffffff"/>
                </a:solidFill>
                <a:latin typeface="Arial"/>
              </a:rPr>
              <a:t>Click to edit the title text format</a:t>
            </a:r>
            <a:endParaRPr b="1" lang="en-US" sz="4140" spc="-1" strike="noStrike">
              <a:solidFill>
                <a:srgbClr val="ffffff"/>
              </a:solidFill>
              <a:latin typeface="Arial"/>
            </a:endParaRPr>
          </a:p>
        </p:txBody>
      </p:sp>
      <p:sp>
        <p:nvSpPr>
          <p:cNvPr id="119" name="PlaceHolder 2"/>
          <p:cNvSpPr>
            <a:spLocks noGrp="1"/>
          </p:cNvSpPr>
          <p:nvPr>
            <p:ph type="body"/>
          </p:nvPr>
        </p:nvSpPr>
        <p:spPr>
          <a:xfrm>
            <a:off x="990000" y="1823760"/>
            <a:ext cx="8100720" cy="4799880"/>
          </a:xfrm>
          <a:prstGeom prst="rect">
            <a:avLst/>
          </a:prstGeom>
        </p:spPr>
        <p:txBody>
          <a:bodyPr lIns="0" rIns="0" tIns="0" bIns="0">
            <a:noAutofit/>
          </a:bodyPr>
          <a:p>
            <a:pPr marL="432000" indent="-324000">
              <a:spcAft>
                <a:spcPts val="1414"/>
              </a:spcAft>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Aft>
                <a:spcPts val="1131"/>
              </a:spcAft>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Aft>
                <a:spcPts val="845"/>
              </a:spcAft>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Aft>
                <a:spcPts val="561"/>
              </a:spcAft>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Aft>
                <a:spcPts val="278"/>
              </a:spcAft>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Aft>
                <a:spcPts val="278"/>
              </a:spcAft>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Aft>
                <a:spcPts val="278"/>
              </a:spcAft>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
        <p:nvSpPr>
          <p:cNvPr id="120" name="PlaceHolder 3"/>
          <p:cNvSpPr>
            <a:spLocks noGrp="1"/>
          </p:cNvSpPr>
          <p:nvPr>
            <p:ph type="dt"/>
          </p:nvPr>
        </p:nvSpPr>
        <p:spPr>
          <a:xfrm>
            <a:off x="864000" y="6887520"/>
            <a:ext cx="2132280" cy="521280"/>
          </a:xfrm>
          <a:prstGeom prst="rect">
            <a:avLst/>
          </a:prstGeom>
        </p:spPr>
        <p:txBody>
          <a:bodyPr lIns="0" rIns="0" tIns="0" bIns="0">
            <a:noAutofit/>
          </a:bodyPr>
          <a:p>
            <a:r>
              <a:rPr b="0" lang="en-US" sz="1400" spc="-1" strike="noStrike">
                <a:solidFill>
                  <a:srgbClr val="770707"/>
                </a:solidFill>
                <a:latin typeface="Arial"/>
              </a:rPr>
              <a:t>&lt;date/time&gt;</a:t>
            </a:r>
            <a:endParaRPr b="0" lang="en-US" sz="1400" spc="-1" strike="noStrike">
              <a:solidFill>
                <a:srgbClr val="770707"/>
              </a:solidFill>
              <a:latin typeface="Arial"/>
            </a:endParaRPr>
          </a:p>
        </p:txBody>
      </p:sp>
      <p:sp>
        <p:nvSpPr>
          <p:cNvPr id="121" name="PlaceHolder 4"/>
          <p:cNvSpPr>
            <a:spLocks noGrp="1"/>
          </p:cNvSpPr>
          <p:nvPr>
            <p:ph type="ftr"/>
          </p:nvPr>
        </p:nvSpPr>
        <p:spPr>
          <a:xfrm>
            <a:off x="3447360" y="6886440"/>
            <a:ext cx="3195360" cy="521280"/>
          </a:xfrm>
          <a:prstGeom prst="rect">
            <a:avLst/>
          </a:prstGeom>
        </p:spPr>
        <p:txBody>
          <a:bodyPr lIns="0" rIns="0" tIns="0" bIns="0">
            <a:noAutofit/>
          </a:bodyPr>
          <a:p>
            <a:pPr algn="ctr"/>
            <a:r>
              <a:rPr b="0" lang="en-US" sz="1400" spc="-1" strike="noStrike">
                <a:solidFill>
                  <a:srgbClr val="770707"/>
                </a:solidFill>
                <a:latin typeface="Arial"/>
              </a:rPr>
              <a:t>&lt;footer&gt;</a:t>
            </a:r>
            <a:endParaRPr b="0" lang="en-US" sz="1400" spc="-1" strike="noStrike">
              <a:solidFill>
                <a:srgbClr val="770707"/>
              </a:solidFill>
              <a:latin typeface="Arial"/>
            </a:endParaRPr>
          </a:p>
        </p:txBody>
      </p:sp>
      <p:sp>
        <p:nvSpPr>
          <p:cNvPr id="122" name="PlaceHolder 5"/>
          <p:cNvSpPr>
            <a:spLocks noGrp="1"/>
          </p:cNvSpPr>
          <p:nvPr>
            <p:ph type="sldNum"/>
          </p:nvPr>
        </p:nvSpPr>
        <p:spPr>
          <a:xfrm>
            <a:off x="7084080" y="6887520"/>
            <a:ext cx="2204280" cy="521280"/>
          </a:xfrm>
          <a:prstGeom prst="rect">
            <a:avLst/>
          </a:prstGeom>
        </p:spPr>
        <p:txBody>
          <a:bodyPr lIns="0" rIns="0" tIns="0" bIns="0">
            <a:noAutofit/>
          </a:bodyPr>
          <a:p>
            <a:pPr algn="r"/>
            <a:fld id="{2CA3FDE6-00D9-49B9-ABEA-ABE48BCFD344}" type="slidenum">
              <a:rPr b="0" lang="en-US" sz="1400" spc="-1" strike="noStrike">
                <a:solidFill>
                  <a:srgbClr val="770707"/>
                </a:solidFill>
                <a:latin typeface="Arial"/>
              </a:rPr>
              <a:t>&lt;number&gt;</a:t>
            </a:fld>
            <a:endParaRPr b="0" lang="en-US" sz="1400" spc="-1" strike="noStrike">
              <a:solidFill>
                <a:srgbClr val="770707"/>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45920" y="2651760"/>
            <a:ext cx="6948720" cy="283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DejaVu Sans"/>
                <a:ea typeface="DejaVu Sans"/>
              </a:rPr>
              <a:t>Opening a new Shopping Mall</a:t>
            </a:r>
            <a:endParaRPr b="0" lang="en-US" sz="3200" spc="-1" strike="noStrike">
              <a:latin typeface="Arial"/>
            </a:endParaRPr>
          </a:p>
          <a:p>
            <a:pPr algn="ctr">
              <a:lnSpc>
                <a:spcPct val="100000"/>
              </a:lnSpc>
            </a:pPr>
            <a:r>
              <a:rPr b="1" lang="en-US" sz="3200" spc="-1" strike="noStrike">
                <a:solidFill>
                  <a:srgbClr val="000000"/>
                </a:solidFill>
                <a:latin typeface="DejaVu Sans"/>
                <a:ea typeface="DejaVu Sans"/>
              </a:rPr>
              <a:t>In Singapore </a:t>
            </a:r>
            <a:endParaRPr b="0" lang="en-US" sz="3200" spc="-1" strike="noStrike">
              <a:latin typeface="Arial"/>
            </a:endParaRPr>
          </a:p>
        </p:txBody>
      </p:sp>
      <p:sp>
        <p:nvSpPr>
          <p:cNvPr id="160" name="CustomShape 2"/>
          <p:cNvSpPr/>
          <p:nvPr/>
        </p:nvSpPr>
        <p:spPr>
          <a:xfrm>
            <a:off x="504000" y="282960"/>
            <a:ext cx="4039560" cy="1298160"/>
          </a:xfrm>
          <a:prstGeom prst="rect">
            <a:avLst/>
          </a:prstGeom>
          <a:noFill/>
          <a:ln>
            <a:noFill/>
          </a:ln>
        </p:spPr>
        <p:style>
          <a:lnRef idx="0"/>
          <a:fillRef idx="0"/>
          <a:effectRef idx="0"/>
          <a:fontRef idx="minor"/>
        </p:style>
      </p:sp>
      <p:sp>
        <p:nvSpPr>
          <p:cNvPr id="161" name="CustomShape 3"/>
          <p:cNvSpPr/>
          <p:nvPr/>
        </p:nvSpPr>
        <p:spPr>
          <a:xfrm>
            <a:off x="3745440" y="2548080"/>
            <a:ext cx="2561760" cy="10008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c9211e"/>
                </a:solidFill>
                <a:latin typeface="DejaVu Sans"/>
                <a:ea typeface="DejaVu Sans"/>
              </a:rPr>
              <a:t>First Cluster</a:t>
            </a:r>
            <a:endParaRPr b="0" lang="en-US" sz="4000" spc="-1" strike="noStrike">
              <a:latin typeface="Arial"/>
            </a:endParaRPr>
          </a:p>
        </p:txBody>
      </p:sp>
      <p:pic>
        <p:nvPicPr>
          <p:cNvPr id="185" name="" descr=""/>
          <p:cNvPicPr/>
          <p:nvPr/>
        </p:nvPicPr>
        <p:blipFill>
          <a:blip r:embed="rId1"/>
          <a:stretch/>
        </p:blipFill>
        <p:spPr>
          <a:xfrm>
            <a:off x="1680480" y="1841040"/>
            <a:ext cx="6717960" cy="44524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5cff8c"/>
                </a:solidFill>
                <a:latin typeface="DejaVu Sans"/>
                <a:ea typeface="DejaVu Sans"/>
              </a:rPr>
              <a:t>Second Cluster</a:t>
            </a:r>
            <a:endParaRPr b="0" lang="en-US" sz="4000" spc="-1" strike="noStrike">
              <a:latin typeface="Arial"/>
            </a:endParaRPr>
          </a:p>
        </p:txBody>
      </p:sp>
      <p:pic>
        <p:nvPicPr>
          <p:cNvPr id="187" name="" descr=""/>
          <p:cNvPicPr/>
          <p:nvPr/>
        </p:nvPicPr>
        <p:blipFill>
          <a:blip r:embed="rId1"/>
          <a:stretch/>
        </p:blipFill>
        <p:spPr>
          <a:xfrm>
            <a:off x="2354760" y="2835000"/>
            <a:ext cx="5234040" cy="1644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8d1d75"/>
                </a:solidFill>
                <a:latin typeface="DejaVu Sans"/>
                <a:ea typeface="DejaVu Sans"/>
              </a:rPr>
              <a:t>Third Cluster</a:t>
            </a:r>
            <a:endParaRPr b="0" lang="en-US" sz="4000" spc="-1" strike="noStrike">
              <a:latin typeface="Arial"/>
            </a:endParaRPr>
          </a:p>
        </p:txBody>
      </p:sp>
      <p:pic>
        <p:nvPicPr>
          <p:cNvPr id="189" name="" descr=""/>
          <p:cNvPicPr/>
          <p:nvPr/>
        </p:nvPicPr>
        <p:blipFill>
          <a:blip r:embed="rId1"/>
          <a:stretch/>
        </p:blipFill>
        <p:spPr>
          <a:xfrm>
            <a:off x="2313720" y="2209680"/>
            <a:ext cx="5462640" cy="3153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Observation </a:t>
            </a:r>
            <a:endParaRPr b="0" lang="en-US" sz="4000" spc="-1" strike="noStrike">
              <a:latin typeface="Arial"/>
            </a:endParaRPr>
          </a:p>
        </p:txBody>
      </p:sp>
      <p:sp>
        <p:nvSpPr>
          <p:cNvPr id="191" name="CustomShape 2"/>
          <p:cNvSpPr/>
          <p:nvPr/>
        </p:nvSpPr>
        <p:spPr>
          <a:xfrm>
            <a:off x="1463040" y="2011680"/>
            <a:ext cx="7497360" cy="5396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DejaVu Sans"/>
                <a:ea typeface="DejaVu Sans"/>
              </a:rPr>
              <a:t>1. </a:t>
            </a:r>
            <a:r>
              <a:rPr b="1" lang="en-US" sz="1800" spc="-1" strike="noStrike">
                <a:solidFill>
                  <a:srgbClr val="c9211e"/>
                </a:solidFill>
                <a:latin typeface="DejaVu Sans"/>
                <a:ea typeface="DejaVu Sans"/>
              </a:rPr>
              <a:t>First cluster</a:t>
            </a:r>
            <a:r>
              <a:rPr b="0" lang="en-US" sz="1800" spc="-1" strike="noStrike">
                <a:solidFill>
                  <a:srgbClr val="c9211e"/>
                </a:solidFill>
                <a:latin typeface="DejaVu Sans"/>
                <a:ea typeface="DejaVu Sans"/>
              </a:rPr>
              <a:t> </a:t>
            </a:r>
            <a:r>
              <a:rPr b="0" lang="en-US" sz="1800" spc="-1" strike="noStrike">
                <a:solidFill>
                  <a:srgbClr val="000000"/>
                </a:solidFill>
                <a:latin typeface="DejaVu Sans"/>
                <a:ea typeface="DejaVu Sans"/>
              </a:rPr>
              <a:t>has zero to very low numbers of shopping malls, as we can see, the neighborhoods in the first clusters are mostly in North/East/West Region. The density of population of most of these neighborhoods are not high.</a:t>
            </a:r>
            <a:r>
              <a:rPr b="0" lang="en-US" sz="1800" spc="-1" strike="noStrike">
                <a:solidFill>
                  <a:srgbClr val="c9211e"/>
                </a:solidFill>
                <a:latin typeface="DejaVu Sans"/>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DejaVu Sans"/>
                <a:ea typeface="DejaVu Sans"/>
              </a:rPr>
              <a:t>2. </a:t>
            </a:r>
            <a:r>
              <a:rPr b="1" lang="en-US" sz="1800" spc="-1" strike="noStrike">
                <a:solidFill>
                  <a:srgbClr val="5cff8c"/>
                </a:solidFill>
                <a:latin typeface="DejaVu Sans"/>
                <a:ea typeface="DejaVu Sans"/>
              </a:rPr>
              <a:t>Second cluster</a:t>
            </a:r>
            <a:r>
              <a:rPr b="0" lang="en-US" sz="1800" spc="-1" strike="noStrike">
                <a:solidFill>
                  <a:srgbClr val="000000"/>
                </a:solidFill>
                <a:latin typeface="DejaVu Sans"/>
                <a:ea typeface="DejaVu Sans"/>
              </a:rPr>
              <a:t> has the highest rate of shopping malls. It's easy to identify most places are in central region. For example, Orchard is a well-known shopping center in Singapore. While Woodlands, even in North Region, but it's the regional center of the North Region and being located immediately across from Johor Bahru, Malaysia, Woodlands is highly accessible, connected as the border between two countries, which brings a certain amount of business including shopping malls.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DejaVu Sans"/>
                <a:ea typeface="DejaVu Sans"/>
              </a:rPr>
              <a:t>3.</a:t>
            </a:r>
            <a:r>
              <a:rPr b="0" lang="en-US" sz="1800" spc="-1" strike="noStrike">
                <a:solidFill>
                  <a:srgbClr val="5cffbb"/>
                </a:solidFill>
                <a:latin typeface="DejaVu Sans"/>
                <a:ea typeface="DejaVu Sans"/>
              </a:rPr>
              <a:t> </a:t>
            </a:r>
            <a:r>
              <a:rPr b="1" lang="en-US" sz="1800" spc="-1" strike="noStrike">
                <a:solidFill>
                  <a:srgbClr val="8d1d75"/>
                </a:solidFill>
                <a:latin typeface="DejaVu Sans"/>
                <a:ea typeface="DejaVu Sans"/>
              </a:rPr>
              <a:t>Third cluster</a:t>
            </a:r>
            <a:r>
              <a:rPr b="1" lang="en-US" sz="1800" spc="-1" strike="noStrike">
                <a:solidFill>
                  <a:srgbClr val="ffffff"/>
                </a:solidFill>
                <a:latin typeface="DejaVu Sans"/>
                <a:ea typeface="DejaVu Sans"/>
              </a:rPr>
              <a:t> </a:t>
            </a:r>
            <a:r>
              <a:rPr b="0" lang="en-US" sz="1800" spc="-1" strike="noStrike">
                <a:solidFill>
                  <a:srgbClr val="000000"/>
                </a:solidFill>
                <a:latin typeface="DejaVu Sans"/>
                <a:ea typeface="DejaVu Sans"/>
              </a:rPr>
              <a:t> shows a moderate amount of shopping malls, located mostly in West Region and Central Region</a:t>
            </a:r>
            <a:r>
              <a:rPr b="0" lang="en-US" sz="1800" spc="-1" strike="noStrike">
                <a:solidFill>
                  <a:srgbClr val="ffffff"/>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Recommendations</a:t>
            </a:r>
            <a:r>
              <a:rPr b="1" lang="en-US" sz="4000" spc="-1" strike="noStrike">
                <a:solidFill>
                  <a:srgbClr val="333333"/>
                </a:solidFill>
                <a:latin typeface="Vemana2000"/>
                <a:ea typeface="DejaVu Sans"/>
              </a:rPr>
              <a:t> </a:t>
            </a:r>
            <a:endParaRPr b="0" lang="en-US" sz="4000" spc="-1" strike="noStrike">
              <a:latin typeface="Arial"/>
            </a:endParaRPr>
          </a:p>
        </p:txBody>
      </p:sp>
      <p:sp>
        <p:nvSpPr>
          <p:cNvPr id="193" name="CustomShape 2"/>
          <p:cNvSpPr/>
          <p:nvPr/>
        </p:nvSpPr>
        <p:spPr>
          <a:xfrm>
            <a:off x="700560" y="1841040"/>
            <a:ext cx="8678160" cy="4452480"/>
          </a:xfrm>
          <a:prstGeom prst="rect">
            <a:avLst/>
          </a:prstGeom>
          <a:noFill/>
          <a:ln>
            <a:noFill/>
          </a:ln>
        </p:spPr>
        <p:style>
          <a:lnRef idx="0"/>
          <a:fillRef idx="0"/>
          <a:effectRef idx="0"/>
          <a:fontRef idx="minor"/>
        </p:style>
        <p:txBody>
          <a:bodyPr lIns="0" rIns="0" tIns="0" bIns="0">
            <a:normAutofit fontScale="46000"/>
          </a:bodyPr>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 would strongly recommend the stakeholders invest in the </a:t>
            </a:r>
            <a:r>
              <a:rPr b="1" lang="en-US" sz="3200" spc="-1" strike="noStrike">
                <a:solidFill>
                  <a:srgbClr val="8d1d75"/>
                </a:solidFill>
                <a:latin typeface="Times New Roman"/>
                <a:ea typeface="DejaVu Sans"/>
              </a:rPr>
              <a:t>third cluster</a:t>
            </a:r>
            <a:r>
              <a:rPr b="0" lang="en-US" sz="3200" spc="-1" strike="noStrike">
                <a:solidFill>
                  <a:srgbClr val="000000"/>
                </a:solidFill>
                <a:latin typeface="Times New Roman"/>
                <a:ea typeface="DejaVu Sans"/>
              </a:rPr>
              <a:t>. </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It’s too competitive for a new shopping mall in the second cluster since it already has a high amount of shopping malls in such areas.</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Investing in the first cluster could be relatively risky, since most locations are in suburb area, which are less populated and are of industrial zones instead of residential areas. </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In the third cluster, most neighborhoods are well-located in the central and west region, and currently there are a moderate amount of shopping malls, but not too competitive as the second cluster, which creates great potential for shopping mall investments.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Conclusion and future directions</a:t>
            </a:r>
            <a:r>
              <a:rPr b="1" lang="en-US" sz="4000" spc="-1" strike="noStrike">
                <a:solidFill>
                  <a:srgbClr val="333333"/>
                </a:solidFill>
                <a:latin typeface="Vemana2000"/>
                <a:ea typeface="DejaVu Sans"/>
              </a:rPr>
              <a:t> </a:t>
            </a:r>
            <a:endParaRPr b="0" lang="en-US" sz="4000" spc="-1" strike="noStrike">
              <a:latin typeface="Arial"/>
            </a:endParaRPr>
          </a:p>
        </p:txBody>
      </p:sp>
      <p:sp>
        <p:nvSpPr>
          <p:cNvPr id="195" name="CustomShape 2"/>
          <p:cNvSpPr/>
          <p:nvPr/>
        </p:nvSpPr>
        <p:spPr>
          <a:xfrm>
            <a:off x="700560" y="1841040"/>
            <a:ext cx="8678160" cy="44524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Times New Roman"/>
                <a:ea typeface="DejaVu Sans"/>
              </a:rPr>
              <a:t>Accuracy of the models still has room to improve. </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000" spc="-1" strike="noStrike">
                <a:solidFill>
                  <a:srgbClr val="000000"/>
                </a:solidFill>
                <a:latin typeface="Times New Roman"/>
                <a:ea typeface="DejaVu Sans"/>
              </a:rPr>
              <a:t>Need to gather more datasets to have a better understanding the potential of different planning areas in Singapore, which includes:</a:t>
            </a:r>
            <a:endParaRPr b="0" lang="en-US" sz="30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1. The population density of each neighborhoods</a:t>
            </a:r>
            <a:endParaRPr b="0" lang="en-US" sz="26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2. Annual household income of each neighborhoods </a:t>
            </a:r>
            <a:endParaRPr b="0" lang="en-US" sz="26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2600" spc="-1" strike="noStrike">
                <a:solidFill>
                  <a:srgbClr val="000000"/>
                </a:solidFill>
                <a:latin typeface="Times New Roman"/>
                <a:ea typeface="DejaVu Sans"/>
              </a:rPr>
              <a:t>3. The amount of hotels in each neighborhoods etc.</a:t>
            </a: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848320" y="1382040"/>
            <a:ext cx="4369680" cy="1261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666666"/>
                </a:solidFill>
                <a:latin typeface="FreeSans"/>
                <a:ea typeface="DejaVu Sans"/>
              </a:rPr>
              <a:t>Singapore</a:t>
            </a:r>
            <a:endParaRPr b="0" lang="en-US" sz="4400" spc="-1" strike="noStrike">
              <a:solidFill>
                <a:srgbClr val="666666"/>
              </a:solidFill>
              <a:latin typeface="FreeSans"/>
            </a:endParaRPr>
          </a:p>
        </p:txBody>
      </p:sp>
      <p:pic>
        <p:nvPicPr>
          <p:cNvPr id="163" name="" descr=""/>
          <p:cNvPicPr/>
          <p:nvPr/>
        </p:nvPicPr>
        <p:blipFill>
          <a:blip r:embed="rId1"/>
          <a:stretch/>
        </p:blipFill>
        <p:spPr>
          <a:xfrm>
            <a:off x="1554480" y="2560320"/>
            <a:ext cx="6967440" cy="4645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765080" y="301320"/>
            <a:ext cx="6591960" cy="1261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1c1c1c"/>
                </a:solidFill>
                <a:latin typeface="DejaVu Sans"/>
                <a:ea typeface="DejaVu Sans"/>
              </a:rPr>
              <a:t>Background</a:t>
            </a:r>
            <a:endParaRPr b="0" lang="en-US" sz="2800" spc="-1" strike="noStrike">
              <a:latin typeface="Arial"/>
            </a:endParaRPr>
          </a:p>
        </p:txBody>
      </p:sp>
      <p:sp>
        <p:nvSpPr>
          <p:cNvPr id="165" name="CustomShape 2"/>
          <p:cNvSpPr/>
          <p:nvPr/>
        </p:nvSpPr>
        <p:spPr>
          <a:xfrm>
            <a:off x="1765080" y="1769040"/>
            <a:ext cx="6591960" cy="4869720"/>
          </a:xfrm>
          <a:prstGeom prst="rect">
            <a:avLst/>
          </a:prstGeom>
          <a:noFill/>
          <a:ln>
            <a:noFill/>
          </a:ln>
        </p:spPr>
        <p:style>
          <a:lnRef idx="0"/>
          <a:fillRef idx="0"/>
          <a:effectRef idx="0"/>
          <a:fontRef idx="minor"/>
        </p:style>
        <p:txBody>
          <a:bodyPr lIns="0" rIns="0" tIns="0" bIns="0">
            <a:normAutofit fontScale="34000"/>
          </a:bodyPr>
          <a:p>
            <a:pPr marL="432000" indent="-32328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Background: this project is based on a hypothetical scenario. I chose Singapore as the study object for this project. Singapore,famously known as the "the red dot" on the world map, is one of the most important financial and transport hubs in Asia. Due to its geographical advantages, Singapore welcomes tourists from all around the world. Each year, Singapore attracts a lot of foreign investment as a result of its location, skilled workforce, low tax rates, and advanced infrastructure. </a:t>
            </a:r>
            <a:endParaRPr b="0" lang="en-US" sz="26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Singapore has a decent amount of shopping malls, because Singaporeans of all ages like to go to shopping malls for different purposes, some for shopping, some for dining out, some for watching movies... Not only the locals love going to shopping mall, but also the millions of tourists who visit Singapore each year.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Vemana2000"/>
                <a:ea typeface="DejaVu Sans"/>
              </a:rPr>
              <a:t>Business Problem</a:t>
            </a:r>
            <a:endParaRPr b="0" lang="en-US" sz="4000" spc="-1" strike="noStrike">
              <a:latin typeface="Arial"/>
            </a:endParaRPr>
          </a:p>
        </p:txBody>
      </p:sp>
      <p:sp>
        <p:nvSpPr>
          <p:cNvPr id="167" name="CustomShape 2"/>
          <p:cNvSpPr/>
          <p:nvPr/>
        </p:nvSpPr>
        <p:spPr>
          <a:xfrm>
            <a:off x="700560" y="1841040"/>
            <a:ext cx="8678160" cy="44524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666666"/>
              </a:buClr>
              <a:buSzPct val="45000"/>
              <a:buFont typeface="Wingdings" charset="2"/>
              <a:buChar char=""/>
            </a:pPr>
            <a:r>
              <a:rPr b="0" lang="en-US" sz="3200" spc="-1" strike="noStrike">
                <a:solidFill>
                  <a:srgbClr val="666666"/>
                </a:solidFill>
                <a:latin typeface="DejaVu Sans"/>
                <a:ea typeface="DejaVu Sans"/>
              </a:rPr>
              <a:t> </a:t>
            </a:r>
            <a:r>
              <a:rPr b="0" lang="en-US" sz="3200" spc="-1" strike="noStrike">
                <a:solidFill>
                  <a:srgbClr val="666666"/>
                </a:solidFill>
                <a:latin typeface="DejaVu Sans"/>
                <a:ea typeface="DejaVu Sans"/>
              </a:rPr>
              <a:t>Suppose a shopping mall chain is willing to open a new shopping mall outlet in Singapore to expand their business in South East Asia, however, the stakeholders are not familiar with Singapore.  They want to know which location would be the best to suit their needs.</a:t>
            </a:r>
            <a:endParaRPr b="0" lang="en-US" sz="3200" spc="-1" strike="noStrike">
              <a:latin typeface="Arial"/>
            </a:endParaRPr>
          </a:p>
          <a:p>
            <a:pPr>
              <a:lnSpc>
                <a:spcPct val="100000"/>
              </a:lnSpc>
              <a:spcAft>
                <a:spcPts val="1417"/>
              </a:spcAft>
            </a:pPr>
            <a:endParaRPr b="0" lang="en-US" sz="3200" spc="-1" strike="noStrike">
              <a:latin typeface="Arial"/>
            </a:endParaRPr>
          </a:p>
        </p:txBody>
      </p:sp>
      <p:sp>
        <p:nvSpPr>
          <p:cNvPr id="168" name="CustomShape 3"/>
          <p:cNvSpPr/>
          <p:nvPr/>
        </p:nvSpPr>
        <p:spPr>
          <a:xfrm>
            <a:off x="3456000" y="430560"/>
            <a:ext cx="3168000" cy="1298160"/>
          </a:xfrm>
          <a:prstGeom prst="rect">
            <a:avLst/>
          </a:prstGeom>
          <a:noFill/>
          <a:ln>
            <a:noFill/>
          </a:ln>
        </p:spPr>
        <p:style>
          <a:lnRef idx="0"/>
          <a:fillRef idx="0"/>
          <a:effectRef idx="0"/>
          <a:fontRef idx="minor"/>
        </p:style>
      </p:sp>
      <p:sp>
        <p:nvSpPr>
          <p:cNvPr id="169" name="CustomShape 4"/>
          <p:cNvSpPr/>
          <p:nvPr/>
        </p:nvSpPr>
        <p:spPr>
          <a:xfrm>
            <a:off x="3745440" y="2548080"/>
            <a:ext cx="2561760" cy="10058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DejaVu Sans"/>
                <a:ea typeface="DejaVu Sans"/>
              </a:rPr>
              <a:t>Target Audience</a:t>
            </a:r>
            <a:endParaRPr b="0" lang="en-US" sz="4000" spc="-1" strike="noStrike">
              <a:latin typeface="Arial"/>
            </a:endParaRPr>
          </a:p>
        </p:txBody>
      </p:sp>
      <p:sp>
        <p:nvSpPr>
          <p:cNvPr id="171" name="CustomShape 2"/>
          <p:cNvSpPr/>
          <p:nvPr/>
        </p:nvSpPr>
        <p:spPr>
          <a:xfrm>
            <a:off x="700560" y="1841040"/>
            <a:ext cx="8678160" cy="4452480"/>
          </a:xfrm>
          <a:prstGeom prst="rect">
            <a:avLst/>
          </a:prstGeom>
          <a:noFill/>
          <a:ln>
            <a:noFill/>
          </a:ln>
        </p:spPr>
        <p:style>
          <a:lnRef idx="0"/>
          <a:fillRef idx="0"/>
          <a:effectRef idx="0"/>
          <a:fontRef idx="minor"/>
        </p:style>
        <p:txBody>
          <a:bodyPr lIns="0" rIns="0" tIns="0" bIns="0">
            <a:normAutofit fontScale="60000"/>
          </a:bodyPr>
          <a:p>
            <a:pPr marL="432000" indent="-32328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The stakeholders who want to invest in the shopping mall. </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Tourists who visit Singapore. Singapore attracted approximately 19.1 million visitors in 2019 with receipts at S$27.1 billion, according to preliminary figures by the Singapore Tourism Board. The top three countries where the tourists are from are China, India and Indonesia.</a:t>
            </a:r>
            <a:endParaRPr b="0" lang="en-US" sz="3200" spc="-1" strike="noStrike">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111111"/>
                </a:solidFill>
                <a:latin typeface="DejaVu Sans"/>
                <a:ea typeface="DejaVu Sans"/>
              </a:rPr>
              <a:t>Local Singaporean residents. As of June 2019, Singapore's population stood at 5.70 million.</a:t>
            </a:r>
            <a:endParaRPr b="0" lang="en-US" sz="3200" spc="-1" strike="noStrike">
              <a:latin typeface="Arial"/>
            </a:endParaRPr>
          </a:p>
          <a:p>
            <a:pPr>
              <a:lnSpc>
                <a:spcPct val="100000"/>
              </a:lnSpc>
              <a:spcAft>
                <a:spcPts val="1417"/>
              </a:spcAf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333333"/>
                </a:solidFill>
                <a:latin typeface="DejaVu Sans"/>
                <a:ea typeface="DejaVu Sans"/>
              </a:rPr>
              <a:t>Data acquisition and Cleaning</a:t>
            </a:r>
            <a:endParaRPr b="0" lang="en-US" sz="4000" spc="-1" strike="noStrike">
              <a:latin typeface="Arial"/>
            </a:endParaRPr>
          </a:p>
        </p:txBody>
      </p:sp>
      <p:sp>
        <p:nvSpPr>
          <p:cNvPr id="173" name="CustomShape 2"/>
          <p:cNvSpPr/>
          <p:nvPr/>
        </p:nvSpPr>
        <p:spPr>
          <a:xfrm>
            <a:off x="700560" y="1841040"/>
            <a:ext cx="8678160" cy="4452480"/>
          </a:xfrm>
          <a:prstGeom prst="rect">
            <a:avLst/>
          </a:prstGeom>
          <a:noFill/>
          <a:ln>
            <a:noFill/>
          </a:ln>
        </p:spPr>
        <p:style>
          <a:lnRef idx="0"/>
          <a:fillRef idx="0"/>
          <a:effectRef idx="0"/>
          <a:fontRef idx="minor"/>
        </p:style>
        <p:txBody>
          <a:bodyPr lIns="0" rIns="0" tIns="0" bIns="0">
            <a:normAutofit fontScale="80000"/>
          </a:bodyPr>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2019 Singapore Planning area (Neighborhoods) dataset downloaded from data.gov.sg</a:t>
            </a:r>
            <a:endParaRPr b="0" lang="en-US" sz="3200" spc="-1" strike="noStrike">
              <a:solidFill>
                <a:srgbClr val="000000"/>
              </a:solidFill>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Venues of each planning areas dataset with the help of Foursquare API </a:t>
            </a:r>
            <a:endParaRPr b="0" lang="en-US" sz="3200" spc="-1" strike="noStrike">
              <a:solidFill>
                <a:srgbClr val="000000"/>
              </a:solidFill>
              <a:latin typeface="Arial"/>
            </a:endParaRPr>
          </a:p>
          <a:p>
            <a:pPr marL="432000" indent="-323280">
              <a:lnSpc>
                <a:spcPct val="100000"/>
              </a:lnSpc>
              <a:spcAft>
                <a:spcPts val="1417"/>
              </a:spcAft>
              <a:buClr>
                <a:srgbClr val="666666"/>
              </a:buClr>
              <a:buSzPct val="45000"/>
              <a:buFont typeface="Wingdings" charset="2"/>
              <a:buChar char=""/>
            </a:pPr>
            <a:r>
              <a:rPr b="0" lang="en-US" sz="3200" spc="-1" strike="noStrike">
                <a:solidFill>
                  <a:srgbClr val="000000"/>
                </a:solidFill>
                <a:latin typeface="DejaVu Sans"/>
                <a:ea typeface="DejaVu Sans"/>
              </a:rPr>
              <a:t>Clean the dataset and remove all irrelevant columns, and only keep four useful features, including neighborhood, region, and its latitude and longitude values.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Visualize neighborhoods in Singapore on Map </a:t>
            </a:r>
            <a:endParaRPr b="0" lang="en-US" sz="4000" spc="-1" strike="noStrike">
              <a:latin typeface="Arial"/>
            </a:endParaRPr>
          </a:p>
        </p:txBody>
      </p:sp>
      <p:pic>
        <p:nvPicPr>
          <p:cNvPr id="175" name="" descr=""/>
          <p:cNvPicPr/>
          <p:nvPr/>
        </p:nvPicPr>
        <p:blipFill>
          <a:blip r:embed="rId1"/>
          <a:stretch/>
        </p:blipFill>
        <p:spPr>
          <a:xfrm>
            <a:off x="365760" y="2011680"/>
            <a:ext cx="9418320" cy="5028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333333"/>
                </a:solidFill>
                <a:latin typeface="DejaVu Sans"/>
                <a:ea typeface="DejaVu Sans"/>
              </a:rPr>
              <a:t>The most frequently occurring venues</a:t>
            </a:r>
            <a:endParaRPr b="0" lang="en-US" sz="4000" spc="-1" strike="noStrike">
              <a:latin typeface="Arial"/>
            </a:endParaRPr>
          </a:p>
        </p:txBody>
      </p:sp>
      <p:sp>
        <p:nvSpPr>
          <p:cNvPr id="177" name="CustomShape 2"/>
          <p:cNvSpPr/>
          <p:nvPr/>
        </p:nvSpPr>
        <p:spPr>
          <a:xfrm>
            <a:off x="365760" y="1856160"/>
            <a:ext cx="8678160" cy="198360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666666"/>
              </a:buClr>
              <a:buSzPct val="45000"/>
              <a:buFont typeface="Wingdings" charset="2"/>
              <a:buChar char=""/>
            </a:pPr>
            <a:r>
              <a:rPr b="0" lang="en-US" sz="2600" spc="-1" strike="noStrike">
                <a:solidFill>
                  <a:srgbClr val="666666"/>
                </a:solidFill>
                <a:latin typeface="DejaVu Sans"/>
                <a:ea typeface="DejaVu Sans"/>
              </a:rPr>
              <a:t>By using Foursquare API, we found out the top 20 popular venue categories and visualize them by using seaborn and matplotlib libraries. Shopping mall is ranked as 11</a:t>
            </a:r>
            <a:r>
              <a:rPr b="0" lang="en-US" sz="2600" spc="-1" strike="noStrike" baseline="14000000">
                <a:solidFill>
                  <a:srgbClr val="666666"/>
                </a:solidFill>
                <a:latin typeface="DejaVu Sans"/>
                <a:ea typeface="DejaVu Sans"/>
              </a:rPr>
              <a:t>th</a:t>
            </a:r>
            <a:r>
              <a:rPr b="0" lang="en-US" sz="2600" spc="-1" strike="noStrike">
                <a:solidFill>
                  <a:srgbClr val="666666"/>
                </a:solidFill>
                <a:latin typeface="DejaVu Sans"/>
                <a:ea typeface="DejaVu Sans"/>
              </a:rPr>
              <a:t> most frequent one. </a:t>
            </a:r>
            <a:endParaRPr b="0" lang="en-US" sz="2600" spc="-1" strike="noStrike">
              <a:latin typeface="Arial"/>
            </a:endParaRPr>
          </a:p>
        </p:txBody>
      </p:sp>
      <p:pic>
        <p:nvPicPr>
          <p:cNvPr id="178" name="" descr=""/>
          <p:cNvPicPr/>
          <p:nvPr/>
        </p:nvPicPr>
        <p:blipFill>
          <a:blip r:embed="rId1">
            <a:lum bright="2000"/>
          </a:blip>
          <a:stretch/>
        </p:blipFill>
        <p:spPr>
          <a:xfrm>
            <a:off x="274320" y="3474720"/>
            <a:ext cx="9509760" cy="4084560"/>
          </a:xfrm>
          <a:prstGeom prst="rect">
            <a:avLst/>
          </a:prstGeom>
          <a:ln>
            <a:noFill/>
          </a:ln>
        </p:spPr>
      </p:pic>
      <p:sp>
        <p:nvSpPr>
          <p:cNvPr id="179" name="Line 3"/>
          <p:cNvSpPr/>
          <p:nvPr/>
        </p:nvSpPr>
        <p:spPr>
          <a:xfrm flipV="1">
            <a:off x="5394960" y="4389120"/>
            <a:ext cx="0" cy="1463040"/>
          </a:xfrm>
          <a:prstGeom prst="line">
            <a:avLst/>
          </a:prstGeom>
          <a:ln>
            <a:solidFill>
              <a:srgbClr val="5b277d"/>
            </a:solidFill>
            <a:headEnd len="med" type="triangle" w="med"/>
          </a:ln>
        </p:spPr>
        <p:style>
          <a:lnRef idx="0"/>
          <a:fillRef idx="0"/>
          <a:effectRef idx="0"/>
          <a:fontRef idx="minor"/>
        </p:style>
      </p:sp>
      <p:sp>
        <p:nvSpPr>
          <p:cNvPr id="180" name="CustomShape 4"/>
          <p:cNvSpPr/>
          <p:nvPr/>
        </p:nvSpPr>
        <p:spPr>
          <a:xfrm>
            <a:off x="4480560" y="4206240"/>
            <a:ext cx="1736640" cy="2736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400" spc="-1" strike="noStrike">
                <a:solidFill>
                  <a:srgbClr val="000000"/>
                </a:solidFill>
                <a:latin typeface="DejaVu Sans"/>
                <a:ea typeface="DejaVu Sans"/>
              </a:rPr>
              <a:t>Shopping mall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00560" y="446040"/>
            <a:ext cx="8678160" cy="1199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Cluster the similar neighborhoods</a:t>
            </a:r>
            <a:br/>
            <a:r>
              <a:rPr b="0" lang="en-US" sz="3000" spc="-1" strike="noStrike">
                <a:solidFill>
                  <a:srgbClr val="333333"/>
                </a:solidFill>
                <a:latin typeface="DejaVu Sans"/>
                <a:ea typeface="DejaVu Sans"/>
              </a:rPr>
              <a:t>by K-Means clustering</a:t>
            </a:r>
            <a:endParaRPr b="0" lang="en-US" sz="3000" spc="-1" strike="noStrike">
              <a:latin typeface="Arial"/>
            </a:endParaRPr>
          </a:p>
        </p:txBody>
      </p:sp>
      <p:pic>
        <p:nvPicPr>
          <p:cNvPr id="182" name="" descr=""/>
          <p:cNvPicPr/>
          <p:nvPr/>
        </p:nvPicPr>
        <p:blipFill>
          <a:blip r:embed="rId1"/>
          <a:stretch/>
        </p:blipFill>
        <p:spPr>
          <a:xfrm rot="21592800">
            <a:off x="444960" y="2021400"/>
            <a:ext cx="9242640" cy="3994920"/>
          </a:xfrm>
          <a:prstGeom prst="rect">
            <a:avLst/>
          </a:prstGeom>
          <a:ln>
            <a:noFill/>
          </a:ln>
        </p:spPr>
      </p:pic>
      <p:sp>
        <p:nvSpPr>
          <p:cNvPr id="183" name="CustomShape 2"/>
          <p:cNvSpPr/>
          <p:nvPr/>
        </p:nvSpPr>
        <p:spPr>
          <a:xfrm>
            <a:off x="2103120" y="6217920"/>
            <a:ext cx="5668560" cy="115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DejaVu Sans"/>
                <a:ea typeface="DejaVu Sans"/>
              </a:rPr>
              <a:t>We cluster the data into three clusters, the red dots representing the first cluster, while the cyan ones are for second cluster and the purple ones are for the third cluster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2020-08-12T21:30:28Z</dcterms:created>
  <dc:creator/>
  <dc:description/>
  <dc:language>en-US</dc:language>
  <cp:lastModifiedBy/>
  <dcterms:modified xsi:type="dcterms:W3CDTF">2020-08-13T00:17:57Z</dcterms:modified>
  <cp:revision>4</cp:revision>
  <dc:subject/>
  <dc:title>Focus</dc:title>
</cp:coreProperties>
</file>