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ABEC123-3E81-4AC8-AA49-6923F0D3DF3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0E82A7B-BF85-4DC3-973A-2390D620139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63688" y="1628800"/>
            <a:ext cx="7232848" cy="1542033"/>
          </a:xfrm>
        </p:spPr>
        <p:txBody>
          <a:bodyPr>
            <a:normAutofit/>
          </a:bodyPr>
          <a:lstStyle/>
          <a:p>
            <a:r>
              <a:rPr lang="ru-RU" dirty="0" smtClean="0"/>
              <a:t>Компаративна анализа на Key-Value NoSQL бази на податоци: Redis и Riak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6096" y="4871045"/>
            <a:ext cx="34563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mk-MK" sz="1600" dirty="0" smtClean="0"/>
              <a:t>Членови</a:t>
            </a:r>
            <a:r>
              <a:rPr lang="en-US" sz="1600" dirty="0" smtClean="0"/>
              <a:t>:</a:t>
            </a:r>
          </a:p>
          <a:p>
            <a:pPr algn="r"/>
            <a:r>
              <a:rPr lang="ru-RU" sz="1600" dirty="0" smtClean="0"/>
              <a:t>Мартин </a:t>
            </a:r>
            <a:r>
              <a:rPr lang="ru-RU" sz="1600" dirty="0"/>
              <a:t>Митев </a:t>
            </a:r>
            <a:r>
              <a:rPr lang="ru-RU" sz="1600" dirty="0" smtClean="0"/>
              <a:t>216040</a:t>
            </a:r>
            <a:endParaRPr lang="en-US" sz="1600" dirty="0" smtClean="0"/>
          </a:p>
          <a:p>
            <a:pPr algn="r"/>
            <a:r>
              <a:rPr lang="mk-MK" sz="1600" dirty="0" smtClean="0"/>
              <a:t>Мила </a:t>
            </a:r>
            <a:r>
              <a:rPr lang="mk-MK" sz="1600" dirty="0"/>
              <a:t>Велкова 211055 </a:t>
            </a:r>
          </a:p>
          <a:p>
            <a:pPr algn="r"/>
            <a:r>
              <a:rPr lang="mk-MK" sz="1600" dirty="0"/>
              <a:t>Марија Димитреиска 211117 </a:t>
            </a:r>
          </a:p>
          <a:p>
            <a:pPr algn="r"/>
            <a:r>
              <a:rPr lang="mk-MK" sz="1600" dirty="0"/>
              <a:t>Иван Пупиноски 223260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539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Заклучок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 smtClean="0"/>
              <a:t>Redis</a:t>
            </a:r>
            <a:r>
              <a:rPr lang="en-US" dirty="0" smtClean="0"/>
              <a:t>: </a:t>
            </a:r>
            <a:r>
              <a:rPr lang="mk-MK" dirty="0" smtClean="0"/>
              <a:t>многу побрз благодарение на </a:t>
            </a:r>
            <a:r>
              <a:rPr lang="en-US" dirty="0" smtClean="0"/>
              <a:t>in-memory </a:t>
            </a:r>
            <a:r>
              <a:rPr lang="mk-MK" dirty="0" smtClean="0"/>
              <a:t>природа и структури.</a:t>
            </a:r>
          </a:p>
          <a:p>
            <a:r>
              <a:rPr lang="en-US" b="1" dirty="0" err="1" smtClean="0"/>
              <a:t>Riak</a:t>
            </a:r>
            <a:r>
              <a:rPr lang="en-US" dirty="0" smtClean="0"/>
              <a:t>: </a:t>
            </a:r>
            <a:r>
              <a:rPr lang="mk-MK" dirty="0" smtClean="0"/>
              <a:t>погоден за дистрибуирани околини, но побавен поради рачна агрегација.</a:t>
            </a:r>
          </a:p>
          <a:p>
            <a:r>
              <a:rPr lang="mk-MK" dirty="0" smtClean="0"/>
              <a:t>Идни подобрувања: </a:t>
            </a:r>
            <a:r>
              <a:rPr lang="en-US" dirty="0" err="1" smtClean="0"/>
              <a:t>Riak</a:t>
            </a:r>
            <a:r>
              <a:rPr lang="en-US" dirty="0" smtClean="0"/>
              <a:t> </a:t>
            </a:r>
            <a:r>
              <a:rPr lang="mk-MK" dirty="0" smtClean="0"/>
              <a:t>со </a:t>
            </a:r>
            <a:r>
              <a:rPr lang="en-US" b="1" dirty="0" smtClean="0"/>
              <a:t>Secondary Indexes</a:t>
            </a:r>
            <a:r>
              <a:rPr lang="en-US" dirty="0" smtClean="0"/>
              <a:t>, </a:t>
            </a:r>
            <a:r>
              <a:rPr lang="en-US" b="1" dirty="0" err="1" smtClean="0"/>
              <a:t>MapReduce</a:t>
            </a:r>
            <a:r>
              <a:rPr lang="en-US" dirty="0" smtClean="0"/>
              <a:t>, </a:t>
            </a:r>
            <a:r>
              <a:rPr lang="mk-MK" b="1" dirty="0" smtClean="0"/>
              <a:t>поголеми множества</a:t>
            </a:r>
            <a:r>
              <a:rPr lang="mk-MK" dirty="0" smtClean="0"/>
              <a:t>, други </a:t>
            </a:r>
            <a:r>
              <a:rPr lang="en-US" dirty="0" smtClean="0"/>
              <a:t>Key-Value </a:t>
            </a:r>
            <a:r>
              <a:rPr lang="mk-MK" dirty="0" smtClean="0"/>
              <a:t>бази.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89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43608" y="2996952"/>
            <a:ext cx="6840760" cy="1143000"/>
          </a:xfrm>
        </p:spPr>
        <p:txBody>
          <a:bodyPr>
            <a:normAutofit/>
          </a:bodyPr>
          <a:lstStyle/>
          <a:p>
            <a:pPr algn="ctr"/>
            <a:r>
              <a:rPr lang="mk-MK" dirty="0" smtClean="0"/>
              <a:t>Ви благодариме на вниманието!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0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Вовед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dirty="0" smtClean="0"/>
              <a:t>Појава на NoSQL бази поради ограничувања на релациони бази на податоци.</a:t>
            </a:r>
          </a:p>
          <a:p>
            <a:r>
              <a:rPr lang="en-US" dirty="0" smtClean="0"/>
              <a:t>Key-Value </a:t>
            </a:r>
            <a:r>
              <a:rPr lang="mk-MK" dirty="0" smtClean="0"/>
              <a:t>модел: еден од најосновните и најбрзите </a:t>
            </a:r>
            <a:r>
              <a:rPr lang="en-US" dirty="0" smtClean="0"/>
              <a:t>NoSQL </a:t>
            </a:r>
            <a:r>
              <a:rPr lang="mk-MK" dirty="0" smtClean="0"/>
              <a:t>типови.</a:t>
            </a:r>
          </a:p>
          <a:p>
            <a:r>
              <a:rPr lang="mk-MK" dirty="0" smtClean="0"/>
              <a:t>Избрани технологии: </a:t>
            </a:r>
            <a:r>
              <a:rPr lang="en-US" b="1" dirty="0" err="1" smtClean="0"/>
              <a:t>Redis</a:t>
            </a:r>
            <a:r>
              <a:rPr lang="en-US" b="1" dirty="0" smtClean="0"/>
              <a:t> </a:t>
            </a:r>
            <a:r>
              <a:rPr lang="mk-MK" dirty="0" smtClean="0"/>
              <a:t>и </a:t>
            </a:r>
            <a:r>
              <a:rPr lang="en-US" b="1" dirty="0" err="1" smtClean="0"/>
              <a:t>Riak</a:t>
            </a:r>
            <a:r>
              <a:rPr lang="mk-MK" b="1" dirty="0"/>
              <a:t>.</a:t>
            </a:r>
            <a:endParaRPr lang="mk-MK" b="1" dirty="0" smtClean="0"/>
          </a:p>
          <a:p>
            <a:r>
              <a:rPr lang="mk-MK" dirty="0" smtClean="0"/>
              <a:t>Цел: имплементација, моделирање и споредба на перформанси.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72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Методологија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Поделба на тим:</a:t>
            </a:r>
            <a:r>
              <a:rPr lang="ru-RU" dirty="0" smtClean="0"/>
              <a:t> по една база на тим.</a:t>
            </a:r>
          </a:p>
          <a:p>
            <a:r>
              <a:rPr lang="ru-RU" b="1" dirty="0" smtClean="0"/>
              <a:t>Податочно множество:</a:t>
            </a:r>
            <a:r>
              <a:rPr lang="ru-RU" dirty="0" smtClean="0"/>
              <a:t> 5000 записи од IMDB/TMDB dataset.</a:t>
            </a:r>
          </a:p>
          <a:p>
            <a:r>
              <a:rPr lang="ru-RU" dirty="0" smtClean="0"/>
              <a:t>Складирање на филмови во формат movie:ID со JSON вредност.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6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Имплементација - </a:t>
            </a:r>
            <a:r>
              <a:rPr lang="en-US" dirty="0" err="1" smtClean="0"/>
              <a:t>Redis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mk-MK" dirty="0" smtClean="0"/>
              <a:t>контејнер, </a:t>
            </a:r>
            <a:r>
              <a:rPr lang="en-US" dirty="0" err="1" smtClean="0"/>
              <a:t>Redis</a:t>
            </a:r>
            <a:r>
              <a:rPr lang="en-US" dirty="0" smtClean="0"/>
              <a:t> Python </a:t>
            </a:r>
            <a:r>
              <a:rPr lang="mk-MK" dirty="0" smtClean="0"/>
              <a:t>клиент.</a:t>
            </a:r>
          </a:p>
          <a:p>
            <a:r>
              <a:rPr lang="en-US" dirty="0" smtClean="0"/>
              <a:t>Key: movie:&lt;ID&gt;, Value: JSON.</a:t>
            </a:r>
          </a:p>
          <a:p>
            <a:r>
              <a:rPr lang="mk-MK" dirty="0" smtClean="0"/>
              <a:t>Искористени структури: </a:t>
            </a:r>
            <a:r>
              <a:rPr lang="en-US" b="1" dirty="0" smtClean="0"/>
              <a:t>Set, Sorted Set</a:t>
            </a:r>
            <a:r>
              <a:rPr lang="en-US" dirty="0" smtClean="0"/>
              <a:t>.</a:t>
            </a:r>
          </a:p>
          <a:p>
            <a:r>
              <a:rPr lang="mk-MK" dirty="0" smtClean="0"/>
              <a:t>Пример: </a:t>
            </a:r>
            <a:r>
              <a:rPr lang="en-US" dirty="0" err="1" smtClean="0"/>
              <a:t>genre:Action</a:t>
            </a:r>
            <a:r>
              <a:rPr lang="en-US" dirty="0" smtClean="0"/>
              <a:t> → {movie:123, movie:456, ...}.</a:t>
            </a:r>
          </a:p>
        </p:txBody>
      </p:sp>
    </p:spTree>
    <p:extLst>
      <p:ext uri="{BB962C8B-B14F-4D97-AF65-F5344CB8AC3E}">
        <p14:creationId xmlns:p14="http://schemas.microsoft.com/office/powerpoint/2010/main" val="197138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Имплементација - </a:t>
            </a:r>
            <a:r>
              <a:rPr lang="en-US" dirty="0" err="1" smtClean="0"/>
              <a:t>Riak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mk-MK" dirty="0" smtClean="0"/>
              <a:t>Исто преку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</a:p>
          <a:p>
            <a:r>
              <a:rPr lang="mk-MK" dirty="0" smtClean="0"/>
              <a:t>Користени </a:t>
            </a:r>
            <a:r>
              <a:rPr lang="en-US" dirty="0" smtClean="0"/>
              <a:t>buckets: genre, actor, year, </a:t>
            </a:r>
            <a:r>
              <a:rPr lang="en-US" dirty="0" err="1" smtClean="0"/>
              <a:t>top_rated</a:t>
            </a:r>
            <a:r>
              <a:rPr lang="en-US" dirty="0" smtClean="0"/>
              <a:t>.</a:t>
            </a:r>
          </a:p>
          <a:p>
            <a:r>
              <a:rPr lang="mk-MK" dirty="0" smtClean="0"/>
              <a:t>Нема вградени структури → агрегација со </a:t>
            </a:r>
            <a:r>
              <a:rPr lang="mk-MK" b="1" dirty="0" smtClean="0"/>
              <a:t>рачно управување со листи</a:t>
            </a:r>
            <a:r>
              <a:rPr lang="mk-MK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2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Типови прашалници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Едноставни:</a:t>
            </a:r>
            <a:r>
              <a:rPr lang="ru-RU" dirty="0" smtClean="0"/>
              <a:t> по жанр, актер, година.</a:t>
            </a:r>
          </a:p>
          <a:p>
            <a:r>
              <a:rPr lang="ru-RU" b="1" dirty="0" smtClean="0"/>
              <a:t>Сложени:</a:t>
            </a:r>
            <a:r>
              <a:rPr lang="ru-RU" dirty="0" smtClean="0"/>
              <a:t> жанр + актер, жанр + година.</a:t>
            </a:r>
          </a:p>
          <a:p>
            <a:r>
              <a:rPr lang="ru-RU" b="1" dirty="0" smtClean="0"/>
              <a:t>Агрегирани:</a:t>
            </a:r>
            <a:r>
              <a:rPr lang="ru-RU" dirty="0" smtClean="0"/>
              <a:t> top N филмови, броење.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37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 smtClean="0"/>
              <a:t>Резултати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mk-MK" dirty="0" smtClean="0"/>
              <a:t>е </a:t>
            </a:r>
            <a:r>
              <a:rPr lang="mk-MK" b="1" dirty="0" smtClean="0"/>
              <a:t>2-4</a:t>
            </a:r>
            <a:r>
              <a:rPr lang="en-US" b="1" dirty="0" smtClean="0"/>
              <a:t>x </a:t>
            </a:r>
            <a:r>
              <a:rPr lang="mk-MK" b="1" dirty="0" smtClean="0"/>
              <a:t>побрз</a:t>
            </a:r>
            <a:r>
              <a:rPr lang="mk-MK" dirty="0" smtClean="0"/>
              <a:t> во сите категории.</a:t>
            </a:r>
          </a:p>
          <a:p>
            <a:r>
              <a:rPr lang="mk-MK" dirty="0" smtClean="0"/>
              <a:t>Пр. [</a:t>
            </a:r>
            <a:r>
              <a:rPr lang="en-US" dirty="0" smtClean="0"/>
              <a:t>Genre: Action] → </a:t>
            </a:r>
            <a:r>
              <a:rPr lang="en-US" dirty="0" err="1" smtClean="0"/>
              <a:t>Redis</a:t>
            </a:r>
            <a:r>
              <a:rPr lang="en-US" dirty="0" smtClean="0"/>
              <a:t>: 1.12s vs </a:t>
            </a:r>
            <a:r>
              <a:rPr lang="en-US" dirty="0" err="1" smtClean="0"/>
              <a:t>Riak</a:t>
            </a:r>
            <a:r>
              <a:rPr lang="en-US" dirty="0" smtClean="0"/>
              <a:t>: 4.52s.</a:t>
            </a:r>
          </a:p>
          <a:p>
            <a:r>
              <a:rPr lang="en-US" dirty="0" err="1" smtClean="0"/>
              <a:t>Redis</a:t>
            </a:r>
            <a:r>
              <a:rPr lang="en-US" dirty="0" smtClean="0"/>
              <a:t> </a:t>
            </a:r>
            <a:r>
              <a:rPr lang="mk-MK" dirty="0" smtClean="0"/>
              <a:t>користи оптимизирани команди (</a:t>
            </a:r>
            <a:r>
              <a:rPr lang="en-US" dirty="0" smtClean="0"/>
              <a:t>SINTER, ZREVRANGE), </a:t>
            </a:r>
            <a:r>
              <a:rPr lang="en-US" dirty="0" err="1" smtClean="0"/>
              <a:t>Riak</a:t>
            </a:r>
            <a:r>
              <a:rPr lang="en-US" dirty="0" smtClean="0"/>
              <a:t> </a:t>
            </a:r>
            <a:r>
              <a:rPr lang="mk-MK" dirty="0" smtClean="0"/>
              <a:t>прави манипулации на клиент.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554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1" dirty="0" smtClean="0"/>
              <a:t>Споредба </a:t>
            </a:r>
            <a:r>
              <a:rPr lang="ru-RU" b="1" i="1" dirty="0"/>
              <a:t>на време на извршување на прашалници (Redis vs Riak) 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1916832"/>
            <a:ext cx="7467600" cy="42208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578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k-MK" b="1" i="1" dirty="0" smtClean="0"/>
              <a:t>Споредба на време на извршување на прашалници по категорија</a:t>
            </a:r>
            <a:endParaRPr lang="en-US" b="1" i="1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710152"/>
            <a:ext cx="7467600" cy="465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4447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63</TotalTime>
  <Words>302</Words>
  <Application>Microsoft Office PowerPoint</Application>
  <PresentationFormat>On-screen Show (4:3)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Компаративна анализа на Key-Value NoSQL бази на податоци: Redis и Riak</vt:lpstr>
      <vt:lpstr>Вовед</vt:lpstr>
      <vt:lpstr>Методологија</vt:lpstr>
      <vt:lpstr>Имплементација - Redis</vt:lpstr>
      <vt:lpstr>Имплементација - Riak</vt:lpstr>
      <vt:lpstr>Типови прашалници</vt:lpstr>
      <vt:lpstr>Резултати</vt:lpstr>
      <vt:lpstr>Споредба на време на извршување на прашалници (Redis vs Riak) </vt:lpstr>
      <vt:lpstr>Споредба на време на извршување на прашалници по категорија</vt:lpstr>
      <vt:lpstr>Заклучок</vt:lpstr>
      <vt:lpstr>Ви благодариме на вниманието!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Компаративна анализа на Key-Value NoSQL бази на податоци: Redis и Riak</dc:title>
  <dc:creator>Mila</dc:creator>
  <cp:lastModifiedBy>Mila</cp:lastModifiedBy>
  <cp:revision>5</cp:revision>
  <dcterms:created xsi:type="dcterms:W3CDTF">2025-06-30T14:36:39Z</dcterms:created>
  <dcterms:modified xsi:type="dcterms:W3CDTF">2025-06-30T15:40:00Z</dcterms:modified>
</cp:coreProperties>
</file>