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8"/>
  </p:notesMasterIdLst>
  <p:sldIdLst>
    <p:sldId id="258" r:id="rId3"/>
    <p:sldId id="286" r:id="rId4"/>
    <p:sldId id="269" r:id="rId5"/>
    <p:sldId id="287" r:id="rId6"/>
    <p:sldId id="288" r:id="rId7"/>
    <p:sldId id="289" r:id="rId8"/>
    <p:sldId id="279" r:id="rId9"/>
    <p:sldId id="290" r:id="rId10"/>
    <p:sldId id="293" r:id="rId11"/>
    <p:sldId id="297" r:id="rId12"/>
    <p:sldId id="291" r:id="rId13"/>
    <p:sldId id="294" r:id="rId14"/>
    <p:sldId id="296" r:id="rId15"/>
    <p:sldId id="295" r:id="rId16"/>
    <p:sldId id="270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Montserrat" panose="02000505000000020004" pitchFamily="2" charset="0"/>
      <p:regular r:id="rId23"/>
      <p:bold r:id="rId24"/>
      <p:italic r:id="rId25"/>
      <p:boldItalic r:id="rId26"/>
    </p:embeddedFont>
    <p:embeddedFont>
      <p:font typeface="PT Serif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5A860C-CE32-4A5E-A728-841818B29596}">
  <a:tblStyle styleId="{315A860C-CE32-4A5E-A728-841818B29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856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57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673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8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7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2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1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48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85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10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49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045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080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7990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7044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959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7321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8919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3198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7505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895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357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22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9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16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63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187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447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transition spd="slow">
    <p:push dir="u"/>
  </p:transition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desk/Patent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-38101" y="1123950"/>
            <a:ext cx="92202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000" dirty="0"/>
              <a:t>M</a:t>
            </a:r>
            <a:r>
              <a:rPr lang="en-IN" sz="3600" dirty="0"/>
              <a:t>EDILAB</a:t>
            </a:r>
            <a:br>
              <a:rPr lang="en-IN" sz="4000" dirty="0"/>
            </a:br>
            <a:r>
              <a:rPr lang="en-IN" sz="3200" dirty="0"/>
              <a:t>Medical Diagnosis and Data Analysis</a:t>
            </a:r>
            <a:endParaRPr sz="3200"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dirty="0"/>
          </a:p>
        </p:txBody>
      </p:sp>
      <p:sp>
        <p:nvSpPr>
          <p:cNvPr id="7" name="Google Shape;58;p11">
            <a:extLst>
              <a:ext uri="{FF2B5EF4-FFF2-40B4-BE49-F238E27FC236}">
                <a16:creationId xmlns:a16="http://schemas.microsoft.com/office/drawing/2014/main" id="{556C1E73-CB7E-4230-8387-D6D5DE4180F4}"/>
              </a:ext>
            </a:extLst>
          </p:cNvPr>
          <p:cNvSpPr txBox="1">
            <a:spLocks/>
          </p:cNvSpPr>
          <p:nvPr/>
        </p:nvSpPr>
        <p:spPr>
          <a:xfrm>
            <a:off x="3266091" y="-36368"/>
            <a:ext cx="2753709" cy="87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ROJECT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EVIEW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8B1DD8-D25E-4E3F-BCAE-C5CF6F582A5A}"/>
              </a:ext>
            </a:extLst>
          </p:cNvPr>
          <p:cNvSpPr/>
          <p:nvPr/>
        </p:nvSpPr>
        <p:spPr>
          <a:xfrm>
            <a:off x="152400" y="37336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lt1"/>
              </a:buClr>
              <a:buSzPts val="3600"/>
              <a:defRPr/>
            </a:pP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b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Abhishek P	  - 113316106001</a:t>
            </a:r>
          </a:p>
          <a:p>
            <a:pPr lvl="0">
              <a:buClr>
                <a:schemeClr val="lt1"/>
              </a:buClr>
              <a:buSzPts val="3600"/>
              <a:defRPr/>
            </a:pP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Sri Balaji M	  - 113316106080</a:t>
            </a:r>
          </a:p>
          <a:p>
            <a:pPr lvl="0">
              <a:buClr>
                <a:schemeClr val="lt1"/>
              </a:buClr>
              <a:buSzPts val="3600"/>
              <a:defRPr/>
            </a:pP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 Vamsi Krishna  - 113316106015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58;p11">
            <a:extLst>
              <a:ext uri="{FF2B5EF4-FFF2-40B4-BE49-F238E27FC236}">
                <a16:creationId xmlns:a16="http://schemas.microsoft.com/office/drawing/2014/main" id="{FA4875B9-93D1-42E5-909D-9A37CED1772C}"/>
              </a:ext>
            </a:extLst>
          </p:cNvPr>
          <p:cNvSpPr txBox="1">
            <a:spLocks/>
          </p:cNvSpPr>
          <p:nvPr/>
        </p:nvSpPr>
        <p:spPr>
          <a:xfrm>
            <a:off x="5257800" y="3774150"/>
            <a:ext cx="358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tabLst/>
              <a:defRPr/>
            </a:pP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Guided by: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tabLst/>
              <a:defRPr/>
            </a:pPr>
            <a:endParaRPr lang="en-US" sz="1800" b="1" dirty="0">
              <a:solidFill>
                <a:schemeClr val="accent6">
                  <a:lumMod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Dr. B.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Sridevi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tabLst/>
              <a:defRPr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Head of the Department, ECE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17C382-57DF-4216-9453-138D8582084E}"/>
              </a:ext>
            </a:extLst>
          </p:cNvPr>
          <p:cNvGrpSpPr/>
          <p:nvPr/>
        </p:nvGrpSpPr>
        <p:grpSpPr>
          <a:xfrm>
            <a:off x="1295400" y="2876550"/>
            <a:ext cx="6629400" cy="152400"/>
            <a:chOff x="1295400" y="2952750"/>
            <a:chExt cx="6629400" cy="1524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908489F-28FC-48EF-A26A-CD5FDC730D7C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61" y="3028950"/>
              <a:ext cx="629415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A1E140-3D67-4B8C-961E-509E935005FA}"/>
                </a:ext>
              </a:extLst>
            </p:cNvPr>
            <p:cNvSpPr/>
            <p:nvPr/>
          </p:nvSpPr>
          <p:spPr>
            <a:xfrm>
              <a:off x="1295400" y="29527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7B276-D29D-4D92-94A5-D8EFBDC1FADB}"/>
                </a:ext>
              </a:extLst>
            </p:cNvPr>
            <p:cNvSpPr/>
            <p:nvPr/>
          </p:nvSpPr>
          <p:spPr>
            <a:xfrm>
              <a:off x="7772400" y="29527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3619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914400" y="195021"/>
            <a:ext cx="35052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K</a:t>
            </a:r>
            <a:r>
              <a:rPr lang="en-IN" sz="2000" dirty="0"/>
              <a:t>EY</a:t>
            </a:r>
            <a:r>
              <a:rPr lang="en-IN" sz="2400" dirty="0"/>
              <a:t> A</a:t>
            </a:r>
            <a:r>
              <a:rPr lang="en-IN" sz="2000" dirty="0"/>
              <a:t>DVANTAGES</a:t>
            </a:r>
            <a:endParaRPr lang="en-IN" sz="18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41D06DF-F1A3-4EE6-8351-3048F681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60507"/>
            <a:ext cx="467208" cy="467208"/>
          </a:xfrm>
          <a:prstGeom prst="rect">
            <a:avLst/>
          </a:prstGeom>
        </p:spPr>
      </p:pic>
      <p:sp>
        <p:nvSpPr>
          <p:cNvPr id="43" name="TextBox 5">
            <a:extLst>
              <a:ext uri="{FF2B5EF4-FFF2-40B4-BE49-F238E27FC236}">
                <a16:creationId xmlns:a16="http://schemas.microsoft.com/office/drawing/2014/main" id="{E07A8431-820B-46CD-88B2-B287D97D86CF}"/>
              </a:ext>
            </a:extLst>
          </p:cNvPr>
          <p:cNvSpPr txBox="1"/>
          <p:nvPr/>
        </p:nvSpPr>
        <p:spPr>
          <a:xfrm>
            <a:off x="3370138" y="113331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Montserrat" panose="02000505000000020004" pitchFamily="2" charset="0"/>
              </a:rPr>
              <a:t>Reducing The Process / Time Taken For Diagnosis To 90 Seconds</a:t>
            </a:r>
            <a:endParaRPr lang="en-IN" sz="1400" dirty="0">
              <a:latin typeface="Montserrat" panose="02000505000000020004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440A7E4-B40C-4648-96C7-513BC54C3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61" y="2159177"/>
            <a:ext cx="467208" cy="467208"/>
          </a:xfrm>
          <a:prstGeom prst="rect">
            <a:avLst/>
          </a:prstGeom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4AB327DF-4400-430D-950E-9CA7E32E556E}"/>
              </a:ext>
            </a:extLst>
          </p:cNvPr>
          <p:cNvSpPr txBox="1"/>
          <p:nvPr/>
        </p:nvSpPr>
        <p:spPr>
          <a:xfrm>
            <a:off x="3370138" y="21270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Montserrat" panose="02000505000000020004" pitchFamily="2" charset="0"/>
              </a:rPr>
              <a:t>Worked On The Database To Store &amp; Retrieve The User Information</a:t>
            </a:r>
            <a:endParaRPr lang="en-IN" sz="1400" dirty="0">
              <a:latin typeface="Montserrat" panose="02000505000000020004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4AA3FAD-EDC7-44E5-8FEC-3466AF3D3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61" y="3106411"/>
            <a:ext cx="467208" cy="467208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467166AB-88A5-49AC-B5A4-DB86A8E2A72D}"/>
              </a:ext>
            </a:extLst>
          </p:cNvPr>
          <p:cNvSpPr txBox="1"/>
          <p:nvPr/>
        </p:nvSpPr>
        <p:spPr>
          <a:xfrm>
            <a:off x="3338865" y="3078405"/>
            <a:ext cx="373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Montserrat" panose="02000505000000020004" pitchFamily="2" charset="0"/>
              </a:rPr>
              <a:t>Started Developing A Website to know their queries and to guide them.</a:t>
            </a:r>
            <a:endParaRPr lang="en-IN" sz="1400" dirty="0">
              <a:latin typeface="Montserrat" panose="02000505000000020004" pitchFamily="2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63D9549-8B24-4F78-BEAB-8134AEE5B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30" y="4078649"/>
            <a:ext cx="467208" cy="467208"/>
          </a:xfrm>
          <a:prstGeom prst="rect">
            <a:avLst/>
          </a:prstGeom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3CF13924-4FCD-4280-B76F-74326AE14142}"/>
              </a:ext>
            </a:extLst>
          </p:cNvPr>
          <p:cNvSpPr txBox="1"/>
          <p:nvPr/>
        </p:nvSpPr>
        <p:spPr>
          <a:xfrm>
            <a:off x="3370138" y="4029730"/>
            <a:ext cx="360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Montserrat" panose="02000505000000020004" pitchFamily="2" charset="0"/>
              </a:rPr>
              <a:t>Integrating Bio-Sensors To Make The Process More Accurate</a:t>
            </a:r>
            <a:endParaRPr lang="en-IN" sz="1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0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3619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685800" y="209561"/>
            <a:ext cx="43434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T</a:t>
            </a:r>
            <a:r>
              <a:rPr lang="en-IN" sz="2000" dirty="0"/>
              <a:t>ECHNICAL</a:t>
            </a:r>
            <a:r>
              <a:rPr lang="en-IN" sz="2400" dirty="0"/>
              <a:t> S</a:t>
            </a:r>
            <a:r>
              <a:rPr lang="en-IN" sz="2000" dirty="0"/>
              <a:t>TACK</a:t>
            </a:r>
            <a:endParaRPr lang="en-IN" sz="1800" dirty="0"/>
          </a:p>
        </p:txBody>
      </p:sp>
      <p:sp>
        <p:nvSpPr>
          <p:cNvPr id="16" name="Google Shape;72;p13">
            <a:extLst>
              <a:ext uri="{FF2B5EF4-FFF2-40B4-BE49-F238E27FC236}">
                <a16:creationId xmlns:a16="http://schemas.microsoft.com/office/drawing/2014/main" id="{E844E396-0BB7-41BC-BEB4-206FA63C3EC4}"/>
              </a:ext>
            </a:extLst>
          </p:cNvPr>
          <p:cNvSpPr txBox="1">
            <a:spLocks/>
          </p:cNvSpPr>
          <p:nvPr/>
        </p:nvSpPr>
        <p:spPr>
          <a:xfrm>
            <a:off x="1524000" y="876294"/>
            <a:ext cx="5181600" cy="426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n-IN" dirty="0"/>
              <a:t>HARDWARE: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Raspberry 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Firebase (Cloud Database)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Arduino UNO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Pulse Sensor, Temperature sensor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Microphone, Webcam, Printer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LED Display</a:t>
            </a:r>
          </a:p>
          <a:p>
            <a:pPr algn="just"/>
            <a:r>
              <a:rPr lang="en-IN" dirty="0"/>
              <a:t>PYTHON PACKAGES: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speech-recognition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 err="1"/>
              <a:t>pyrebase</a:t>
            </a:r>
            <a:r>
              <a:rPr lang="en-IN" b="0" dirty="0"/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cv2 (OpenCV)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/>
              <a:t>matplotlib</a:t>
            </a:r>
          </a:p>
          <a:p>
            <a:pPr algn="just"/>
            <a:r>
              <a:rPr lang="en-IN" dirty="0"/>
              <a:t>SOFTWARE: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 err="1"/>
              <a:t>eSpeak</a:t>
            </a:r>
            <a:r>
              <a:rPr lang="en-IN" b="0" dirty="0"/>
              <a:t> (Text to Speech)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 err="1"/>
              <a:t>Fswebcam</a:t>
            </a:r>
            <a:r>
              <a:rPr lang="en-IN" b="0" dirty="0"/>
              <a:t> (To control the webcam)</a:t>
            </a:r>
          </a:p>
          <a:p>
            <a:pPr algn="just"/>
            <a:endParaRPr lang="en-IN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8970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2857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685800" y="133361"/>
            <a:ext cx="43434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OUTPUT GRAPHS: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872C5-469B-4EAB-9A02-373958812D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0550"/>
            <a:ext cx="4343400" cy="243840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1FD49-70A9-4B74-8879-1558F23980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90550"/>
            <a:ext cx="4038600" cy="2320204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7A59E4-1437-46DF-9025-D9928D5D1EE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48" y="3045375"/>
            <a:ext cx="3639503" cy="1795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017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2857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2408959" y="209560"/>
            <a:ext cx="43434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dirty="0"/>
              <a:t>P</a:t>
            </a:r>
            <a:r>
              <a:rPr lang="en-IN" sz="2000" dirty="0"/>
              <a:t>ATENTS / PUBLISHMENTS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B265EA-F321-48F1-938E-C908507F26A2}"/>
              </a:ext>
            </a:extLst>
          </p:cNvPr>
          <p:cNvGrpSpPr/>
          <p:nvPr/>
        </p:nvGrpSpPr>
        <p:grpSpPr>
          <a:xfrm>
            <a:off x="7860361" y="340690"/>
            <a:ext cx="1283639" cy="152400"/>
            <a:chOff x="1148557" y="590550"/>
            <a:chExt cx="1283639" cy="1524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198A9D-9F7F-4731-840A-120C2E1DB38B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57" y="665421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6BBD2E-1892-4E18-A69D-C4219708C1F2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Google Shape;72;p13">
            <a:extLst>
              <a:ext uri="{FF2B5EF4-FFF2-40B4-BE49-F238E27FC236}">
                <a16:creationId xmlns:a16="http://schemas.microsoft.com/office/drawing/2014/main" id="{71C83C7D-5D48-4EBF-AD0C-DEA161B7F950}"/>
              </a:ext>
            </a:extLst>
          </p:cNvPr>
          <p:cNvSpPr txBox="1">
            <a:spLocks/>
          </p:cNvSpPr>
          <p:nvPr/>
        </p:nvSpPr>
        <p:spPr>
          <a:xfrm>
            <a:off x="1981200" y="666749"/>
            <a:ext cx="5181600" cy="13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/>
              <a:t>PATENT DETAILS:</a:t>
            </a:r>
          </a:p>
          <a:p>
            <a:endParaRPr lang="en-IN" dirty="0"/>
          </a:p>
          <a:p>
            <a:r>
              <a:rPr lang="en-IN" sz="1200" b="0" dirty="0"/>
              <a:t>Application Number: 202041009208</a:t>
            </a:r>
          </a:p>
          <a:p>
            <a:r>
              <a:rPr lang="en-IN" sz="1200" b="0" dirty="0"/>
              <a:t>Date of Filing: 04/03/2020</a:t>
            </a:r>
          </a:p>
          <a:p>
            <a:pPr marL="228600" indent="-228600">
              <a:buFont typeface="+mj-lt"/>
              <a:buAutoNum type="arabicPeriod"/>
            </a:pPr>
            <a:endParaRPr lang="en-IN" sz="1200" b="0" dirty="0"/>
          </a:p>
        </p:txBody>
      </p:sp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EB16AFB3-DC34-4E89-B5BF-390EF4AC7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445"/>
          <a:stretch/>
        </p:blipFill>
        <p:spPr>
          <a:xfrm>
            <a:off x="3129828" y="1809750"/>
            <a:ext cx="2901662" cy="32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2857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1219200" y="133361"/>
            <a:ext cx="23622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R</a:t>
            </a:r>
            <a:r>
              <a:rPr lang="en-IN" sz="2000" dirty="0"/>
              <a:t>EFERENCES</a:t>
            </a:r>
            <a:r>
              <a:rPr lang="en-IN" sz="2400" dirty="0"/>
              <a:t>:</a:t>
            </a:r>
            <a:endParaRPr lang="en-IN" sz="1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BF1568E-D05D-4ECD-AFD9-D4261B0CF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48302"/>
              </p:ext>
            </p:extLst>
          </p:nvPr>
        </p:nvGraphicFramePr>
        <p:xfrm>
          <a:off x="228600" y="793671"/>
          <a:ext cx="8686799" cy="391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6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1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Reaction / Processing time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on selected diseases</a:t>
                      </a:r>
                    </a:p>
                    <a:p>
                      <a:pPr algn="ctr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meaningful insights from unprocessed data.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the time taken for successive diagnosis.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innovative approach to diagnose diseases.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Impressive accuracy when used in localized areas.</a:t>
                      </a:r>
                    </a:p>
                    <a:p>
                      <a:pPr algn="ctr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8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diagnosis is questionable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Programming and algorithms </a:t>
                      </a:r>
                    </a:p>
                    <a:p>
                      <a:pPr algn="ctr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Redundancy occupies much space in the system and it is hard to identify.</a:t>
                      </a:r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is questionable.</a:t>
                      </a:r>
                    </a:p>
                    <a:p>
                      <a:pPr algn="ctr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process is extremely descriptive and Time-consuming.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Might not work at every locality.</a:t>
                      </a:r>
                    </a:p>
                    <a:p>
                      <a:pPr algn="ctr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3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adopted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Including previous diagnostic results into the existing programming.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Assimilating the unorganized data into a simple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Approaching the patients based on the locality which they live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4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2600500" y="2421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THANK YOU</a:t>
            </a:r>
            <a:endParaRPr sz="6600"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2600400" y="34115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For your Time.</a:t>
            </a:r>
            <a:endParaRPr sz="2000"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742944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762000" y="590550"/>
            <a:ext cx="38100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I</a:t>
            </a:r>
            <a:r>
              <a:rPr lang="en-IN" sz="2000" dirty="0"/>
              <a:t>NTRODUCTION</a:t>
            </a:r>
            <a:endParaRPr lang="en-IN" sz="1800" dirty="0"/>
          </a:p>
        </p:txBody>
      </p:sp>
      <p:sp>
        <p:nvSpPr>
          <p:cNvPr id="16" name="Google Shape;72;p13">
            <a:extLst>
              <a:ext uri="{FF2B5EF4-FFF2-40B4-BE49-F238E27FC236}">
                <a16:creationId xmlns:a16="http://schemas.microsoft.com/office/drawing/2014/main" id="{E844E396-0BB7-41BC-BEB4-206FA63C3EC4}"/>
              </a:ext>
            </a:extLst>
          </p:cNvPr>
          <p:cNvSpPr txBox="1">
            <a:spLocks/>
          </p:cNvSpPr>
          <p:nvPr/>
        </p:nvSpPr>
        <p:spPr>
          <a:xfrm>
            <a:off x="876299" y="1123950"/>
            <a:ext cx="7734301" cy="327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dirty="0"/>
              <a:t>All around the globe, there are no means to </a:t>
            </a:r>
            <a:r>
              <a:rPr lang="en-IN" sz="1800" dirty="0"/>
              <a:t>find, isolate and treat</a:t>
            </a:r>
            <a:r>
              <a:rPr lang="en-IN" sz="1800" b="0" dirty="0"/>
              <a:t> a new disease, until its too late.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dirty="0"/>
              <a:t>People who belong in the </a:t>
            </a:r>
            <a:r>
              <a:rPr lang="en-IN" sz="1800" dirty="0"/>
              <a:t>Rural or Tribal areas</a:t>
            </a:r>
            <a:r>
              <a:rPr lang="en-IN" sz="1800" b="0" dirty="0"/>
              <a:t> are completely unreachable. They neglect medical help which makes in </a:t>
            </a:r>
            <a:r>
              <a:rPr lang="en-IN" sz="1800" dirty="0"/>
              <a:t>even more difficult</a:t>
            </a:r>
            <a:r>
              <a:rPr lang="en-IN" sz="1800" b="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dirty="0"/>
              <a:t>This Proposed model would help </a:t>
            </a:r>
            <a:r>
              <a:rPr lang="en-IN" sz="1800" dirty="0"/>
              <a:t>provide medical diagnostic help</a:t>
            </a:r>
            <a:r>
              <a:rPr lang="en-IN" sz="1800" b="0" dirty="0"/>
              <a:t> in isolated/rural areas and also analyse the data from other similar devices to </a:t>
            </a:r>
            <a:r>
              <a:rPr lang="en-IN" sz="1800" dirty="0"/>
              <a:t>analyse any sudden outbursts of a particular disease</a:t>
            </a:r>
            <a:r>
              <a:rPr lang="en-IN" sz="1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514725" y="942585"/>
            <a:ext cx="8171736" cy="325664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" sz="2000" dirty="0">
                <a:solidFill>
                  <a:schemeClr val="accent6">
                    <a:lumMod val="10000"/>
                  </a:schemeClr>
                </a:solidFill>
              </a:rPr>
              <a:t>OTIVATION</a:t>
            </a:r>
            <a:endParaRPr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86" name="Google Shape;186;p24"/>
          <p:cNvSpPr/>
          <p:nvPr/>
        </p:nvSpPr>
        <p:spPr>
          <a:xfrm rot="8227266">
            <a:off x="3892453" y="1949886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8227266">
            <a:off x="1197477" y="2186836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 rot="8227266">
            <a:off x="6758785" y="2441933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412C396A-2088-41D8-A9EA-F5C257EAA35D}"/>
              </a:ext>
            </a:extLst>
          </p:cNvPr>
          <p:cNvSpPr/>
          <p:nvPr/>
        </p:nvSpPr>
        <p:spPr>
          <a:xfrm>
            <a:off x="6521849" y="1531467"/>
            <a:ext cx="1828800" cy="472076"/>
          </a:xfrm>
          <a:prstGeom prst="wedgeRectCallout">
            <a:avLst>
              <a:gd name="adj1" fmla="val -73132"/>
              <a:gd name="adj2" fmla="val 154721"/>
            </a:avLst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Total Dengue cases in 2019 – Karnataka: </a:t>
            </a:r>
            <a:r>
              <a:rPr lang="en-IN" sz="105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15232</a:t>
            </a:r>
            <a:endParaRPr sz="900" b="1" i="1" dirty="0">
              <a:solidFill>
                <a:schemeClr val="lt2"/>
              </a:solidFill>
              <a:latin typeface="Montserrat" panose="020B0604020202020204" charset="0"/>
              <a:ea typeface="PT Serif"/>
              <a:cs typeface="PT Serif"/>
              <a:sym typeface="PT Serif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735099" y="2244721"/>
            <a:ext cx="1828800" cy="472076"/>
          </a:xfrm>
          <a:prstGeom prst="wedgeRectCallout">
            <a:avLst>
              <a:gd name="adj1" fmla="val -91314"/>
              <a:gd name="adj2" fmla="val 16053"/>
            </a:avLst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Death Toll of Malaria in 2007  - </a:t>
            </a:r>
            <a:r>
              <a:rPr lang="en-IN" sz="900" b="1" i="1" dirty="0" err="1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TamilNadu</a:t>
            </a:r>
            <a:r>
              <a:rPr lang="en-IN" sz="9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: </a:t>
            </a:r>
            <a:r>
              <a:rPr lang="en-IN" sz="11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5449</a:t>
            </a:r>
            <a:endParaRPr sz="900" b="1" i="1" dirty="0">
              <a:solidFill>
                <a:schemeClr val="lt2"/>
              </a:solidFill>
              <a:latin typeface="Montserrat" panose="020B0604020202020204" charset="0"/>
              <a:ea typeface="PT Serif"/>
              <a:cs typeface="PT Serif"/>
              <a:sym typeface="PT Serif"/>
            </a:endParaRPr>
          </a:p>
        </p:txBody>
      </p:sp>
      <p:sp>
        <p:nvSpPr>
          <p:cNvPr id="13" name="Google Shape;72;p13">
            <a:extLst>
              <a:ext uri="{FF2B5EF4-FFF2-40B4-BE49-F238E27FC236}">
                <a16:creationId xmlns:a16="http://schemas.microsoft.com/office/drawing/2014/main" id="{29196FCB-6047-44C8-A54B-8C02A7BD68C7}"/>
              </a:ext>
            </a:extLst>
          </p:cNvPr>
          <p:cNvSpPr txBox="1">
            <a:spLocks/>
          </p:cNvSpPr>
          <p:nvPr/>
        </p:nvSpPr>
        <p:spPr>
          <a:xfrm>
            <a:off x="16159" y="4550953"/>
            <a:ext cx="4409894" cy="82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N" sz="1100" dirty="0"/>
              <a:t>Sources: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100" dirty="0"/>
              <a:t>National Vector Borne Disease Control Programme.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100" dirty="0"/>
              <a:t>Deccan Chronicle.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100" dirty="0" err="1"/>
              <a:t>ContagionLive</a:t>
            </a:r>
            <a:r>
              <a:rPr lang="en-IN" sz="1100" dirty="0"/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sp>
        <p:nvSpPr>
          <p:cNvPr id="14" name="Google Shape;185;p24">
            <a:extLst>
              <a:ext uri="{FF2B5EF4-FFF2-40B4-BE49-F238E27FC236}">
                <a16:creationId xmlns:a16="http://schemas.microsoft.com/office/drawing/2014/main" id="{3303579E-B834-4F43-A975-3EA82B5E8E36}"/>
              </a:ext>
            </a:extLst>
          </p:cNvPr>
          <p:cNvSpPr/>
          <p:nvPr/>
        </p:nvSpPr>
        <p:spPr>
          <a:xfrm>
            <a:off x="2120968" y="1059391"/>
            <a:ext cx="1828800" cy="472076"/>
          </a:xfrm>
          <a:prstGeom prst="wedgeRectCallout">
            <a:avLst>
              <a:gd name="adj1" fmla="val -73132"/>
              <a:gd name="adj2" fmla="val 154721"/>
            </a:avLst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Hepatitis A Outbreak in 2017 – Colorado: </a:t>
            </a:r>
            <a:r>
              <a:rPr lang="en-IN" sz="105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571 cases</a:t>
            </a:r>
            <a:endParaRPr sz="900" b="1" i="1" dirty="0">
              <a:solidFill>
                <a:schemeClr val="lt2"/>
              </a:solidFill>
              <a:latin typeface="Montserrat" panose="020B0604020202020204" charset="0"/>
              <a:ea typeface="PT Serif"/>
              <a:cs typeface="PT Serif"/>
              <a:sym typeface="PT Serif"/>
            </a:endParaRPr>
          </a:p>
        </p:txBody>
      </p:sp>
      <p:sp>
        <p:nvSpPr>
          <p:cNvPr id="15" name="Google Shape;185;p24">
            <a:extLst>
              <a:ext uri="{FF2B5EF4-FFF2-40B4-BE49-F238E27FC236}">
                <a16:creationId xmlns:a16="http://schemas.microsoft.com/office/drawing/2014/main" id="{6262F247-1088-4477-AA6D-92A8057A44E5}"/>
              </a:ext>
            </a:extLst>
          </p:cNvPr>
          <p:cNvSpPr/>
          <p:nvPr/>
        </p:nvSpPr>
        <p:spPr>
          <a:xfrm>
            <a:off x="2846017" y="2031824"/>
            <a:ext cx="1828800" cy="472076"/>
          </a:xfrm>
          <a:prstGeom prst="wedgeRectCallout">
            <a:avLst>
              <a:gd name="adj1" fmla="val 91641"/>
              <a:gd name="adj2" fmla="val 35861"/>
            </a:avLst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Cholera Outbreak in Yemen: </a:t>
            </a:r>
            <a:r>
              <a:rPr lang="en-IN" sz="105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9,94,751 cases</a:t>
            </a:r>
            <a:endParaRPr sz="900" b="1" i="1" dirty="0">
              <a:solidFill>
                <a:schemeClr val="lt2"/>
              </a:solidFill>
              <a:latin typeface="Montserrat" panose="020B0604020202020204" charset="0"/>
              <a:ea typeface="PT Serif"/>
              <a:cs typeface="PT Serif"/>
              <a:sym typeface="PT Serif"/>
            </a:endParaRPr>
          </a:p>
        </p:txBody>
      </p:sp>
      <p:sp>
        <p:nvSpPr>
          <p:cNvPr id="16" name="Google Shape;185;p24">
            <a:extLst>
              <a:ext uri="{FF2B5EF4-FFF2-40B4-BE49-F238E27FC236}">
                <a16:creationId xmlns:a16="http://schemas.microsoft.com/office/drawing/2014/main" id="{6FFDA7AD-A4AF-4004-A277-FD853D682B22}"/>
              </a:ext>
            </a:extLst>
          </p:cNvPr>
          <p:cNvSpPr/>
          <p:nvPr/>
        </p:nvSpPr>
        <p:spPr>
          <a:xfrm>
            <a:off x="5403714" y="823353"/>
            <a:ext cx="2113536" cy="472076"/>
          </a:xfrm>
          <a:prstGeom prst="wedgeRectCallout">
            <a:avLst>
              <a:gd name="adj1" fmla="val -15396"/>
              <a:gd name="adj2" fmla="val 262576"/>
            </a:avLst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05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206,000 cases</a:t>
            </a:r>
            <a:r>
              <a:rPr lang="en-IN" sz="900" b="1" i="1" dirty="0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 in Bangladesh claiming 15 lives - </a:t>
            </a:r>
            <a:r>
              <a:rPr lang="en-IN" sz="900" b="1" i="1" dirty="0" err="1">
                <a:solidFill>
                  <a:schemeClr val="lt2"/>
                </a:solidFill>
                <a:latin typeface="Montserrat" panose="020B0604020202020204" charset="0"/>
                <a:ea typeface="PT Serif"/>
                <a:cs typeface="PT Serif"/>
                <a:sym typeface="PT Serif"/>
              </a:rPr>
              <a:t>Diarrhea</a:t>
            </a:r>
            <a:endParaRPr sz="900" b="1" i="1" dirty="0">
              <a:solidFill>
                <a:schemeClr val="lt2"/>
              </a:solidFill>
              <a:latin typeface="Montserrat" panose="020B0604020202020204" charset="0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3619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1295400" y="209561"/>
            <a:ext cx="29718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E</a:t>
            </a:r>
            <a:r>
              <a:rPr lang="en-IN" sz="2000" dirty="0"/>
              <a:t>XISTING</a:t>
            </a:r>
            <a:r>
              <a:rPr lang="en-IN" sz="2400" dirty="0"/>
              <a:t> M</a:t>
            </a:r>
            <a:r>
              <a:rPr lang="en-IN" sz="2000" dirty="0"/>
              <a:t>ETHOD</a:t>
            </a:r>
            <a:endParaRPr lang="en-IN" sz="1800" dirty="0"/>
          </a:p>
        </p:txBody>
      </p:sp>
      <p:sp>
        <p:nvSpPr>
          <p:cNvPr id="16" name="Google Shape;72;p13">
            <a:extLst>
              <a:ext uri="{FF2B5EF4-FFF2-40B4-BE49-F238E27FC236}">
                <a16:creationId xmlns:a16="http://schemas.microsoft.com/office/drawing/2014/main" id="{E844E396-0BB7-41BC-BEB4-206FA63C3EC4}"/>
              </a:ext>
            </a:extLst>
          </p:cNvPr>
          <p:cNvSpPr txBox="1">
            <a:spLocks/>
          </p:cNvSpPr>
          <p:nvPr/>
        </p:nvSpPr>
        <p:spPr>
          <a:xfrm>
            <a:off x="685800" y="742961"/>
            <a:ext cx="8115301" cy="434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</a:t>
            </a:r>
            <a:r>
              <a:rPr lang="en-IN" sz="1400" dirty="0"/>
              <a:t>ANUAL</a:t>
            </a:r>
            <a:r>
              <a:rPr lang="en-IN" dirty="0"/>
              <a:t> O</a:t>
            </a:r>
            <a:r>
              <a:rPr lang="en-IN" sz="1400" dirty="0"/>
              <a:t>R</a:t>
            </a:r>
            <a:r>
              <a:rPr lang="en-IN" dirty="0"/>
              <a:t> I</a:t>
            </a:r>
            <a:r>
              <a:rPr lang="en-IN" sz="1400" dirty="0"/>
              <a:t>NDIVIDUAL</a:t>
            </a:r>
            <a:r>
              <a:rPr lang="en-IN" dirty="0"/>
              <a:t> S</a:t>
            </a:r>
            <a:r>
              <a:rPr lang="en-IN" sz="1400" dirty="0"/>
              <a:t>ERVERS</a:t>
            </a:r>
            <a:r>
              <a:rPr lang="en-IN" dirty="0"/>
              <a:t>: </a:t>
            </a:r>
          </a:p>
          <a:p>
            <a:pPr algn="just"/>
            <a:endParaRPr lang="en-IN" b="0" dirty="0"/>
          </a:p>
          <a:p>
            <a:pPr algn="just"/>
            <a:r>
              <a:rPr lang="en-IN" b="0" dirty="0"/>
              <a:t>When a particular government organization / Health Centre identifies a disease, they are updated in their individual servers which only gives an idea about their area of operation.</a:t>
            </a:r>
          </a:p>
          <a:p>
            <a:pPr algn="just"/>
            <a:endParaRPr lang="en-IN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</a:t>
            </a:r>
            <a:r>
              <a:rPr lang="en-IN" sz="1400" dirty="0"/>
              <a:t>ERIODIC</a:t>
            </a:r>
            <a:r>
              <a:rPr lang="en-IN" dirty="0"/>
              <a:t> S</a:t>
            </a:r>
            <a:r>
              <a:rPr lang="en-IN" sz="1400" dirty="0"/>
              <a:t>URVEYS</a:t>
            </a:r>
            <a:r>
              <a:rPr lang="en-IN" dirty="0"/>
              <a:t>:</a:t>
            </a:r>
          </a:p>
          <a:p>
            <a:pPr algn="just"/>
            <a:endParaRPr lang="en-IN" dirty="0"/>
          </a:p>
          <a:p>
            <a:pPr algn="just"/>
            <a:r>
              <a:rPr lang="en-IN" b="0" dirty="0"/>
              <a:t>The government and NGOs get their understanding about death tolls and the total number of exposed patients only through periodic surveys, which is usually too late.</a:t>
            </a:r>
          </a:p>
          <a:p>
            <a:pPr algn="just"/>
            <a:endParaRPr lang="en-IN" b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N</a:t>
            </a:r>
            <a:r>
              <a:rPr lang="en-IN" sz="1400" dirty="0"/>
              <a:t>EGLECTION</a:t>
            </a:r>
            <a:r>
              <a:rPr lang="en-IN" dirty="0"/>
              <a:t>:</a:t>
            </a:r>
          </a:p>
          <a:p>
            <a:pPr algn="just"/>
            <a:endParaRPr lang="en-IN" dirty="0"/>
          </a:p>
          <a:p>
            <a:pPr algn="just"/>
            <a:r>
              <a:rPr lang="en-IN" b="0" dirty="0"/>
              <a:t>The Uneducated population often tend to neglect their symptoms because it seems trivial. They do not go check with a doctor even if it seems to reoccur.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3619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914400" y="209561"/>
            <a:ext cx="29718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O</a:t>
            </a:r>
            <a:r>
              <a:rPr lang="en-IN" sz="2000" dirty="0"/>
              <a:t>BJECTIVE</a:t>
            </a:r>
            <a:endParaRPr lang="en-IN" sz="1800" dirty="0"/>
          </a:p>
        </p:txBody>
      </p:sp>
      <p:sp>
        <p:nvSpPr>
          <p:cNvPr id="16" name="Google Shape;72;p13">
            <a:extLst>
              <a:ext uri="{FF2B5EF4-FFF2-40B4-BE49-F238E27FC236}">
                <a16:creationId xmlns:a16="http://schemas.microsoft.com/office/drawing/2014/main" id="{E844E396-0BB7-41BC-BEB4-206FA63C3EC4}"/>
              </a:ext>
            </a:extLst>
          </p:cNvPr>
          <p:cNvSpPr txBox="1">
            <a:spLocks/>
          </p:cNvSpPr>
          <p:nvPr/>
        </p:nvSpPr>
        <p:spPr>
          <a:xfrm>
            <a:off x="762000" y="742961"/>
            <a:ext cx="7848600" cy="434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IN" b="0" dirty="0"/>
              <a:t>To Construct a </a:t>
            </a:r>
            <a:r>
              <a:rPr lang="en-IN" dirty="0"/>
              <a:t>fully functioning Medical Diagnostic Device</a:t>
            </a:r>
            <a:r>
              <a:rPr lang="en-IN" b="0" dirty="0"/>
              <a:t> which can diagnose </a:t>
            </a:r>
            <a:r>
              <a:rPr lang="en-IN" dirty="0"/>
              <a:t>diseases and prescribe drugs</a:t>
            </a:r>
            <a:r>
              <a:rPr lang="en-IN" b="0" dirty="0"/>
              <a:t> even in an Isolated region.</a:t>
            </a:r>
          </a:p>
          <a:p>
            <a:pPr marL="342900" indent="-342900" algn="just">
              <a:buFont typeface="+mj-lt"/>
              <a:buAutoNum type="arabicPeriod"/>
            </a:pPr>
            <a:endParaRPr lang="en-IN" b="0" dirty="0"/>
          </a:p>
          <a:p>
            <a:pPr marL="342900" indent="-342900" algn="just">
              <a:buFont typeface="+mj-lt"/>
              <a:buAutoNum type="arabicPeriod"/>
            </a:pPr>
            <a:r>
              <a:rPr lang="en-IN" b="0" dirty="0"/>
              <a:t>To Constantly </a:t>
            </a:r>
            <a:r>
              <a:rPr lang="en-IN" dirty="0"/>
              <a:t>update the authorities</a:t>
            </a:r>
            <a:r>
              <a:rPr lang="en-IN" b="0" dirty="0"/>
              <a:t> if more than 10 cases (assume) for a particular disease is found in a single area.</a:t>
            </a:r>
          </a:p>
          <a:p>
            <a:pPr marL="342900" indent="-342900" algn="just">
              <a:buFont typeface="+mj-lt"/>
              <a:buAutoNum type="arabicPeriod"/>
            </a:pPr>
            <a:endParaRPr lang="en-IN" b="0" dirty="0"/>
          </a:p>
          <a:p>
            <a:pPr marL="342900" indent="-342900" algn="just">
              <a:buFont typeface="+mj-lt"/>
              <a:buAutoNum type="arabicPeriod"/>
            </a:pPr>
            <a:r>
              <a:rPr lang="en-IN" b="0" dirty="0"/>
              <a:t>Plot various </a:t>
            </a:r>
            <a:r>
              <a:rPr lang="en-IN" dirty="0"/>
              <a:t>graphical illustrations</a:t>
            </a:r>
            <a:r>
              <a:rPr lang="en-IN" b="0" dirty="0"/>
              <a:t> comparing various parameters.</a:t>
            </a:r>
          </a:p>
          <a:p>
            <a:pPr algn="just"/>
            <a:r>
              <a:rPr lang="en-IN" b="0" dirty="0"/>
              <a:t>	1. Maximum number of users exposed to a disease.</a:t>
            </a:r>
          </a:p>
          <a:p>
            <a:pPr algn="just"/>
            <a:r>
              <a:rPr lang="en-IN" b="0" dirty="0"/>
              <a:t>	2. Age group of the patients who are most affected.</a:t>
            </a:r>
          </a:p>
          <a:p>
            <a:pPr algn="just"/>
            <a:r>
              <a:rPr lang="en-IN" b="0" dirty="0"/>
              <a:t>	3. Number of cases observed in 1, 5, 10 days… months.</a:t>
            </a:r>
          </a:p>
          <a:p>
            <a:pPr algn="just"/>
            <a:r>
              <a:rPr lang="en-IN" b="0" dirty="0"/>
              <a:t>	4. Types of Diseases vs. Number of Patient.</a:t>
            </a:r>
          </a:p>
          <a:p>
            <a:pPr algn="just"/>
            <a:endParaRPr lang="en-IN" b="0" dirty="0"/>
          </a:p>
          <a:p>
            <a:pPr algn="just"/>
            <a:r>
              <a:rPr lang="en-IN" b="0" dirty="0"/>
              <a:t>4.   To </a:t>
            </a:r>
            <a:r>
              <a:rPr lang="en-IN" dirty="0"/>
              <a:t>isolate a disease</a:t>
            </a:r>
            <a:r>
              <a:rPr lang="en-IN" b="0" dirty="0"/>
              <a:t> before it spreads and affects a bigger population.</a:t>
            </a:r>
          </a:p>
          <a:p>
            <a:pPr algn="just"/>
            <a:endParaRPr lang="en-IN" b="0" dirty="0"/>
          </a:p>
          <a:p>
            <a:pPr algn="just"/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90181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285744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1219200" y="133350"/>
            <a:ext cx="50292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B</a:t>
            </a:r>
            <a:r>
              <a:rPr lang="en-IN" sz="2000" dirty="0"/>
              <a:t>LOCK</a:t>
            </a:r>
            <a:r>
              <a:rPr lang="en-IN" sz="2400" dirty="0"/>
              <a:t> D</a:t>
            </a:r>
            <a:r>
              <a:rPr lang="en-IN" sz="2000" dirty="0"/>
              <a:t>IAGRAM (SINGLE DEVICE)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11213-A211-4AEB-A862-9FFAEE4932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4" y="819144"/>
            <a:ext cx="7772400" cy="4114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909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F7FBC6-4EF8-4D33-96BF-84DDED857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9"/>
          <a:stretch/>
        </p:blipFill>
        <p:spPr>
          <a:xfrm>
            <a:off x="0" y="522781"/>
            <a:ext cx="6184204" cy="462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EB4F6-603E-4FD6-9433-68C48A75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33" y="3551479"/>
            <a:ext cx="1548183" cy="1436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CE5E6-5EBE-4B27-9391-2B02B936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802" y="202206"/>
            <a:ext cx="1827375" cy="1558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A0143-2C49-497C-9D0E-2B3C0C5E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565" y="1771874"/>
            <a:ext cx="2122533" cy="2122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F55229-AFA9-4469-AD2B-7034419DC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117" y="155852"/>
            <a:ext cx="1181831" cy="13568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44251A-80F2-4602-9A66-E0B00BA93911}"/>
              </a:ext>
            </a:extLst>
          </p:cNvPr>
          <p:cNvSpPr txBox="1"/>
          <p:nvPr/>
        </p:nvSpPr>
        <p:spPr>
          <a:xfrm>
            <a:off x="1295374" y="522782"/>
            <a:ext cx="2102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HUMIDITY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F8D58-5843-4510-95F5-2EE74DD17733}"/>
              </a:ext>
            </a:extLst>
          </p:cNvPr>
          <p:cNvSpPr txBox="1"/>
          <p:nvPr/>
        </p:nvSpPr>
        <p:spPr>
          <a:xfrm>
            <a:off x="2147719" y="4135970"/>
            <a:ext cx="15481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FINGER PRINT</a:t>
            </a:r>
          </a:p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C3EB4-BB45-4CDE-A92E-9A422D4F9999}"/>
              </a:ext>
            </a:extLst>
          </p:cNvPr>
          <p:cNvSpPr txBox="1"/>
          <p:nvPr/>
        </p:nvSpPr>
        <p:spPr>
          <a:xfrm>
            <a:off x="3193157" y="4135970"/>
            <a:ext cx="15481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HEART RATE</a:t>
            </a:r>
          </a:p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SENSOR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19931-5170-4391-AEB1-0408FC3446FE}"/>
              </a:ext>
            </a:extLst>
          </p:cNvPr>
          <p:cNvSpPr txBox="1"/>
          <p:nvPr/>
        </p:nvSpPr>
        <p:spPr>
          <a:xfrm>
            <a:off x="4205610" y="2340917"/>
            <a:ext cx="15481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ECG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CC43E-2AF2-43B7-8B41-42AE2BDCD660}"/>
              </a:ext>
            </a:extLst>
          </p:cNvPr>
          <p:cNvSpPr txBox="1"/>
          <p:nvPr/>
        </p:nvSpPr>
        <p:spPr>
          <a:xfrm>
            <a:off x="2052416" y="1124131"/>
            <a:ext cx="15481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THERMAL IMAGING</a:t>
            </a:r>
          </a:p>
          <a:p>
            <a:pPr algn="ctr" defTabSz="342900">
              <a:buClrTx/>
            </a:pPr>
            <a:r>
              <a:rPr lang="en-IN" sz="105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2DE0A-E1A7-44FE-B793-29117415FB35}"/>
              </a:ext>
            </a:extLst>
          </p:cNvPr>
          <p:cNvSpPr txBox="1"/>
          <p:nvPr/>
        </p:nvSpPr>
        <p:spPr>
          <a:xfrm>
            <a:off x="6097474" y="4332178"/>
            <a:ext cx="154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20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AUDIO RECORDER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4A6F6-BCFD-4299-B28F-2B44E721FAAF}"/>
              </a:ext>
            </a:extLst>
          </p:cNvPr>
          <p:cNvSpPr txBox="1"/>
          <p:nvPr/>
        </p:nvSpPr>
        <p:spPr>
          <a:xfrm>
            <a:off x="7445915" y="3810444"/>
            <a:ext cx="154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20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PRINTER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F38-F50F-4B58-878C-78F778C79A1C}"/>
              </a:ext>
            </a:extLst>
          </p:cNvPr>
          <p:cNvSpPr txBox="1"/>
          <p:nvPr/>
        </p:nvSpPr>
        <p:spPr>
          <a:xfrm>
            <a:off x="7645657" y="952184"/>
            <a:ext cx="154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20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SPEAKERS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EB6AB-B9AF-4EE3-BD4E-A04F402FF991}"/>
              </a:ext>
            </a:extLst>
          </p:cNvPr>
          <p:cNvSpPr txBox="1"/>
          <p:nvPr/>
        </p:nvSpPr>
        <p:spPr>
          <a:xfrm>
            <a:off x="5284033" y="674548"/>
            <a:ext cx="154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IN" sz="1200" b="1" kern="1200" dirty="0"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WEBCAM</a:t>
            </a:r>
          </a:p>
        </p:txBody>
      </p:sp>
    </p:spTree>
    <p:extLst>
      <p:ext uri="{BB962C8B-B14F-4D97-AF65-F5344CB8AC3E}">
        <p14:creationId xmlns:p14="http://schemas.microsoft.com/office/powerpoint/2010/main" val="18390797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209544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1219200" y="57150"/>
            <a:ext cx="51816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B</a:t>
            </a:r>
            <a:r>
              <a:rPr lang="en-IN" sz="2000" dirty="0"/>
              <a:t>LOCK</a:t>
            </a:r>
            <a:r>
              <a:rPr lang="en-IN" sz="2400" dirty="0"/>
              <a:t> D</a:t>
            </a:r>
            <a:r>
              <a:rPr lang="en-IN" sz="2000" dirty="0"/>
              <a:t>IAGRAM (A</a:t>
            </a:r>
            <a:r>
              <a:rPr lang="en-IN" sz="1800" dirty="0"/>
              <a:t>S</a:t>
            </a:r>
            <a:r>
              <a:rPr lang="en-IN" sz="2000" dirty="0"/>
              <a:t> A N</a:t>
            </a:r>
            <a:r>
              <a:rPr lang="en-IN" sz="1800" dirty="0"/>
              <a:t>ETWORK</a:t>
            </a:r>
            <a:r>
              <a:rPr lang="en-IN" sz="2000" dirty="0"/>
              <a:t>)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5325F-E564-49F7-9A39-BCDC0DCF54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57" y="514339"/>
            <a:ext cx="6623843" cy="4431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80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56C775-DE7D-4D22-AF18-93B286C93BEA}"/>
              </a:ext>
            </a:extLst>
          </p:cNvPr>
          <p:cNvGrpSpPr/>
          <p:nvPr/>
        </p:nvGrpSpPr>
        <p:grpSpPr>
          <a:xfrm>
            <a:off x="0" y="361955"/>
            <a:ext cx="1300957" cy="152400"/>
            <a:chOff x="0" y="590550"/>
            <a:chExt cx="1300957" cy="152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6A505-7238-4C40-9BC4-7374519815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6750"/>
              <a:ext cx="1131239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6AFF05-0472-4239-9DDD-5BBF7C685DD3}"/>
                </a:ext>
              </a:extLst>
            </p:cNvPr>
            <p:cNvSpPr/>
            <p:nvPr/>
          </p:nvSpPr>
          <p:spPr>
            <a:xfrm>
              <a:off x="1148557" y="590550"/>
              <a:ext cx="152400" cy="152400"/>
            </a:xfrm>
            <a:prstGeom prst="ellipse">
              <a:avLst/>
            </a:prstGeom>
            <a:solidFill>
              <a:schemeClr val="accent6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Google Shape;72;p13">
            <a:extLst>
              <a:ext uri="{FF2B5EF4-FFF2-40B4-BE49-F238E27FC236}">
                <a16:creationId xmlns:a16="http://schemas.microsoft.com/office/drawing/2014/main" id="{5C07BF02-DF10-4C48-B90C-8DF358D1D9F3}"/>
              </a:ext>
            </a:extLst>
          </p:cNvPr>
          <p:cNvSpPr txBox="1">
            <a:spLocks/>
          </p:cNvSpPr>
          <p:nvPr/>
        </p:nvSpPr>
        <p:spPr>
          <a:xfrm>
            <a:off x="1143000" y="209561"/>
            <a:ext cx="3505200" cy="45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400" dirty="0"/>
              <a:t>H</a:t>
            </a:r>
            <a:r>
              <a:rPr lang="en-IN" sz="2000" dirty="0"/>
              <a:t>ARDWARE</a:t>
            </a:r>
            <a:r>
              <a:rPr lang="en-IN" sz="2400" dirty="0"/>
              <a:t> M</a:t>
            </a:r>
            <a:r>
              <a:rPr lang="en-IN" sz="2000" dirty="0"/>
              <a:t>ODEL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4ADFA-6289-480B-9794-5BACD9A853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19150"/>
            <a:ext cx="4819650" cy="190500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01843-2876-4AB3-83E1-7075165D2A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9419"/>
            <a:ext cx="6096000" cy="1874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09214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687</Words>
  <Application>Microsoft Office PowerPoint</Application>
  <PresentationFormat>On-screen Show (16:9)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PT Serif</vt:lpstr>
      <vt:lpstr>Arial</vt:lpstr>
      <vt:lpstr>Century Gothic</vt:lpstr>
      <vt:lpstr>Times New Roman</vt:lpstr>
      <vt:lpstr>Montserrat</vt:lpstr>
      <vt:lpstr>Beatrice template</vt:lpstr>
      <vt:lpstr>Mesh</vt:lpstr>
      <vt:lpstr>MEDILAB Medical Diagnosis and Data Analysis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MEDILAB Medical Diagnosis and Data Analysis</dc:title>
  <dc:creator>Abhishek Pughazh!</dc:creator>
  <cp:lastModifiedBy>ABHISHEK P</cp:lastModifiedBy>
  <cp:revision>20</cp:revision>
  <dcterms:modified xsi:type="dcterms:W3CDTF">2020-09-17T02:39:20Z</dcterms:modified>
</cp:coreProperties>
</file>