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87" r:id="rId5"/>
    <p:sldId id="289" r:id="rId6"/>
    <p:sldId id="290" r:id="rId7"/>
    <p:sldId id="274" r:id="rId8"/>
    <p:sldId id="284" r:id="rId9"/>
    <p:sldId id="267" r:id="rId10"/>
    <p:sldId id="286" r:id="rId11"/>
    <p:sldId id="270" r:id="rId12"/>
    <p:sldId id="268" r:id="rId13"/>
    <p:sldId id="260" r:id="rId14"/>
    <p:sldId id="269" r:id="rId15"/>
    <p:sldId id="262" r:id="rId16"/>
    <p:sldId id="263" r:id="rId17"/>
    <p:sldId id="264" r:id="rId18"/>
    <p:sldId id="265" r:id="rId19"/>
    <p:sldId id="266" r:id="rId20"/>
    <p:sldId id="271" r:id="rId21"/>
    <p:sldId id="272" r:id="rId22"/>
    <p:sldId id="275" r:id="rId23"/>
    <p:sldId id="277" r:id="rId24"/>
    <p:sldId id="276" r:id="rId25"/>
    <p:sldId id="280" r:id="rId26"/>
    <p:sldId id="279" r:id="rId27"/>
    <p:sldId id="278" r:id="rId28"/>
    <p:sldId id="281" r:id="rId29"/>
    <p:sldId id="283" r:id="rId30"/>
    <p:sldId id="282" r:id="rId31"/>
    <p:sldId id="27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8872B8-83E0-4A1D-862B-490FE0C97EA8}" type="datetimeFigureOut">
              <a:rPr lang="en-US" smtClean="0"/>
              <a:t>4/19/2018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F33C85-1720-496F-876C-7B4B407E0205}" type="slidenum">
              <a:rPr lang="en-US" smtClean="0"/>
              <a:t>‹#›</a:t>
            </a:fld>
            <a:endParaRPr lang="en-US"/>
          </a:p>
        </p:txBody>
      </p:sp>
    </p:spTree>
    <p:extLst>
      <p:ext uri="{BB962C8B-B14F-4D97-AF65-F5344CB8AC3E}">
        <p14:creationId xmlns:p14="http://schemas.microsoft.com/office/powerpoint/2010/main" val="322475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585" y="4343401"/>
            <a:ext cx="5486832" cy="4114800"/>
          </a:xfrm>
          <a:prstGeom prst="rect">
            <a:avLst/>
          </a:prstGeom>
        </p:spPr>
        <p:txBody>
          <a:bodyPr>
            <a:normAutofit/>
          </a:bodyPr>
          <a:lstStyle/>
          <a:p>
            <a:endParaRPr/>
          </a:p>
        </p:txBody>
      </p:sp>
    </p:spTree>
    <p:extLst>
      <p:ext uri="{BB962C8B-B14F-4D97-AF65-F5344CB8AC3E}">
        <p14:creationId xmlns:p14="http://schemas.microsoft.com/office/powerpoint/2010/main" val="354721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36DB83-622B-4C33-81BC-1A342E631DDA}"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05DAB-71E1-4CAA-A931-0A1F8F6C96D9}" type="slidenum">
              <a:rPr lang="en-US" smtClean="0"/>
              <a:t>‹#›</a:t>
            </a:fld>
            <a:endParaRPr lang="en-US"/>
          </a:p>
        </p:txBody>
      </p:sp>
    </p:spTree>
    <p:extLst>
      <p:ext uri="{BB962C8B-B14F-4D97-AF65-F5344CB8AC3E}">
        <p14:creationId xmlns:p14="http://schemas.microsoft.com/office/powerpoint/2010/main" val="337078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6DB83-622B-4C33-81BC-1A342E631DDA}"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05DAB-71E1-4CAA-A931-0A1F8F6C96D9}" type="slidenum">
              <a:rPr lang="en-US" smtClean="0"/>
              <a:t>‹#›</a:t>
            </a:fld>
            <a:endParaRPr lang="en-US"/>
          </a:p>
        </p:txBody>
      </p:sp>
    </p:spTree>
    <p:extLst>
      <p:ext uri="{BB962C8B-B14F-4D97-AF65-F5344CB8AC3E}">
        <p14:creationId xmlns:p14="http://schemas.microsoft.com/office/powerpoint/2010/main" val="273472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6DB83-622B-4C33-81BC-1A342E631DDA}"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05DAB-71E1-4CAA-A931-0A1F8F6C96D9}" type="slidenum">
              <a:rPr lang="en-US" smtClean="0"/>
              <a:t>‹#›</a:t>
            </a:fld>
            <a:endParaRPr lang="en-US"/>
          </a:p>
        </p:txBody>
      </p:sp>
    </p:spTree>
    <p:extLst>
      <p:ext uri="{BB962C8B-B14F-4D97-AF65-F5344CB8AC3E}">
        <p14:creationId xmlns:p14="http://schemas.microsoft.com/office/powerpoint/2010/main" val="351444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6DB83-622B-4C33-81BC-1A342E631DDA}"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05DAB-71E1-4CAA-A931-0A1F8F6C96D9}" type="slidenum">
              <a:rPr lang="en-US" smtClean="0"/>
              <a:t>‹#›</a:t>
            </a:fld>
            <a:endParaRPr lang="en-US"/>
          </a:p>
        </p:txBody>
      </p:sp>
    </p:spTree>
    <p:extLst>
      <p:ext uri="{BB962C8B-B14F-4D97-AF65-F5344CB8AC3E}">
        <p14:creationId xmlns:p14="http://schemas.microsoft.com/office/powerpoint/2010/main" val="78100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6DB83-622B-4C33-81BC-1A342E631DDA}"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05DAB-71E1-4CAA-A931-0A1F8F6C96D9}" type="slidenum">
              <a:rPr lang="en-US" smtClean="0"/>
              <a:t>‹#›</a:t>
            </a:fld>
            <a:endParaRPr lang="en-US"/>
          </a:p>
        </p:txBody>
      </p:sp>
    </p:spTree>
    <p:extLst>
      <p:ext uri="{BB962C8B-B14F-4D97-AF65-F5344CB8AC3E}">
        <p14:creationId xmlns:p14="http://schemas.microsoft.com/office/powerpoint/2010/main" val="408052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36DB83-622B-4C33-81BC-1A342E631DDA}"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05DAB-71E1-4CAA-A931-0A1F8F6C96D9}" type="slidenum">
              <a:rPr lang="en-US" smtClean="0"/>
              <a:t>‹#›</a:t>
            </a:fld>
            <a:endParaRPr lang="en-US"/>
          </a:p>
        </p:txBody>
      </p:sp>
    </p:spTree>
    <p:extLst>
      <p:ext uri="{BB962C8B-B14F-4D97-AF65-F5344CB8AC3E}">
        <p14:creationId xmlns:p14="http://schemas.microsoft.com/office/powerpoint/2010/main" val="404453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36DB83-622B-4C33-81BC-1A342E631DDA}" type="datetimeFigureOut">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005DAB-71E1-4CAA-A931-0A1F8F6C96D9}" type="slidenum">
              <a:rPr lang="en-US" smtClean="0"/>
              <a:t>‹#›</a:t>
            </a:fld>
            <a:endParaRPr lang="en-US"/>
          </a:p>
        </p:txBody>
      </p:sp>
    </p:spTree>
    <p:extLst>
      <p:ext uri="{BB962C8B-B14F-4D97-AF65-F5344CB8AC3E}">
        <p14:creationId xmlns:p14="http://schemas.microsoft.com/office/powerpoint/2010/main" val="408104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36DB83-622B-4C33-81BC-1A342E631DDA}" type="datetimeFigureOut">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005DAB-71E1-4CAA-A931-0A1F8F6C96D9}" type="slidenum">
              <a:rPr lang="en-US" smtClean="0"/>
              <a:t>‹#›</a:t>
            </a:fld>
            <a:endParaRPr lang="en-US"/>
          </a:p>
        </p:txBody>
      </p:sp>
    </p:spTree>
    <p:extLst>
      <p:ext uri="{BB962C8B-B14F-4D97-AF65-F5344CB8AC3E}">
        <p14:creationId xmlns:p14="http://schemas.microsoft.com/office/powerpoint/2010/main" val="384516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6DB83-622B-4C33-81BC-1A342E631DDA}" type="datetimeFigureOut">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005DAB-71E1-4CAA-A931-0A1F8F6C96D9}" type="slidenum">
              <a:rPr lang="en-US" smtClean="0"/>
              <a:t>‹#›</a:t>
            </a:fld>
            <a:endParaRPr lang="en-US"/>
          </a:p>
        </p:txBody>
      </p:sp>
    </p:spTree>
    <p:extLst>
      <p:ext uri="{BB962C8B-B14F-4D97-AF65-F5344CB8AC3E}">
        <p14:creationId xmlns:p14="http://schemas.microsoft.com/office/powerpoint/2010/main" val="294609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6DB83-622B-4C33-81BC-1A342E631DDA}"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05DAB-71E1-4CAA-A931-0A1F8F6C96D9}" type="slidenum">
              <a:rPr lang="en-US" smtClean="0"/>
              <a:t>‹#›</a:t>
            </a:fld>
            <a:endParaRPr lang="en-US"/>
          </a:p>
        </p:txBody>
      </p:sp>
    </p:spTree>
    <p:extLst>
      <p:ext uri="{BB962C8B-B14F-4D97-AF65-F5344CB8AC3E}">
        <p14:creationId xmlns:p14="http://schemas.microsoft.com/office/powerpoint/2010/main" val="112926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6DB83-622B-4C33-81BC-1A342E631DDA}"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05DAB-71E1-4CAA-A931-0A1F8F6C96D9}" type="slidenum">
              <a:rPr lang="en-US" smtClean="0"/>
              <a:t>‹#›</a:t>
            </a:fld>
            <a:endParaRPr lang="en-US"/>
          </a:p>
        </p:txBody>
      </p:sp>
    </p:spTree>
    <p:extLst>
      <p:ext uri="{BB962C8B-B14F-4D97-AF65-F5344CB8AC3E}">
        <p14:creationId xmlns:p14="http://schemas.microsoft.com/office/powerpoint/2010/main" val="275941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6DB83-622B-4C33-81BC-1A342E631DDA}" type="datetimeFigureOut">
              <a:rPr lang="en-US" smtClean="0"/>
              <a:t>4/19/2018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05DAB-71E1-4CAA-A931-0A1F8F6C96D9}" type="slidenum">
              <a:rPr lang="en-US" smtClean="0"/>
              <a:t>‹#›</a:t>
            </a:fld>
            <a:endParaRPr lang="en-US"/>
          </a:p>
        </p:txBody>
      </p:sp>
    </p:spTree>
    <p:extLst>
      <p:ext uri="{BB962C8B-B14F-4D97-AF65-F5344CB8AC3E}">
        <p14:creationId xmlns:p14="http://schemas.microsoft.com/office/powerpoint/2010/main" val="1107839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593592"/>
            <a:ext cx="7027291" cy="1107996"/>
          </a:xfrm>
          <a:prstGeom prst="rect">
            <a:avLst/>
          </a:prstGeom>
        </p:spPr>
        <p:txBody>
          <a:bodyPr vert="horz" wrap="square" lIns="0" tIns="0" rIns="0" bIns="0" rtlCol="0">
            <a:spAutoFit/>
          </a:bodyPr>
          <a:lstStyle/>
          <a:p>
            <a:pPr algn="ctr"/>
            <a:r>
              <a:rPr lang="en-US" sz="3600" b="1" dirty="0" smtClean="0">
                <a:latin typeface="Times New Roman" panose="02020603050405020304" pitchFamily="18" charset="0"/>
                <a:cs typeface="Times New Roman" panose="02020603050405020304" pitchFamily="18" charset="0"/>
              </a:rPr>
              <a:t>EVALUATION OF </a:t>
            </a:r>
            <a:r>
              <a:rPr lang="en-US" sz="3600" b="1" dirty="0">
                <a:latin typeface="Times New Roman" panose="02020603050405020304" pitchFamily="18" charset="0"/>
                <a:cs typeface="Times New Roman" panose="02020603050405020304" pitchFamily="18" charset="0"/>
              </a:rPr>
              <a:t>BLACK HOLE </a:t>
            </a:r>
            <a:r>
              <a:rPr lang="en-US" sz="3600" b="1" dirty="0" smtClean="0">
                <a:latin typeface="Times New Roman" panose="02020603050405020304" pitchFamily="18" charset="0"/>
                <a:cs typeface="Times New Roman" panose="02020603050405020304" pitchFamily="18" charset="0"/>
              </a:rPr>
              <a:t>ATTACK  IN </a:t>
            </a:r>
            <a:r>
              <a:rPr lang="en-US" sz="3600" b="1" dirty="0">
                <a:latin typeface="Times New Roman" panose="02020603050405020304" pitchFamily="18" charset="0"/>
                <a:cs typeface="Times New Roman" panose="02020603050405020304" pitchFamily="18" charset="0"/>
              </a:rPr>
              <a:t>MANET</a:t>
            </a:r>
            <a:endParaRPr lang="en-US" sz="36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061390" y="2971800"/>
            <a:ext cx="7222855" cy="2681536"/>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PROJECT GUIDE:</a:t>
            </a:r>
            <a:r>
              <a:rPr lang="en-IN" sz="1800" b="1" dirty="0">
                <a:solidFill>
                  <a:schemeClr val="tx1"/>
                </a:solidFill>
                <a:latin typeface="Times New Roman" panose="02020603050405020304" pitchFamily="18" charset="0"/>
                <a:cs typeface="Times New Roman" panose="02020603050405020304" pitchFamily="18" charset="0"/>
              </a:rPr>
              <a:t>                           </a:t>
            </a:r>
            <a:r>
              <a:rPr lang="en-IN" sz="1800" b="1" dirty="0" smtClean="0">
                <a:solidFill>
                  <a:schemeClr val="tx1"/>
                </a:solidFill>
                <a:latin typeface="Times New Roman" panose="02020603050405020304" pitchFamily="18" charset="0"/>
                <a:cs typeface="Times New Roman" panose="02020603050405020304" pitchFamily="18" charset="0"/>
              </a:rPr>
              <a:t>                          TEAM</a:t>
            </a:r>
            <a:r>
              <a:rPr lang="en-IN" sz="1800" b="1" dirty="0" smtClean="0">
                <a:latin typeface="Times New Roman" panose="02020603050405020304" pitchFamily="18" charset="0"/>
                <a:cs typeface="Times New Roman" panose="02020603050405020304" pitchFamily="18" charset="0"/>
              </a:rPr>
              <a:t> </a:t>
            </a:r>
            <a:r>
              <a:rPr lang="en-IN" sz="1800" b="1" dirty="0" smtClean="0">
                <a:solidFill>
                  <a:schemeClr val="tx1"/>
                </a:solidFill>
                <a:latin typeface="Times New Roman" panose="02020603050405020304" pitchFamily="18" charset="0"/>
                <a:cs typeface="Times New Roman" panose="02020603050405020304" pitchFamily="18" charset="0"/>
              </a:rPr>
              <a:t>MEMBERS</a:t>
            </a:r>
            <a:r>
              <a:rPr lang="en-IN" sz="1800" b="1" dirty="0" smtClean="0">
                <a:latin typeface="Times New Roman" panose="02020603050405020304" pitchFamily="18" charset="0"/>
                <a:cs typeface="Times New Roman" panose="02020603050405020304" pitchFamily="18" charset="0"/>
              </a:rPr>
              <a:t>:</a:t>
            </a:r>
          </a:p>
          <a:p>
            <a:r>
              <a:rPr lang="en-US" sz="1800" dirty="0" err="1" smtClean="0">
                <a:solidFill>
                  <a:schemeClr val="tx1"/>
                </a:solidFill>
                <a:latin typeface="Times New Roman" panose="02020603050405020304" pitchFamily="18" charset="0"/>
                <a:cs typeface="Times New Roman" panose="02020603050405020304" pitchFamily="18" charset="0"/>
              </a:rPr>
              <a:t>Ms</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P.Vimala</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Manohara</a:t>
            </a:r>
            <a:r>
              <a:rPr lang="en-US" sz="1800" dirty="0" smtClean="0">
                <a:solidFill>
                  <a:schemeClr val="tx1"/>
                </a:solidFill>
                <a:latin typeface="Times New Roman" panose="02020603050405020304" pitchFamily="18" charset="0"/>
                <a:cs typeface="Times New Roman" panose="02020603050405020304" pitchFamily="18" charset="0"/>
              </a:rPr>
              <a:t> Ruth                              </a:t>
            </a:r>
            <a:r>
              <a:rPr lang="en-US" sz="1800" dirty="0" err="1" smtClean="0">
                <a:solidFill>
                  <a:schemeClr val="tx1"/>
                </a:solidFill>
                <a:latin typeface="Times New Roman" panose="02020603050405020304" pitchFamily="18" charset="0"/>
                <a:cs typeface="Times New Roman" panose="02020603050405020304" pitchFamily="18" charset="0"/>
              </a:rPr>
              <a:t>P.Sumanth</a:t>
            </a:r>
            <a:r>
              <a:rPr lang="en-US" sz="1800" dirty="0" smtClean="0">
                <a:solidFill>
                  <a:schemeClr val="tx1"/>
                </a:solidFill>
                <a:latin typeface="Times New Roman" panose="02020603050405020304" pitchFamily="18" charset="0"/>
                <a:cs typeface="Times New Roman" panose="02020603050405020304" pitchFamily="18" charset="0"/>
              </a:rPr>
              <a:t> (160114733115)</a:t>
            </a:r>
          </a:p>
          <a:p>
            <a:r>
              <a:rPr lang="en-US" sz="1800" dirty="0">
                <a:solidFill>
                  <a:schemeClr val="tx1"/>
                </a:solidFill>
                <a:latin typeface="Times New Roman" panose="02020603050405020304" pitchFamily="18" charset="0"/>
                <a:cs typeface="Times New Roman" panose="02020603050405020304" pitchFamily="18" charset="0"/>
              </a:rPr>
              <a:t>	                                                 G.Vamshi Krishna (160114733116)</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a:t>
            </a:r>
            <a:r>
              <a:rPr lang="en-IN" sz="1800" b="1" dirty="0">
                <a:solidFill>
                  <a:schemeClr val="tx1"/>
                </a:solidFill>
                <a:latin typeface="Times New Roman" panose="02020603050405020304" pitchFamily="18" charset="0"/>
                <a:cs typeface="Times New Roman" panose="02020603050405020304" pitchFamily="18" charset="0"/>
              </a:rPr>
              <a:t>PROJECT ID: </a:t>
            </a:r>
            <a:r>
              <a:rPr lang="en-IN" sz="1800" dirty="0">
                <a:solidFill>
                  <a:schemeClr val="tx1"/>
                </a:solidFill>
                <a:latin typeface="Times New Roman" panose="02020603050405020304" pitchFamily="18" charset="0"/>
                <a:cs typeface="Times New Roman" panose="02020603050405020304" pitchFamily="18" charset="0"/>
              </a:rPr>
              <a:t>BE1702-32</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a:t>
            </a:r>
          </a:p>
        </p:txBody>
      </p:sp>
      <p:sp>
        <p:nvSpPr>
          <p:cNvPr id="6" name="Footer Placeholder 5"/>
          <p:cNvSpPr>
            <a:spLocks noGrp="1"/>
          </p:cNvSpPr>
          <p:nvPr>
            <p:ph type="ftr" sz="quarter" idx="11"/>
          </p:nvPr>
        </p:nvSpPr>
        <p:spPr/>
        <p:txBody>
          <a:bodyPr/>
          <a:lstStyle/>
          <a:p>
            <a:r>
              <a:rPr lang="en-US" dirty="0" smtClean="0"/>
              <a:t>1</a:t>
            </a:r>
            <a:endParaRPr lang="en-US" dirty="0"/>
          </a:p>
        </p:txBody>
      </p:sp>
    </p:spTree>
    <p:extLst>
      <p:ext uri="{BB962C8B-B14F-4D97-AF65-F5344CB8AC3E}">
        <p14:creationId xmlns:p14="http://schemas.microsoft.com/office/powerpoint/2010/main" val="794106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Network Simulator(NS tool)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Network simulation tool is useful in studying the dynamic nature of communication networks </a:t>
            </a:r>
          </a:p>
          <a:p>
            <a:pPr marL="457152" indent="-457152"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0"/>
            <a:ext cx="79248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34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05" y="598730"/>
            <a:ext cx="8300993" cy="558653"/>
          </a:xfrm>
        </p:spPr>
        <p:txBody>
          <a:bodyPr>
            <a:noAutofit/>
          </a:bodyPr>
          <a:lstStyle/>
          <a:p>
            <a:r>
              <a:rPr lang="en-US" sz="3600" dirty="0">
                <a:latin typeface="Times New Roman" panose="02020603050405020304" pitchFamily="18" charset="0"/>
                <a:cs typeface="Times New Roman" panose="02020603050405020304" pitchFamily="18" charset="0"/>
              </a:rPr>
              <a:t>Performance Evaluation </a:t>
            </a:r>
            <a:r>
              <a:rPr lang="en-US" sz="3600" dirty="0" smtClean="0">
                <a:latin typeface="Times New Roman" panose="02020603050405020304" pitchFamily="18" charset="0"/>
                <a:cs typeface="Times New Roman" panose="02020603050405020304" pitchFamily="18" charset="0"/>
              </a:rPr>
              <a:t>Metrics</a:t>
            </a:r>
            <a:endParaRPr lang="en-US"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609600" y="1828800"/>
            <a:ext cx="6699076" cy="2681536"/>
          </a:xfrm>
        </p:spPr>
        <p:txBody>
          <a:bodyPr>
            <a:normAutofit/>
          </a:bodyPr>
          <a:lstStyle/>
          <a:p>
            <a:pPr algn="just"/>
            <a:endParaRPr lang="en-US" sz="2400" b="0" i="0" dirty="0" smtClean="0">
              <a:latin typeface="Times New Roman" panose="02020603050405020304" pitchFamily="18" charset="0"/>
              <a:cs typeface="Times New Roman" panose="02020603050405020304" pitchFamily="18" charset="0"/>
            </a:endParaRPr>
          </a:p>
          <a:p>
            <a:pPr algn="just"/>
            <a:r>
              <a:rPr lang="en-US" sz="2400" b="0" i="0" dirty="0" smtClean="0">
                <a:latin typeface="Times New Roman" panose="02020603050405020304" pitchFamily="18" charset="0"/>
                <a:cs typeface="Times New Roman" panose="02020603050405020304" pitchFamily="18" charset="0"/>
              </a:rPr>
              <a:t>PACKET DELIVERY RATIO (PDR</a:t>
            </a:r>
            <a:r>
              <a:rPr lang="en-US" sz="2400" b="0" i="0" dirty="0" smtClean="0">
                <a:latin typeface="Times New Roman" panose="02020603050405020304" pitchFamily="18" charset="0"/>
                <a:cs typeface="Times New Roman" panose="02020603050405020304" pitchFamily="18" charset="0"/>
              </a:rPr>
              <a:t>) </a:t>
            </a:r>
            <a:endParaRPr lang="en-US" sz="2400" b="0" i="0" dirty="0" smtClean="0">
              <a:latin typeface="Times New Roman" panose="02020603050405020304" pitchFamily="18" charset="0"/>
              <a:cs typeface="Times New Roman" panose="02020603050405020304" pitchFamily="18" charset="0"/>
            </a:endParaRPr>
          </a:p>
          <a:p>
            <a:pPr marL="414683" indent="-414683" algn="just">
              <a:buFont typeface="Wingdings" panose="05000000000000000000" pitchFamily="2" charset="2"/>
              <a:buChar char="Ø"/>
            </a:pPr>
            <a:endParaRPr lang="en-US" sz="2400" b="0" i="0" dirty="0" smtClean="0">
              <a:latin typeface="Times New Roman" panose="02020603050405020304" pitchFamily="18" charset="0"/>
              <a:cs typeface="Times New Roman" panose="02020603050405020304" pitchFamily="18" charset="0"/>
            </a:endParaRPr>
          </a:p>
          <a:p>
            <a:pPr algn="just"/>
            <a:r>
              <a:rPr lang="en-US" sz="2400" b="0" i="0" dirty="0" smtClean="0">
                <a:latin typeface="Times New Roman" panose="02020603050405020304" pitchFamily="18" charset="0"/>
                <a:cs typeface="Times New Roman" panose="02020603050405020304" pitchFamily="18" charset="0"/>
              </a:rPr>
              <a:t>PACKET </a:t>
            </a:r>
            <a:r>
              <a:rPr lang="en-US" sz="2400" b="0" i="0" dirty="0" smtClean="0">
                <a:latin typeface="Times New Roman" panose="02020603050405020304" pitchFamily="18" charset="0"/>
                <a:cs typeface="Times New Roman" panose="02020603050405020304" pitchFamily="18" charset="0"/>
              </a:rPr>
              <a:t>LOSS</a:t>
            </a:r>
            <a:endParaRPr lang="en-US" sz="2400" b="0" i="0" dirty="0" smtClean="0">
              <a:latin typeface="Times New Roman" panose="02020603050405020304" pitchFamily="18" charset="0"/>
              <a:cs typeface="Times New Roman" panose="02020603050405020304" pitchFamily="18" charset="0"/>
            </a:endParaRPr>
          </a:p>
          <a:p>
            <a:pPr marL="414683" indent="-414683"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r>
              <a:rPr lang="en-US" sz="2400" b="0" i="0" dirty="0" smtClean="0">
                <a:latin typeface="Times New Roman" panose="02020603050405020304" pitchFamily="18" charset="0"/>
                <a:cs typeface="Times New Roman" panose="02020603050405020304" pitchFamily="18" charset="0"/>
              </a:rPr>
              <a:t>THROUGHPUT</a:t>
            </a:r>
            <a:endParaRPr lang="en-US" sz="2400" dirty="0" smtClean="0">
              <a:latin typeface="Times New Roman" panose="02020603050405020304" pitchFamily="18" charset="0"/>
              <a:cs typeface="Times New Roman" panose="02020603050405020304" pitchFamily="18" charset="0"/>
            </a:endParaRPr>
          </a:p>
          <a:p>
            <a:pPr algn="just"/>
            <a:endParaRPr lang="en-US" dirty="0" smtClean="0"/>
          </a:p>
        </p:txBody>
      </p:sp>
    </p:spTree>
    <p:extLst>
      <p:ext uri="{BB962C8B-B14F-4D97-AF65-F5344CB8AC3E}">
        <p14:creationId xmlns:p14="http://schemas.microsoft.com/office/powerpoint/2010/main" val="518512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Blackhole attack</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4191000"/>
            <a:ext cx="8229600" cy="193516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It gives fake route reply as it has the shortest path to reach destination.</a:t>
            </a:r>
            <a:endParaRPr lang="en-US" sz="2400" dirty="0">
              <a:latin typeface="Times New Roman" panose="02020603050405020304" pitchFamily="18" charset="0"/>
              <a:cs typeface="Times New Roman" panose="02020603050405020304" pitchFamily="18" charset="0"/>
            </a:endParaRPr>
          </a:p>
        </p:txBody>
      </p:sp>
      <p:pic>
        <p:nvPicPr>
          <p:cNvPr id="4098" name="Picture 2" descr="C:\Users\sumanth p\Desktop\New folder\study-of-security-attacks-in-manet-12-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720" y="1523999"/>
            <a:ext cx="5243512"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88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Creating a MANET</a:t>
            </a:r>
          </a:p>
          <a:p>
            <a:pPr algn="just"/>
            <a:r>
              <a:rPr lang="en-US" sz="2400" dirty="0" smtClean="0">
                <a:latin typeface="Times New Roman" panose="02020603050405020304" pitchFamily="18" charset="0"/>
                <a:cs typeface="Times New Roman" panose="02020603050405020304" pitchFamily="18" charset="0"/>
              </a:rPr>
              <a:t>Implementing AODV </a:t>
            </a:r>
            <a:r>
              <a:rPr lang="en-US" sz="2400" dirty="0" smtClean="0">
                <a:latin typeface="Times New Roman" panose="02020603050405020304" pitchFamily="18" charset="0"/>
                <a:cs typeface="Times New Roman" panose="02020603050405020304" pitchFamily="18" charset="0"/>
              </a:rPr>
              <a:t>routing </a:t>
            </a:r>
            <a:r>
              <a:rPr lang="en-US" sz="2400" dirty="0" smtClean="0">
                <a:latin typeface="Times New Roman" panose="02020603050405020304" pitchFamily="18" charset="0"/>
                <a:cs typeface="Times New Roman" panose="02020603050405020304" pitchFamily="18" charset="0"/>
              </a:rPr>
              <a:t>protocol</a:t>
            </a:r>
          </a:p>
          <a:p>
            <a:pPr algn="just"/>
            <a:r>
              <a:rPr lang="en-US" sz="2400" dirty="0" smtClean="0">
                <a:latin typeface="Times New Roman" panose="02020603050405020304" pitchFamily="18" charset="0"/>
                <a:cs typeface="Times New Roman" panose="02020603050405020304" pitchFamily="18" charset="0"/>
              </a:rPr>
              <a:t>Introducing malicious node and creating </a:t>
            </a:r>
            <a:r>
              <a:rPr lang="en-US" sz="2400" dirty="0" err="1" smtClean="0">
                <a:latin typeface="Times New Roman" panose="02020603050405020304" pitchFamily="18" charset="0"/>
                <a:cs typeface="Times New Roman" panose="02020603050405020304" pitchFamily="18" charset="0"/>
              </a:rPr>
              <a:t>blackhole</a:t>
            </a:r>
            <a:r>
              <a:rPr lang="en-US" sz="2400" dirty="0" smtClean="0">
                <a:latin typeface="Times New Roman" panose="02020603050405020304" pitchFamily="18" charset="0"/>
                <a:cs typeface="Times New Roman" panose="02020603050405020304" pitchFamily="18" charset="0"/>
              </a:rPr>
              <a:t> attack</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Evaluating p</a:t>
            </a:r>
            <a:r>
              <a:rPr lang="en-US" sz="2400" dirty="0" smtClean="0">
                <a:latin typeface="Times New Roman" panose="02020603050405020304" pitchFamily="18" charset="0"/>
                <a:cs typeface="Times New Roman" panose="02020603050405020304" pitchFamily="18" charset="0"/>
              </a:rPr>
              <a:t>erformance metrics(under </a:t>
            </a:r>
            <a:r>
              <a:rPr lang="en-US" sz="2400" dirty="0" err="1" smtClean="0">
                <a:latin typeface="Times New Roman" panose="02020603050405020304" pitchFamily="18" charset="0"/>
                <a:cs typeface="Times New Roman" panose="02020603050405020304" pitchFamily="18" charset="0"/>
              </a:rPr>
              <a:t>blackhole</a:t>
            </a:r>
            <a:r>
              <a:rPr lang="en-US" sz="2400" dirty="0" smtClean="0">
                <a:latin typeface="Times New Roman" panose="02020603050405020304" pitchFamily="18" charset="0"/>
                <a:cs typeface="Times New Roman" panose="02020603050405020304" pitchFamily="18" charset="0"/>
              </a:rPr>
              <a:t> attack</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Implementing m</a:t>
            </a:r>
            <a:r>
              <a:rPr lang="en-US" sz="2400" dirty="0" smtClean="0">
                <a:latin typeface="Times New Roman" panose="02020603050405020304" pitchFamily="18" charset="0"/>
                <a:cs typeface="Times New Roman" panose="02020603050405020304" pitchFamily="18" charset="0"/>
              </a:rPr>
              <a:t>odified </a:t>
            </a:r>
            <a:r>
              <a:rPr lang="en-US" sz="2400" dirty="0" smtClean="0">
                <a:latin typeface="Times New Roman" panose="02020603050405020304" pitchFamily="18" charset="0"/>
                <a:cs typeface="Times New Roman" panose="02020603050405020304" pitchFamily="18" charset="0"/>
              </a:rPr>
              <a:t>AODV routing protocol(Prevention under </a:t>
            </a:r>
            <a:r>
              <a:rPr lang="en-US" sz="2400" dirty="0" err="1" smtClean="0">
                <a:latin typeface="Times New Roman" panose="02020603050405020304" pitchFamily="18" charset="0"/>
                <a:cs typeface="Times New Roman" panose="02020603050405020304" pitchFamily="18" charset="0"/>
              </a:rPr>
              <a:t>blackhole</a:t>
            </a:r>
            <a:r>
              <a:rPr lang="en-US" sz="2400" dirty="0" smtClean="0">
                <a:latin typeface="Times New Roman" panose="02020603050405020304" pitchFamily="18" charset="0"/>
                <a:cs typeface="Times New Roman" panose="02020603050405020304" pitchFamily="18" charset="0"/>
              </a:rPr>
              <a:t> attack</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Display moment of nodes using NAM and graphs using </a:t>
            </a:r>
            <a:r>
              <a:rPr lang="en-US" sz="2400" dirty="0" err="1" smtClean="0">
                <a:latin typeface="Times New Roman" panose="02020603050405020304" pitchFamily="18" charset="0"/>
                <a:cs typeface="Times New Roman" panose="02020603050405020304" pitchFamily="18" charset="0"/>
              </a:rPr>
              <a:t>Xgraph</a:t>
            </a:r>
            <a:r>
              <a:rPr lang="en-US" sz="2400" dirty="0" smtClean="0">
                <a:latin typeface="Times New Roman" panose="02020603050405020304" pitchFamily="18" charset="0"/>
                <a:cs typeface="Times New Roman" panose="02020603050405020304" pitchFamily="18" charset="0"/>
              </a:rPr>
              <a:t> tools</a:t>
            </a:r>
          </a:p>
          <a:p>
            <a:pPr algn="just"/>
            <a:r>
              <a:rPr lang="en-US" sz="2400" dirty="0" err="1" smtClean="0">
                <a:latin typeface="Times New Roman" panose="02020603050405020304" pitchFamily="18" charset="0"/>
                <a:cs typeface="Times New Roman" panose="02020603050405020304" pitchFamily="18" charset="0"/>
              </a:rPr>
              <a:t>Comparision</a:t>
            </a:r>
            <a:r>
              <a:rPr lang="en-US" sz="2400" dirty="0" smtClean="0">
                <a:latin typeface="Times New Roman" panose="02020603050405020304" pitchFamily="18" charset="0"/>
                <a:cs typeface="Times New Roman" panose="02020603050405020304" pitchFamily="18" charset="0"/>
              </a:rPr>
              <a:t> of MANET performance in both scenarios and drawing conclusions from results</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84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Modified </a:t>
            </a:r>
            <a:r>
              <a:rPr lang="en-US" sz="3600" dirty="0" smtClean="0">
                <a:latin typeface="Times New Roman" panose="02020603050405020304" pitchFamily="18" charset="0"/>
                <a:cs typeface="Times New Roman" panose="02020603050405020304" pitchFamily="18" charset="0"/>
              </a:rPr>
              <a:t>AODV mechanis</a:t>
            </a:r>
            <a:r>
              <a:rPr lang="en-US" sz="3600" dirty="0">
                <a:latin typeface="Times New Roman" panose="02020603050405020304" pitchFamily="18" charset="0"/>
                <a:cs typeface="Times New Roman" panose="02020603050405020304" pitchFamily="18" charset="0"/>
              </a:rPr>
              <a:t>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lvl="0" algn="just"/>
            <a:r>
              <a:rPr lang="en-IN" sz="2400" dirty="0" smtClean="0">
                <a:latin typeface="Times New Roman" panose="02020603050405020304" pitchFamily="18" charset="0"/>
                <a:cs typeface="Times New Roman" panose="02020603050405020304" pitchFamily="18" charset="0"/>
              </a:rPr>
              <a:t>Create MANET</a:t>
            </a:r>
          </a:p>
          <a:p>
            <a:pPr lvl="0" algn="just"/>
            <a:r>
              <a:rPr lang="en-IN" sz="2400" dirty="0" smtClean="0">
                <a:latin typeface="Times New Roman" panose="02020603050405020304" pitchFamily="18" charset="0"/>
                <a:cs typeface="Times New Roman" panose="02020603050405020304" pitchFamily="18" charset="0"/>
              </a:rPr>
              <a:t>Insert </a:t>
            </a:r>
            <a:r>
              <a:rPr lang="en-IN" sz="2400" dirty="0">
                <a:latin typeface="Times New Roman" panose="02020603050405020304" pitchFamily="18" charset="0"/>
                <a:cs typeface="Times New Roman" panose="02020603050405020304" pitchFamily="18" charset="0"/>
              </a:rPr>
              <a:t>mobile nodes and malicious nodes into the network</a:t>
            </a:r>
            <a:endParaRPr lang="en-US" sz="2400" dirty="0">
              <a:latin typeface="Times New Roman" panose="02020603050405020304" pitchFamily="18" charset="0"/>
              <a:cs typeface="Times New Roman" panose="02020603050405020304" pitchFamily="18" charset="0"/>
            </a:endParaRPr>
          </a:p>
          <a:p>
            <a:pPr lvl="0" algn="just"/>
            <a:r>
              <a:rPr lang="en-IN" sz="2400" dirty="0">
                <a:latin typeface="Times New Roman" panose="02020603050405020304" pitchFamily="18" charset="0"/>
                <a:cs typeface="Times New Roman" panose="02020603050405020304" pitchFamily="18" charset="0"/>
              </a:rPr>
              <a:t>S</a:t>
            </a:r>
            <a:r>
              <a:rPr lang="en-IN" sz="2400" dirty="0" smtClean="0">
                <a:latin typeface="Times New Roman" panose="02020603050405020304" pitchFamily="18" charset="0"/>
                <a:cs typeface="Times New Roman" panose="02020603050405020304" pitchFamily="18" charset="0"/>
              </a:rPr>
              <a:t>ource </a:t>
            </a:r>
            <a:r>
              <a:rPr lang="en-IN" sz="2400" dirty="0">
                <a:latin typeface="Times New Roman" panose="02020603050405020304" pitchFamily="18" charset="0"/>
                <a:cs typeface="Times New Roman" panose="02020603050405020304" pitchFamily="18" charset="0"/>
              </a:rPr>
              <a:t>broadcasts RREQ(Route Request message) with its own ID(SSN(Source Sequence number))           in place of DSN(Destination Sequence Number)</a:t>
            </a:r>
            <a:endParaRPr lang="en-US" sz="2400" dirty="0">
              <a:latin typeface="Times New Roman" panose="02020603050405020304" pitchFamily="18" charset="0"/>
              <a:cs typeface="Times New Roman" panose="02020603050405020304" pitchFamily="18" charset="0"/>
            </a:endParaRPr>
          </a:p>
          <a:p>
            <a:pPr lvl="0" algn="just"/>
            <a:r>
              <a:rPr lang="en-IN" sz="2400" dirty="0">
                <a:latin typeface="Times New Roman" panose="02020603050405020304" pitchFamily="18" charset="0"/>
                <a:cs typeface="Times New Roman" panose="02020603050405020304" pitchFamily="18" charset="0"/>
              </a:rPr>
              <a:t>Intermediate Nodes sends RREP(Route Reply message) packet having highest SSN</a:t>
            </a:r>
            <a:endParaRPr lang="en-US" sz="2400" dirty="0">
              <a:latin typeface="Times New Roman" panose="02020603050405020304" pitchFamily="18" charset="0"/>
              <a:cs typeface="Times New Roman" panose="02020603050405020304" pitchFamily="18" charset="0"/>
            </a:endParaRPr>
          </a:p>
          <a:p>
            <a:pPr lvl="0" algn="just"/>
            <a:r>
              <a:rPr lang="en-IN" sz="2400" dirty="0">
                <a:latin typeface="Times New Roman" panose="02020603050405020304" pitchFamily="18" charset="0"/>
                <a:cs typeface="Times New Roman" panose="02020603050405020304" pitchFamily="18" charset="0"/>
              </a:rPr>
              <a:t>If (RREP(SSN)&gt;RREQ(SSN)) is true then node is blacklisted and other nodes are </a:t>
            </a:r>
            <a:r>
              <a:rPr lang="en-IN" sz="2400" dirty="0" smtClean="0">
                <a:latin typeface="Times New Roman" panose="02020603050405020304" pitchFamily="18" charset="0"/>
                <a:cs typeface="Times New Roman" panose="02020603050405020304" pitchFamily="18" charset="0"/>
              </a:rPr>
              <a:t>notified</a:t>
            </a:r>
            <a:r>
              <a:rPr lang="en-US" sz="2400" dirty="0" smtClean="0">
                <a:latin typeface="Times New Roman" panose="02020603050405020304" pitchFamily="18" charset="0"/>
                <a:cs typeface="Times New Roman" panose="02020603050405020304" pitchFamily="18" charset="0"/>
              </a:rPr>
              <a:t>, Otherwise </a:t>
            </a:r>
            <a:r>
              <a:rPr lang="en-US" sz="2400" dirty="0">
                <a:latin typeface="Times New Roman" panose="02020603050405020304" pitchFamily="18" charset="0"/>
                <a:cs typeface="Times New Roman" panose="02020603050405020304" pitchFamily="18" charset="0"/>
              </a:rPr>
              <a:t>normal routing process of AODV is involved</a:t>
            </a:r>
          </a:p>
          <a:p>
            <a:pPr lvl="0" algn="just"/>
            <a:r>
              <a:rPr lang="en-IN" sz="2400" dirty="0">
                <a:latin typeface="Times New Roman" panose="02020603050405020304" pitchFamily="18" charset="0"/>
                <a:cs typeface="Times New Roman" panose="02020603050405020304" pitchFamily="18" charset="0"/>
              </a:rPr>
              <a:t> Display results in NAM and </a:t>
            </a:r>
            <a:r>
              <a:rPr lang="en-IN" sz="2400" dirty="0" smtClean="0">
                <a:latin typeface="Times New Roman" panose="02020603050405020304" pitchFamily="18" charset="0"/>
                <a:cs typeface="Times New Roman" panose="02020603050405020304" pitchFamily="18" charset="0"/>
              </a:rPr>
              <a:t>terminal and using </a:t>
            </a:r>
            <a:r>
              <a:rPr lang="en-IN" sz="2400" smtClean="0">
                <a:latin typeface="Times New Roman" panose="02020603050405020304" pitchFamily="18" charset="0"/>
                <a:cs typeface="Times New Roman" panose="02020603050405020304" pitchFamily="18" charset="0"/>
              </a:rPr>
              <a:t>Xgraphs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682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DESIGN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Data flow diagram:</a:t>
            </a:r>
          </a:p>
          <a:p>
            <a:pPr lvl="1" algn="just"/>
            <a:r>
              <a:rPr lang="en-IN" sz="2400" dirty="0" smtClean="0">
                <a:latin typeface="Times New Roman" panose="02020603050405020304" pitchFamily="18" charset="0"/>
                <a:cs typeface="Times New Roman" panose="02020603050405020304" pitchFamily="18" charset="0"/>
              </a:rPr>
              <a:t>DFD level 0</a:t>
            </a:r>
          </a:p>
          <a:p>
            <a:pPr lvl="1" algn="just"/>
            <a:r>
              <a:rPr lang="en-IN" sz="2400" dirty="0" smtClean="0">
                <a:latin typeface="Times New Roman" panose="02020603050405020304" pitchFamily="18" charset="0"/>
                <a:cs typeface="Times New Roman" panose="02020603050405020304" pitchFamily="18" charset="0"/>
              </a:rPr>
              <a:t>DFD level 1</a:t>
            </a:r>
          </a:p>
          <a:p>
            <a:pPr lvl="1" algn="just"/>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UML diagrams:</a:t>
            </a:r>
          </a:p>
          <a:p>
            <a:pPr lvl="1" algn="just"/>
            <a:r>
              <a:rPr lang="en-IN" sz="2400" dirty="0" smtClean="0">
                <a:latin typeface="Times New Roman" panose="02020603050405020304" pitchFamily="18" charset="0"/>
                <a:cs typeface="Times New Roman" panose="02020603050405020304" pitchFamily="18" charset="0"/>
              </a:rPr>
              <a:t>Usecase diagram</a:t>
            </a:r>
          </a:p>
          <a:p>
            <a:pPr lvl="1" algn="just"/>
            <a:r>
              <a:rPr lang="en-IN" sz="2400" dirty="0" smtClean="0">
                <a:latin typeface="Times New Roman" panose="02020603050405020304" pitchFamily="18" charset="0"/>
                <a:cs typeface="Times New Roman" panose="02020603050405020304" pitchFamily="18" charset="0"/>
              </a:rPr>
              <a:t>Activity diagram</a:t>
            </a:r>
          </a:p>
          <a:p>
            <a:pPr lvl="1" algn="just"/>
            <a:endParaRPr lang="en-IN" sz="2400" dirty="0" smtClean="0"/>
          </a:p>
        </p:txBody>
      </p:sp>
    </p:spTree>
    <p:extLst>
      <p:ext uri="{BB962C8B-B14F-4D97-AF65-F5344CB8AC3E}">
        <p14:creationId xmlns:p14="http://schemas.microsoft.com/office/powerpoint/2010/main" val="937571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DFD level-0</a:t>
            </a:r>
            <a:endParaRPr lang="en-US" sz="3600"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06040"/>
            <a:ext cx="7543800" cy="2651760"/>
          </a:xfrm>
          <a:prstGeom prst="rect">
            <a:avLst/>
          </a:prstGeom>
          <a:noFill/>
          <a:ln>
            <a:noFill/>
          </a:ln>
        </p:spPr>
      </p:pic>
    </p:spTree>
    <p:extLst>
      <p:ext uri="{BB962C8B-B14F-4D97-AF65-F5344CB8AC3E}">
        <p14:creationId xmlns:p14="http://schemas.microsoft.com/office/powerpoint/2010/main" val="30921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anose="02020603050405020304" pitchFamily="18" charset="0"/>
                <a:cs typeface="Times New Roman" panose="02020603050405020304" pitchFamily="18" charset="0"/>
              </a:rPr>
              <a:t>DFD level-1</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381999" cy="5039677"/>
          </a:xfrm>
          <a:prstGeom prst="rect">
            <a:avLst/>
          </a:prstGeom>
          <a:noFill/>
          <a:ln>
            <a:noFill/>
          </a:ln>
        </p:spPr>
      </p:pic>
    </p:spTree>
    <p:extLst>
      <p:ext uri="{BB962C8B-B14F-4D97-AF65-F5344CB8AC3E}">
        <p14:creationId xmlns:p14="http://schemas.microsoft.com/office/powerpoint/2010/main" val="1009095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Activity diagram</a:t>
            </a:r>
            <a:endParaRPr lang="en-US" sz="3600" dirty="0">
              <a:latin typeface="Times New Roman" panose="02020603050405020304" pitchFamily="18" charset="0"/>
              <a:cs typeface="Times New Roman" panose="02020603050405020304" pitchFamily="18" charset="0"/>
            </a:endParaRPr>
          </a:p>
        </p:txBody>
      </p:sp>
      <p:pic>
        <p:nvPicPr>
          <p:cNvPr id="1026" name="Picture 2" descr="C:\Users\sumanth p\Desktop\New folder\ActivityDiagramF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5715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86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anose="02020603050405020304" pitchFamily="18" charset="0"/>
                <a:cs typeface="Times New Roman" panose="02020603050405020304" pitchFamily="18" charset="0"/>
              </a:rPr>
              <a:t>Usecase diagram</a:t>
            </a:r>
            <a:endParaRPr lang="en-US" sz="3600" dirty="0">
              <a:latin typeface="Times New Roman" panose="02020603050405020304" pitchFamily="18" charset="0"/>
              <a:cs typeface="Times New Roman" panose="02020603050405020304" pitchFamily="18" charset="0"/>
            </a:endParaRPr>
          </a:p>
        </p:txBody>
      </p:sp>
      <p:pic>
        <p:nvPicPr>
          <p:cNvPr id="4" name="Picture 2" descr="C:\Users\sumanth p\Desktop\New folder\R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9737" y="1824831"/>
            <a:ext cx="5724525"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65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Contents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Problem </a:t>
            </a:r>
            <a:r>
              <a:rPr lang="en-US" sz="2400" dirty="0" smtClean="0">
                <a:latin typeface="Times New Roman" panose="02020603050405020304" pitchFamily="18" charset="0"/>
                <a:cs typeface="Times New Roman" panose="02020603050405020304" pitchFamily="18" charset="0"/>
              </a:rPr>
              <a:t>statement</a:t>
            </a:r>
          </a:p>
          <a:p>
            <a:r>
              <a:rPr lang="en-US" sz="2400" dirty="0" smtClean="0">
                <a:latin typeface="Times New Roman" panose="02020603050405020304" pitchFamily="18" charset="0"/>
                <a:cs typeface="Times New Roman" panose="02020603050405020304" pitchFamily="18" charset="0"/>
              </a:rPr>
              <a:t>Introduction</a:t>
            </a:r>
          </a:p>
          <a:p>
            <a:r>
              <a:rPr lang="en-US" sz="2400" dirty="0" smtClean="0">
                <a:latin typeface="Times New Roman" panose="02020603050405020304" pitchFamily="18" charset="0"/>
                <a:cs typeface="Times New Roman" panose="02020603050405020304" pitchFamily="18" charset="0"/>
              </a:rPr>
              <a:t>Existing system</a:t>
            </a:r>
          </a:p>
          <a:p>
            <a:r>
              <a:rPr lang="en-US" sz="2400" dirty="0" smtClean="0">
                <a:latin typeface="Times New Roman" panose="02020603050405020304" pitchFamily="18" charset="0"/>
                <a:cs typeface="Times New Roman" panose="02020603050405020304" pitchFamily="18" charset="0"/>
              </a:rPr>
              <a:t>Proposed system</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Literature survey</a:t>
            </a:r>
          </a:p>
          <a:p>
            <a:r>
              <a:rPr lang="en-US" sz="2400" dirty="0" smtClean="0">
                <a:latin typeface="Times New Roman" panose="02020603050405020304" pitchFamily="18" charset="0"/>
                <a:cs typeface="Times New Roman" panose="02020603050405020304" pitchFamily="18" charset="0"/>
              </a:rPr>
              <a:t>Analysis</a:t>
            </a:r>
          </a:p>
          <a:p>
            <a:r>
              <a:rPr lang="en-US" sz="2400" dirty="0" smtClean="0">
                <a:latin typeface="Times New Roman" panose="02020603050405020304" pitchFamily="18" charset="0"/>
                <a:cs typeface="Times New Roman" panose="02020603050405020304" pitchFamily="18" charset="0"/>
              </a:rPr>
              <a:t>Design</a:t>
            </a:r>
          </a:p>
          <a:p>
            <a:r>
              <a:rPr lang="en-US" sz="2400" dirty="0" smtClean="0">
                <a:latin typeface="Times New Roman" panose="02020603050405020304" pitchFamily="18" charset="0"/>
                <a:cs typeface="Times New Roman" panose="02020603050405020304" pitchFamily="18" charset="0"/>
              </a:rPr>
              <a:t>Result</a:t>
            </a:r>
          </a:p>
          <a:p>
            <a:r>
              <a:rPr lang="en-US" sz="2400" dirty="0" smtClean="0">
                <a:latin typeface="Times New Roman" panose="02020603050405020304" pitchFamily="18" charset="0"/>
                <a:cs typeface="Times New Roman" panose="02020603050405020304" pitchFamily="18" charset="0"/>
              </a:rPr>
              <a:t>Conclusion</a:t>
            </a:r>
          </a:p>
          <a:p>
            <a:r>
              <a:rPr lang="en-US" sz="2400" dirty="0" smtClean="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63594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RESULT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sz="2400" dirty="0" smtClean="0">
                <a:latin typeface="Times New Roman" panose="02020603050405020304" pitchFamily="18" charset="0"/>
                <a:cs typeface="Times New Roman" panose="02020603050405020304" pitchFamily="18" charset="0"/>
              </a:rPr>
              <a:t>Performance evaluation of AODV routing protocol under 0,1,2,3,4 blackhole attackers in MANET.</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Implemented modified AODV for prevention of blackhole attack in MANET.</a:t>
            </a: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Comparison of performance of AODV(under </a:t>
            </a:r>
            <a:r>
              <a:rPr lang="en-IN" sz="2400" dirty="0" err="1" smtClean="0">
                <a:latin typeface="Times New Roman" panose="02020603050405020304" pitchFamily="18" charset="0"/>
                <a:cs typeface="Times New Roman" panose="02020603050405020304" pitchFamily="18" charset="0"/>
              </a:rPr>
              <a:t>blackhole</a:t>
            </a:r>
            <a:r>
              <a:rPr lang="en-IN" sz="2400" dirty="0" smtClean="0">
                <a:latin typeface="Times New Roman" panose="02020603050405020304" pitchFamily="18" charset="0"/>
                <a:cs typeface="Times New Roman" panose="02020603050405020304" pitchFamily="18" charset="0"/>
              </a:rPr>
              <a:t> attack) vs modified AODV (from prevention of </a:t>
            </a:r>
            <a:r>
              <a:rPr lang="en-IN" sz="2400" dirty="0" err="1" smtClean="0">
                <a:latin typeface="Times New Roman" panose="02020603050405020304" pitchFamily="18" charset="0"/>
                <a:cs typeface="Times New Roman" panose="02020603050405020304" pitchFamily="18" charset="0"/>
              </a:rPr>
              <a:t>blackhole</a:t>
            </a:r>
            <a:r>
              <a:rPr lang="en-IN" sz="2400" dirty="0" smtClean="0">
                <a:latin typeface="Times New Roman" panose="02020603050405020304" pitchFamily="18" charset="0"/>
                <a:cs typeface="Times New Roman" panose="02020603050405020304" pitchFamily="18" charset="0"/>
              </a:rPr>
              <a:t> attack)  routing protocol in MANET.</a:t>
            </a:r>
            <a:endParaRPr lang="en-US" dirty="0"/>
          </a:p>
        </p:txBody>
      </p:sp>
    </p:spTree>
    <p:extLst>
      <p:ext uri="{BB962C8B-B14F-4D97-AF65-F5344CB8AC3E}">
        <p14:creationId xmlns:p14="http://schemas.microsoft.com/office/powerpoint/2010/main" val="388038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Under blackhole attack in AODV:</a:t>
            </a:r>
          </a:p>
          <a:p>
            <a:pPr lvl="1" algn="just"/>
            <a:r>
              <a:rPr lang="en-US" sz="2400" dirty="0" smtClean="0">
                <a:latin typeface="Times New Roman" panose="02020603050405020304" pitchFamily="18" charset="0"/>
                <a:cs typeface="Times New Roman" panose="02020603050405020304" pitchFamily="18" charset="0"/>
              </a:rPr>
              <a:t>Throughput and packet delivery ratio decreases as the no.of blackholes in MANET increases.</a:t>
            </a:r>
          </a:p>
          <a:p>
            <a:pPr lvl="1" algn="just"/>
            <a:r>
              <a:rPr lang="en-US" sz="2400" dirty="0" smtClean="0">
                <a:latin typeface="Times New Roman" panose="02020603050405020304" pitchFamily="18" charset="0"/>
                <a:cs typeface="Times New Roman" panose="02020603050405020304" pitchFamily="18" charset="0"/>
              </a:rPr>
              <a:t>Packet loss increases as the no.of blackholes in MANET increases.</a:t>
            </a:r>
          </a:p>
          <a:p>
            <a:pPr lvl="1"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Under blackhole attack in Modified AODV :</a:t>
            </a:r>
          </a:p>
          <a:p>
            <a:pPr lvl="1" algn="just"/>
            <a:r>
              <a:rPr lang="en-US" sz="2400" dirty="0" smtClean="0">
                <a:latin typeface="Times New Roman" panose="02020603050405020304" pitchFamily="18" charset="0"/>
                <a:cs typeface="Times New Roman" panose="02020603050405020304" pitchFamily="18" charset="0"/>
              </a:rPr>
              <a:t>Effect of blackhole over MANET is reduced.</a:t>
            </a:r>
          </a:p>
          <a:p>
            <a:pPr lvl="1" algn="just"/>
            <a:r>
              <a:rPr lang="en-US" sz="2400" dirty="0" smtClean="0">
                <a:latin typeface="Times New Roman" panose="02020603050405020304" pitchFamily="18" charset="0"/>
                <a:cs typeface="Times New Roman" panose="02020603050405020304" pitchFamily="18" charset="0"/>
              </a:rPr>
              <a:t>Shows normal throughput , packet delivery ratio and packet loss.</a:t>
            </a:r>
          </a:p>
        </p:txBody>
      </p:sp>
    </p:spTree>
    <p:extLst>
      <p:ext uri="{BB962C8B-B14F-4D97-AF65-F5344CB8AC3E}">
        <p14:creationId xmlns:p14="http://schemas.microsoft.com/office/powerpoint/2010/main" val="2810047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Throughput graph when no. of malicious nodes in MANET increases</a:t>
            </a: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3326" y="1600200"/>
            <a:ext cx="8057347" cy="4525963"/>
          </a:xfrm>
          <a:prstGeom prst="rect">
            <a:avLst/>
          </a:prstGeom>
        </p:spPr>
      </p:pic>
    </p:spTree>
    <p:extLst>
      <p:ext uri="{BB962C8B-B14F-4D97-AF65-F5344CB8AC3E}">
        <p14:creationId xmlns:p14="http://schemas.microsoft.com/office/powerpoint/2010/main" val="11373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Packet loss graph as no. of malicious nodes in MANET increases</a:t>
            </a: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3326" y="1600200"/>
            <a:ext cx="8057347" cy="4525963"/>
          </a:xfrm>
          <a:prstGeom prst="rect">
            <a:avLst/>
          </a:prstGeom>
        </p:spPr>
      </p:pic>
    </p:spTree>
    <p:extLst>
      <p:ext uri="{BB962C8B-B14F-4D97-AF65-F5344CB8AC3E}">
        <p14:creationId xmlns:p14="http://schemas.microsoft.com/office/powerpoint/2010/main" val="3163754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Packet delivery ratio graph as no. of malicious nodes increases in MANET</a:t>
            </a: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3326" y="1600200"/>
            <a:ext cx="8057347" cy="4525963"/>
          </a:xfrm>
          <a:prstGeom prst="rect">
            <a:avLst/>
          </a:prstGeom>
        </p:spPr>
      </p:pic>
    </p:spTree>
    <p:extLst>
      <p:ext uri="{BB962C8B-B14F-4D97-AF65-F5344CB8AC3E}">
        <p14:creationId xmlns:p14="http://schemas.microsoft.com/office/powerpoint/2010/main" val="316375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100 Nodes in MANET with source, destination and malicious nodes</a:t>
            </a:r>
            <a:endParaRPr lang="en-US" sz="3200"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3326" y="1600200"/>
            <a:ext cx="8057347" cy="4525963"/>
          </a:xfrm>
          <a:prstGeom prst="rect">
            <a:avLst/>
          </a:prstGeom>
        </p:spPr>
      </p:pic>
    </p:spTree>
    <p:extLst>
      <p:ext uri="{BB962C8B-B14F-4D97-AF65-F5344CB8AC3E}">
        <p14:creationId xmlns:p14="http://schemas.microsoft.com/office/powerpoint/2010/main" val="2642014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anose="02020603050405020304" pitchFamily="18" charset="0"/>
                <a:cs typeface="Times New Roman" panose="02020603050405020304" pitchFamily="18" charset="0"/>
              </a:rPr>
              <a:t>Time </a:t>
            </a:r>
            <a:r>
              <a:rPr lang="en-US" sz="3600" dirty="0" smtClean="0">
                <a:latin typeface="Times New Roman" panose="02020603050405020304" pitchFamily="18" charset="0"/>
                <a:cs typeface="Times New Roman" panose="02020603050405020304" pitchFamily="18" charset="0"/>
              </a:rPr>
              <a:t>vs </a:t>
            </a:r>
            <a:r>
              <a:rPr lang="en-US" sz="3600" dirty="0" err="1">
                <a:latin typeface="Times New Roman" panose="02020603050405020304" pitchFamily="18" charset="0"/>
                <a:cs typeface="Times New Roman" panose="02020603050405020304" pitchFamily="18" charset="0"/>
              </a:rPr>
              <a:t>Throughputdelay</a:t>
            </a:r>
            <a:r>
              <a:rPr lang="en-US" sz="3600" dirty="0">
                <a:latin typeface="Times New Roman" panose="02020603050405020304" pitchFamily="18" charset="0"/>
                <a:cs typeface="Times New Roman" panose="02020603050405020304" pitchFamily="18" charset="0"/>
              </a:rPr>
              <a:t>(when no </a:t>
            </a:r>
            <a:r>
              <a:rPr lang="en-US" sz="3600" dirty="0" err="1">
                <a:latin typeface="Times New Roman" panose="02020603050405020304" pitchFamily="18" charset="0"/>
                <a:cs typeface="Times New Roman" panose="02020603050405020304" pitchFamily="18" charset="0"/>
              </a:rPr>
              <a:t>blackhole</a:t>
            </a:r>
            <a:r>
              <a:rPr lang="en-US" sz="3600" dirty="0">
                <a:latin typeface="Times New Roman" panose="02020603050405020304" pitchFamily="18" charset="0"/>
                <a:cs typeface="Times New Roman" panose="02020603050405020304" pitchFamily="18" charset="0"/>
              </a:rPr>
              <a:t>, single </a:t>
            </a:r>
            <a:r>
              <a:rPr lang="en-US" sz="3600" dirty="0" err="1">
                <a:latin typeface="Times New Roman" panose="02020603050405020304" pitchFamily="18" charset="0"/>
                <a:cs typeface="Times New Roman" panose="02020603050405020304" pitchFamily="18" charset="0"/>
              </a:rPr>
              <a:t>blackhole</a:t>
            </a:r>
            <a:r>
              <a:rPr lang="en-US" sz="3600" dirty="0">
                <a:latin typeface="Times New Roman" panose="02020603050405020304" pitchFamily="18" charset="0"/>
                <a:cs typeface="Times New Roman" panose="02020603050405020304" pitchFamily="18" charset="0"/>
              </a:rPr>
              <a:t> and multiple </a:t>
            </a:r>
            <a:r>
              <a:rPr lang="en-US" sz="3600" dirty="0" err="1">
                <a:latin typeface="Times New Roman" panose="02020603050405020304" pitchFamily="18" charset="0"/>
                <a:cs typeface="Times New Roman" panose="02020603050405020304" pitchFamily="18" charset="0"/>
              </a:rPr>
              <a:t>blackhole</a:t>
            </a:r>
            <a:r>
              <a:rPr lang="en-US" sz="3600" dirty="0">
                <a:latin typeface="Times New Roman" panose="02020603050405020304" pitchFamily="18" charset="0"/>
                <a:cs typeface="Times New Roman" panose="02020603050405020304" pitchFamily="18" charset="0"/>
              </a:rPr>
              <a:t> attack)</a:t>
            </a:r>
            <a:endParaRPr lang="en-US" sz="3600" b="1"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3326" y="1600200"/>
            <a:ext cx="8057347" cy="4525963"/>
          </a:xfrm>
          <a:prstGeom prst="rect">
            <a:avLst/>
          </a:prstGeom>
        </p:spPr>
      </p:pic>
    </p:spTree>
    <p:extLst>
      <p:ext uri="{BB962C8B-B14F-4D97-AF65-F5344CB8AC3E}">
        <p14:creationId xmlns:p14="http://schemas.microsoft.com/office/powerpoint/2010/main" val="2642014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anose="02020603050405020304" pitchFamily="18" charset="0"/>
                <a:cs typeface="Times New Roman" panose="02020603050405020304" pitchFamily="18" charset="0"/>
              </a:rPr>
              <a:t>Time </a:t>
            </a:r>
            <a:r>
              <a:rPr lang="en-US" sz="3600" dirty="0" smtClean="0">
                <a:latin typeface="Times New Roman" panose="02020603050405020304" pitchFamily="18" charset="0"/>
                <a:cs typeface="Times New Roman" panose="02020603050405020304" pitchFamily="18" charset="0"/>
              </a:rPr>
              <a:t>vs </a:t>
            </a:r>
            <a:r>
              <a:rPr lang="en-US" sz="3600" dirty="0" smtClean="0">
                <a:latin typeface="Times New Roman" panose="02020603050405020304" pitchFamily="18" charset="0"/>
                <a:cs typeface="Times New Roman" panose="02020603050405020304" pitchFamily="18" charset="0"/>
              </a:rPr>
              <a:t>delay(when no </a:t>
            </a:r>
            <a:r>
              <a:rPr lang="en-US" sz="3600" dirty="0" err="1" smtClean="0">
                <a:latin typeface="Times New Roman" panose="02020603050405020304" pitchFamily="18" charset="0"/>
                <a:cs typeface="Times New Roman" panose="02020603050405020304" pitchFamily="18" charset="0"/>
              </a:rPr>
              <a:t>blackhole</a:t>
            </a:r>
            <a:r>
              <a:rPr lang="en-US" sz="3600" dirty="0" smtClean="0">
                <a:latin typeface="Times New Roman" panose="02020603050405020304" pitchFamily="18" charset="0"/>
                <a:cs typeface="Times New Roman" panose="02020603050405020304" pitchFamily="18" charset="0"/>
              </a:rPr>
              <a:t>, single </a:t>
            </a:r>
            <a:r>
              <a:rPr lang="en-US" sz="3600" dirty="0" err="1" smtClean="0">
                <a:latin typeface="Times New Roman" panose="02020603050405020304" pitchFamily="18" charset="0"/>
                <a:cs typeface="Times New Roman" panose="02020603050405020304" pitchFamily="18" charset="0"/>
              </a:rPr>
              <a:t>blackhole</a:t>
            </a:r>
            <a:r>
              <a:rPr lang="en-US" sz="3600" dirty="0" smtClean="0">
                <a:latin typeface="Times New Roman" panose="02020603050405020304" pitchFamily="18" charset="0"/>
                <a:cs typeface="Times New Roman" panose="02020603050405020304" pitchFamily="18" charset="0"/>
              </a:rPr>
              <a:t> and multiple </a:t>
            </a:r>
            <a:r>
              <a:rPr lang="en-US" sz="3600" dirty="0" err="1" smtClean="0">
                <a:latin typeface="Times New Roman" panose="02020603050405020304" pitchFamily="18" charset="0"/>
                <a:cs typeface="Times New Roman" panose="02020603050405020304" pitchFamily="18" charset="0"/>
              </a:rPr>
              <a:t>blackhole</a:t>
            </a:r>
            <a:r>
              <a:rPr lang="en-US" sz="3600" dirty="0" smtClean="0">
                <a:latin typeface="Times New Roman" panose="02020603050405020304" pitchFamily="18" charset="0"/>
                <a:cs typeface="Times New Roman" panose="02020603050405020304" pitchFamily="18" charset="0"/>
              </a:rPr>
              <a:t> attack)</a:t>
            </a:r>
            <a:endParaRPr lang="en-US" sz="3600" b="1"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3326" y="1600200"/>
            <a:ext cx="8057347" cy="4525963"/>
          </a:xfrm>
          <a:prstGeom prst="rect">
            <a:avLst/>
          </a:prstGeom>
        </p:spPr>
      </p:pic>
    </p:spTree>
    <p:extLst>
      <p:ext uri="{BB962C8B-B14F-4D97-AF65-F5344CB8AC3E}">
        <p14:creationId xmlns:p14="http://schemas.microsoft.com/office/powerpoint/2010/main" val="2642014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No</a:t>
            </a:r>
            <a:r>
              <a:rPr lang="en-US" sz="3200" dirty="0" smtClean="0">
                <a:latin typeface="Times New Roman" panose="02020603050405020304" pitchFamily="18" charset="0"/>
                <a:cs typeface="Times New Roman" panose="02020603050405020304" pitchFamily="18" charset="0"/>
              </a:rPr>
              <a:t>. of malicious nodes vs </a:t>
            </a:r>
            <a:r>
              <a:rPr lang="en-US" sz="3200" dirty="0" smtClean="0">
                <a:latin typeface="Times New Roman" panose="02020603050405020304" pitchFamily="18" charset="0"/>
                <a:cs typeface="Times New Roman" panose="02020603050405020304" pitchFamily="18" charset="0"/>
              </a:rPr>
              <a:t>throughput</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under </a:t>
            </a:r>
            <a:r>
              <a:rPr lang="en-US" sz="3200" dirty="0" err="1">
                <a:latin typeface="Times New Roman" panose="02020603050405020304" pitchFamily="18" charset="0"/>
                <a:cs typeface="Times New Roman" panose="02020603050405020304" pitchFamily="18" charset="0"/>
              </a:rPr>
              <a:t>blackhole</a:t>
            </a:r>
            <a:r>
              <a:rPr lang="en-US" sz="3200" dirty="0">
                <a:latin typeface="Times New Roman" panose="02020603050405020304" pitchFamily="18" charset="0"/>
                <a:cs typeface="Times New Roman" panose="02020603050405020304" pitchFamily="18" charset="0"/>
              </a:rPr>
              <a:t> attack and prevention of </a:t>
            </a:r>
            <a:r>
              <a:rPr lang="en-US" sz="3200" dirty="0" err="1">
                <a:latin typeface="Times New Roman" panose="02020603050405020304" pitchFamily="18" charset="0"/>
                <a:cs typeface="Times New Roman" panose="02020603050405020304" pitchFamily="18" charset="0"/>
              </a:rPr>
              <a:t>blackhole</a:t>
            </a:r>
            <a:r>
              <a:rPr lang="en-US" sz="3200" dirty="0">
                <a:latin typeface="Times New Roman" panose="02020603050405020304" pitchFamily="18" charset="0"/>
                <a:cs typeface="Times New Roman" panose="02020603050405020304" pitchFamily="18" charset="0"/>
              </a:rPr>
              <a:t> attack)</a:t>
            </a:r>
            <a:endParaRPr lang="en-US" sz="3200" b="1" dirty="0"/>
          </a:p>
        </p:txBody>
      </p:sp>
      <p:pic>
        <p:nvPicPr>
          <p:cNvPr id="6" name="Content Placeholder 5" descr="C:\Users\vamshikrishna\Downloads\WhatsApp Image 2018-04-11 at 12.06.03 A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326" y="1600200"/>
            <a:ext cx="8057347" cy="4525963"/>
          </a:xfrm>
          <a:prstGeom prst="rect">
            <a:avLst/>
          </a:prstGeom>
          <a:noFill/>
          <a:ln>
            <a:noFill/>
          </a:ln>
        </p:spPr>
      </p:pic>
    </p:spTree>
    <p:extLst>
      <p:ext uri="{BB962C8B-B14F-4D97-AF65-F5344CB8AC3E}">
        <p14:creationId xmlns:p14="http://schemas.microsoft.com/office/powerpoint/2010/main" val="2299811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No</a:t>
            </a:r>
            <a:r>
              <a:rPr lang="en-US" sz="3200" dirty="0" smtClean="0">
                <a:latin typeface="Times New Roman" panose="02020603050405020304" pitchFamily="18" charset="0"/>
                <a:cs typeface="Times New Roman" panose="02020603050405020304" pitchFamily="18" charset="0"/>
              </a:rPr>
              <a:t>. of malicious nodes vs </a:t>
            </a:r>
            <a:r>
              <a:rPr lang="en-US" sz="3200" dirty="0" err="1" smtClean="0">
                <a:latin typeface="Times New Roman" panose="02020603050405020304" pitchFamily="18" charset="0"/>
                <a:cs typeface="Times New Roman" panose="02020603050405020304" pitchFamily="18" charset="0"/>
              </a:rPr>
              <a:t>packetloss</a:t>
            </a:r>
            <a:r>
              <a:rPr lang="en-US" sz="3200" dirty="0" smtClean="0">
                <a:latin typeface="Times New Roman" panose="02020603050405020304" pitchFamily="18" charset="0"/>
                <a:cs typeface="Times New Roman" panose="02020603050405020304" pitchFamily="18" charset="0"/>
              </a:rPr>
              <a:t>(under </a:t>
            </a:r>
            <a:r>
              <a:rPr lang="en-US" sz="3200" dirty="0" err="1">
                <a:latin typeface="Times New Roman" panose="02020603050405020304" pitchFamily="18" charset="0"/>
                <a:cs typeface="Times New Roman" panose="02020603050405020304" pitchFamily="18" charset="0"/>
              </a:rPr>
              <a:t>blackhole</a:t>
            </a:r>
            <a:r>
              <a:rPr lang="en-US" sz="3200" dirty="0">
                <a:latin typeface="Times New Roman" panose="02020603050405020304" pitchFamily="18" charset="0"/>
                <a:cs typeface="Times New Roman" panose="02020603050405020304" pitchFamily="18" charset="0"/>
              </a:rPr>
              <a:t> attack and prevention of </a:t>
            </a:r>
            <a:r>
              <a:rPr lang="en-US" sz="3200" dirty="0" err="1">
                <a:latin typeface="Times New Roman" panose="02020603050405020304" pitchFamily="18" charset="0"/>
                <a:cs typeface="Times New Roman" panose="02020603050405020304" pitchFamily="18" charset="0"/>
              </a:rPr>
              <a:t>blackhole</a:t>
            </a:r>
            <a:r>
              <a:rPr lang="en-US" sz="3200" dirty="0">
                <a:latin typeface="Times New Roman" panose="02020603050405020304" pitchFamily="18" charset="0"/>
                <a:cs typeface="Times New Roman" panose="02020603050405020304" pitchFamily="18" charset="0"/>
              </a:rPr>
              <a:t> attack)</a:t>
            </a:r>
            <a:endParaRPr lang="en-US" sz="3200" b="1" dirty="0"/>
          </a:p>
        </p:txBody>
      </p:sp>
      <p:pic>
        <p:nvPicPr>
          <p:cNvPr id="4" name="Content Placeholder 3" descr="C:\Users\vamshikrishna\Downloads\WhatsApp Image 2018-04-11 at 12.06.01 A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326" y="1600200"/>
            <a:ext cx="8057347" cy="4525963"/>
          </a:xfrm>
          <a:prstGeom prst="rect">
            <a:avLst/>
          </a:prstGeom>
          <a:noFill/>
          <a:ln>
            <a:noFill/>
          </a:ln>
        </p:spPr>
      </p:pic>
    </p:spTree>
    <p:extLst>
      <p:ext uri="{BB962C8B-B14F-4D97-AF65-F5344CB8AC3E}">
        <p14:creationId xmlns:p14="http://schemas.microsoft.com/office/powerpoint/2010/main" val="398867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PROBLEM STATEMENT</a:t>
            </a:r>
            <a:endParaRPr lang="en-US" sz="3600" dirty="0"/>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Aim to evaluate </a:t>
            </a:r>
            <a:r>
              <a:rPr lang="en-US" sz="2400" dirty="0">
                <a:latin typeface="Times New Roman" panose="02020603050405020304" pitchFamily="18" charset="0"/>
                <a:cs typeface="Times New Roman" panose="02020603050405020304" pitchFamily="18" charset="0"/>
              </a:rPr>
              <a:t>the performance of the network when there is a </a:t>
            </a:r>
            <a:r>
              <a:rPr lang="en-US" sz="2400" dirty="0" err="1" smtClean="0">
                <a:latin typeface="Times New Roman" panose="02020603050405020304" pitchFamily="18" charset="0"/>
                <a:cs typeface="Times New Roman" panose="02020603050405020304" pitchFamily="18" charset="0"/>
              </a:rPr>
              <a:t>blackhole</a:t>
            </a:r>
            <a:r>
              <a:rPr lang="en-US" sz="2400" dirty="0" smtClean="0">
                <a:latin typeface="Times New Roman" panose="02020603050405020304" pitchFamily="18" charset="0"/>
                <a:cs typeface="Times New Roman" panose="02020603050405020304" pitchFamily="18" charset="0"/>
              </a:rPr>
              <a:t> attack </a:t>
            </a:r>
            <a:r>
              <a:rPr lang="en-US" sz="2400" dirty="0">
                <a:latin typeface="Times New Roman" panose="02020603050405020304" pitchFamily="18" charset="0"/>
                <a:cs typeface="Times New Roman" panose="02020603050405020304" pitchFamily="18" charset="0"/>
              </a:rPr>
              <a:t>in the network, in terms of packet delivery ratio, throughput and packets dropped</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Aim to compare the performance of MANET under single/multiple </a:t>
            </a:r>
            <a:r>
              <a:rPr lang="en-US" sz="2400" dirty="0" err="1" smtClean="0">
                <a:latin typeface="Times New Roman" panose="02020603050405020304" pitchFamily="18" charset="0"/>
                <a:cs typeface="Times New Roman" panose="02020603050405020304" pitchFamily="18" charset="0"/>
              </a:rPr>
              <a:t>blackhole</a:t>
            </a:r>
            <a:r>
              <a:rPr lang="en-US" sz="2400" dirty="0" smtClean="0">
                <a:latin typeface="Times New Roman" panose="02020603050405020304" pitchFamily="18" charset="0"/>
                <a:cs typeface="Times New Roman" panose="02020603050405020304" pitchFamily="18" charset="0"/>
              </a:rPr>
              <a:t> attack(s) and from prevention of </a:t>
            </a:r>
            <a:r>
              <a:rPr lang="en-US" sz="2400" dirty="0" err="1" smtClean="0">
                <a:latin typeface="Times New Roman" panose="02020603050405020304" pitchFamily="18" charset="0"/>
                <a:cs typeface="Times New Roman" panose="02020603050405020304" pitchFamily="18" charset="0"/>
              </a:rPr>
              <a:t>blackhole</a:t>
            </a:r>
            <a:r>
              <a:rPr lang="en-US" sz="2400" dirty="0" smtClean="0">
                <a:latin typeface="Times New Roman" panose="02020603050405020304" pitchFamily="18" charset="0"/>
                <a:cs typeface="Times New Roman" panose="02020603050405020304" pitchFamily="18" charset="0"/>
              </a:rPr>
              <a:t> attack in a MANET.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Aim to prevent blackhole attack and mitigate its effect on MANET</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445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No</a:t>
            </a:r>
            <a:r>
              <a:rPr lang="en-US" sz="3200" dirty="0" smtClean="0">
                <a:latin typeface="Times New Roman" panose="02020603050405020304" pitchFamily="18" charset="0"/>
                <a:cs typeface="Times New Roman" panose="02020603050405020304" pitchFamily="18" charset="0"/>
              </a:rPr>
              <a:t>. of  malicious nodes vs </a:t>
            </a:r>
            <a:r>
              <a:rPr lang="en-US" sz="3200" dirty="0" smtClean="0">
                <a:latin typeface="Times New Roman" panose="02020603050405020304" pitchFamily="18" charset="0"/>
                <a:cs typeface="Times New Roman" panose="02020603050405020304" pitchFamily="18" charset="0"/>
              </a:rPr>
              <a:t>PDR(under </a:t>
            </a:r>
            <a:r>
              <a:rPr lang="en-US" sz="3200" dirty="0" err="1" smtClean="0">
                <a:latin typeface="Times New Roman" panose="02020603050405020304" pitchFamily="18" charset="0"/>
                <a:cs typeface="Times New Roman" panose="02020603050405020304" pitchFamily="18" charset="0"/>
              </a:rPr>
              <a:t>blackhole</a:t>
            </a:r>
            <a:r>
              <a:rPr lang="en-US" sz="3200" dirty="0" smtClean="0">
                <a:latin typeface="Times New Roman" panose="02020603050405020304" pitchFamily="18" charset="0"/>
                <a:cs typeface="Times New Roman" panose="02020603050405020304" pitchFamily="18" charset="0"/>
              </a:rPr>
              <a:t> attack and prevention of </a:t>
            </a:r>
            <a:r>
              <a:rPr lang="en-US" sz="3200" dirty="0" err="1" smtClean="0">
                <a:latin typeface="Times New Roman" panose="02020603050405020304" pitchFamily="18" charset="0"/>
                <a:cs typeface="Times New Roman" panose="02020603050405020304" pitchFamily="18" charset="0"/>
              </a:rPr>
              <a:t>blackhole</a:t>
            </a:r>
            <a:r>
              <a:rPr lang="en-US" sz="3200" dirty="0" smtClean="0">
                <a:latin typeface="Times New Roman" panose="02020603050405020304" pitchFamily="18" charset="0"/>
                <a:cs typeface="Times New Roman" panose="02020603050405020304" pitchFamily="18" charset="0"/>
              </a:rPr>
              <a:t> attack)</a:t>
            </a:r>
            <a:endParaRPr lang="en-US" sz="3600" dirty="0">
              <a:latin typeface="Times New Roman" panose="02020603050405020304" pitchFamily="18" charset="0"/>
              <a:cs typeface="Times New Roman" panose="02020603050405020304" pitchFamily="18" charset="0"/>
            </a:endParaRPr>
          </a:p>
        </p:txBody>
      </p:sp>
      <p:pic>
        <p:nvPicPr>
          <p:cNvPr id="6" name="Content Placeholder 5" descr="C:\Users\vamshikrishna\Downloads\WhatsApp Image 2018-04-11 at 12.06.02 A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326" y="1600201"/>
            <a:ext cx="8057347" cy="4114800"/>
          </a:xfrm>
          <a:prstGeom prst="rect">
            <a:avLst/>
          </a:prstGeom>
          <a:noFill/>
          <a:ln>
            <a:noFill/>
          </a:ln>
        </p:spPr>
      </p:pic>
    </p:spTree>
    <p:extLst>
      <p:ext uri="{BB962C8B-B14F-4D97-AF65-F5344CB8AC3E}">
        <p14:creationId xmlns:p14="http://schemas.microsoft.com/office/powerpoint/2010/main" val="2299811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REFERENCES</a:t>
            </a:r>
            <a:endParaRPr lang="en-US" sz="3600" dirty="0"/>
          </a:p>
        </p:txBody>
      </p:sp>
      <p:sp>
        <p:nvSpPr>
          <p:cNvPr id="3" name="Content Placeholder 2"/>
          <p:cNvSpPr>
            <a:spLocks noGrp="1"/>
          </p:cNvSpPr>
          <p:nvPr>
            <p:ph idx="1"/>
          </p:nvPr>
        </p:nvSpPr>
        <p:spPr/>
        <p:txBody>
          <a:bodyPr>
            <a:normAutofit/>
          </a:bodyPr>
          <a:lstStyle/>
          <a:p>
            <a:pPr marL="0" indent="0" algn="just">
              <a:buNone/>
            </a:pPr>
            <a:r>
              <a:rPr lang="nb-NO" sz="16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S. S. Tyagi Aarti, "Study of MAN E T: Characteristics", Challenges Application and Security Attacks, vol. 3, no. 5, May </a:t>
            </a:r>
            <a:r>
              <a:rPr lang="en-US" sz="1600" dirty="0" smtClean="0">
                <a:latin typeface="Times New Roman" panose="02020603050405020304" pitchFamily="18" charset="0"/>
                <a:cs typeface="Times New Roman" panose="02020603050405020304" pitchFamily="18" charset="0"/>
              </a:rPr>
              <a:t>2013</a:t>
            </a:r>
            <a:endParaRPr lang="nb-NO" sz="1600" dirty="0">
              <a:latin typeface="Times New Roman" panose="02020603050405020304" pitchFamily="18" charset="0"/>
              <a:cs typeface="Times New Roman" panose="02020603050405020304" pitchFamily="18" charset="0"/>
            </a:endParaRPr>
          </a:p>
          <a:p>
            <a:pPr marL="0" indent="0" algn="just">
              <a:buNone/>
            </a:pPr>
            <a:r>
              <a:rPr lang="nb-NO"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Nishu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Kalia</a:t>
            </a:r>
            <a:r>
              <a:rPr lang="en-US" sz="1600" dirty="0">
                <a:latin typeface="Times New Roman" panose="02020603050405020304" pitchFamily="18" charset="0"/>
                <a:cs typeface="Times New Roman" panose="02020603050405020304" pitchFamily="18" charset="0"/>
              </a:rPr>
              <a:t>, Harpreet Sharma, “Detection of Multiple Black hole nodes attack in MANET by modifying AODV protocol”, </a:t>
            </a:r>
            <a:r>
              <a:rPr lang="en-US" sz="1600" dirty="0" smtClean="0">
                <a:latin typeface="Times New Roman" panose="02020603050405020304" pitchFamily="18" charset="0"/>
                <a:cs typeface="Times New Roman" panose="02020603050405020304" pitchFamily="18" charset="0"/>
              </a:rPr>
              <a:t>2016</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Uma </a:t>
            </a:r>
            <a:r>
              <a:rPr lang="en-US" sz="1600" dirty="0" err="1">
                <a:latin typeface="Times New Roman" panose="02020603050405020304" pitchFamily="18" charset="0"/>
                <a:cs typeface="Times New Roman" panose="02020603050405020304" pitchFamily="18" charset="0"/>
              </a:rPr>
              <a:t>Rathore</a:t>
            </a:r>
            <a:r>
              <a:rPr lang="en-US" sz="1600" dirty="0">
                <a:latin typeface="Times New Roman" panose="02020603050405020304" pitchFamily="18" charset="0"/>
                <a:cs typeface="Times New Roman" panose="02020603050405020304" pitchFamily="18" charset="0"/>
              </a:rPr>
              <a:t> Bhatt, Abhishek </a:t>
            </a:r>
            <a:r>
              <a:rPr lang="en-US" sz="1600" dirty="0" err="1">
                <a:latin typeface="Times New Roman" panose="02020603050405020304" pitchFamily="18" charset="0"/>
                <a:cs typeface="Times New Roman" panose="02020603050405020304" pitchFamily="18" charset="0"/>
              </a:rPr>
              <a:t>Dangarh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Akanksha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Kashyap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Aishwarya</a:t>
            </a:r>
            <a:r>
              <a:rPr lang="en-US" sz="1600" dirty="0">
                <a:latin typeface="Times New Roman" panose="02020603050405020304" pitchFamily="18" charset="0"/>
                <a:cs typeface="Times New Roman" panose="02020603050405020304" pitchFamily="18" charset="0"/>
              </a:rPr>
              <a:t> Vyas “Performance analysis of AODV &amp; DSR Routing protocols for </a:t>
            </a:r>
            <a:r>
              <a:rPr lang="en-US" sz="1600" dirty="0" err="1">
                <a:latin typeface="Times New Roman" panose="02020603050405020304" pitchFamily="18" charset="0"/>
                <a:cs typeface="Times New Roman" panose="02020603050405020304" pitchFamily="18" charset="0"/>
              </a:rPr>
              <a:t>MANET”,.Fourth</a:t>
            </a:r>
            <a:r>
              <a:rPr lang="en-US" sz="1600" dirty="0">
                <a:latin typeface="Times New Roman" panose="02020603050405020304" pitchFamily="18" charset="0"/>
                <a:cs typeface="Times New Roman" panose="02020603050405020304" pitchFamily="18" charset="0"/>
              </a:rPr>
              <a:t> International Conference on Communication Systems and Network Technologies, </a:t>
            </a:r>
            <a:r>
              <a:rPr lang="en-US" sz="1600" dirty="0" smtClean="0">
                <a:latin typeface="Times New Roman" panose="02020603050405020304" pitchFamily="18" charset="0"/>
                <a:cs typeface="Times New Roman" panose="02020603050405020304" pitchFamily="18" charset="0"/>
              </a:rPr>
              <a:t>2014</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 Li, A. Ephremides, “Covert Channels in Ad-Hoc Wireless Networks,” Elsevier Ad Hoc </a:t>
            </a:r>
            <a:r>
              <a:rPr lang="en-US" sz="1600" dirty="0" smtClean="0">
                <a:latin typeface="Times New Roman" panose="02020603050405020304" pitchFamily="18" charset="0"/>
                <a:cs typeface="Times New Roman" panose="02020603050405020304" pitchFamily="18" charset="0"/>
              </a:rPr>
              <a:t>Networks, 2009</a:t>
            </a:r>
          </a:p>
          <a:p>
            <a:pPr marL="0" indent="0" algn="just">
              <a:buNone/>
            </a:pPr>
            <a:r>
              <a:rPr lang="en-US" sz="1600" dirty="0" smtClean="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Umang</a:t>
            </a:r>
            <a:r>
              <a:rPr lang="en-US" sz="1600" dirty="0">
                <a:latin typeface="Times New Roman" panose="02020603050405020304" pitchFamily="18" charset="0"/>
                <a:cs typeface="Times New Roman" panose="02020603050405020304" pitchFamily="18" charset="0"/>
              </a:rPr>
              <a:t>, Dr. B V. R. Reddy, Dr. M .N. </a:t>
            </a:r>
            <a:r>
              <a:rPr lang="en-US" sz="1600" dirty="0" err="1">
                <a:latin typeface="Times New Roman" panose="02020603050405020304" pitchFamily="18" charset="0"/>
                <a:cs typeface="Times New Roman" panose="02020603050405020304" pitchFamily="18" charset="0"/>
              </a:rPr>
              <a:t>Hoda</a:t>
            </a:r>
            <a:r>
              <a:rPr lang="en-US" sz="1600" dirty="0">
                <a:latin typeface="Times New Roman" panose="02020603050405020304" pitchFamily="18" charset="0"/>
                <a:cs typeface="Times New Roman" panose="02020603050405020304" pitchFamily="18" charset="0"/>
              </a:rPr>
              <a:t> “MNI AODV Analytical model for Attack mitigation using AODV routing in ad hoc networks”,.2014 International Conference on Computing for Sustainable Global Development (</a:t>
            </a:r>
            <a:r>
              <a:rPr lang="en-US" sz="1600" dirty="0" err="1">
                <a:latin typeface="Times New Roman" panose="02020603050405020304" pitchFamily="18" charset="0"/>
                <a:cs typeface="Times New Roman" panose="02020603050405020304" pitchFamily="18" charset="0"/>
              </a:rPr>
              <a:t>INDIACom</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821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Network security is a crucial issue in the present generation networks. Most network security solutions focus on vulnerabilities in the end systems, but not on vulnerabilities in the </a:t>
            </a:r>
            <a:r>
              <a:rPr lang="en-US" sz="2400" dirty="0" smtClean="0">
                <a:latin typeface="Times New Roman" panose="02020603050405020304" pitchFamily="18" charset="0"/>
                <a:cs typeface="Times New Roman" panose="02020603050405020304" pitchFamily="18" charset="0"/>
              </a:rPr>
              <a:t>network.</a:t>
            </a:r>
          </a:p>
          <a:p>
            <a:pPr algn="just"/>
            <a:r>
              <a:rPr lang="en-US" sz="2400" dirty="0">
                <a:latin typeface="Times New Roman" panose="02020603050405020304" pitchFamily="18" charset="0"/>
                <a:cs typeface="Times New Roman" panose="02020603050405020304" pitchFamily="18" charset="0"/>
              </a:rPr>
              <a:t>As a result, the focus of attacker has shifted to attacking the network infrastructure(e.g. router , </a:t>
            </a:r>
            <a:r>
              <a:rPr lang="en-US" sz="2400" dirty="0" err="1">
                <a:latin typeface="Times New Roman" panose="02020603050405020304" pitchFamily="18" charset="0"/>
                <a:cs typeface="Times New Roman" panose="02020603050405020304" pitchFamily="18" charset="0"/>
              </a:rPr>
              <a:t>switch,etc</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itself. </a:t>
            </a:r>
          </a:p>
          <a:p>
            <a:pPr algn="just"/>
            <a:r>
              <a:rPr lang="en-US" sz="2400" dirty="0" smtClean="0">
                <a:latin typeface="Times New Roman" panose="02020603050405020304" pitchFamily="18" charset="0"/>
                <a:cs typeface="Times New Roman" panose="02020603050405020304" pitchFamily="18" charset="0"/>
              </a:rPr>
              <a:t>Therefore protecting the network from internal or external attacks improves in performance of the network.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62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EXISTING SYSTEM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 existing system the intermediate node behaves as black hole which drops the packets in the network, so the throughput is decreased and affects network performance. Due to the light weight detection mechanism, the black hole node is not eliminated from routing and its presence degrades the network </a:t>
            </a:r>
            <a:r>
              <a:rPr lang="en-US" sz="2400" dirty="0" smtClean="0">
                <a:latin typeface="Times New Roman" panose="02020603050405020304" pitchFamily="18" charset="0"/>
                <a:cs typeface="Times New Roman" panose="02020603050405020304" pitchFamily="18" charset="0"/>
              </a:rPr>
              <a:t>performance.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5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PROPOSED SYSTEM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performance metrics of a MANET such as Throughput, Packet delivery ratio, </a:t>
            </a:r>
            <a:r>
              <a:rPr lang="en-US" sz="2400" dirty="0" err="1" smtClean="0">
                <a:latin typeface="Times New Roman" panose="02020603050405020304" pitchFamily="18" charset="0"/>
                <a:cs typeface="Times New Roman" panose="02020603050405020304" pitchFamily="18" charset="0"/>
              </a:rPr>
              <a:t>PacketLoss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 evaluated when there is no malicious node, single malicious node which leads to a single </a:t>
            </a:r>
            <a:r>
              <a:rPr lang="en-US" sz="2400" dirty="0" err="1" smtClean="0">
                <a:latin typeface="Times New Roman" panose="02020603050405020304" pitchFamily="18" charset="0"/>
                <a:cs typeface="Times New Roman" panose="02020603050405020304" pitchFamily="18" charset="0"/>
              </a:rPr>
              <a:t>blackhole</a:t>
            </a:r>
            <a:r>
              <a:rPr lang="en-US" sz="2400" dirty="0" smtClean="0">
                <a:latin typeface="Times New Roman" panose="02020603050405020304" pitchFamily="18" charset="0"/>
                <a:cs typeface="Times New Roman" panose="02020603050405020304" pitchFamily="18" charset="0"/>
              </a:rPr>
              <a:t> attack and </a:t>
            </a:r>
            <a:r>
              <a:rPr lang="en-US" sz="2400" dirty="0">
                <a:latin typeface="Times New Roman" panose="02020603050405020304" pitchFamily="18" charset="0"/>
                <a:cs typeface="Times New Roman" panose="02020603050405020304" pitchFamily="18" charset="0"/>
              </a:rPr>
              <a:t>multiple malicious nodes which leads to multiple </a:t>
            </a:r>
            <a:r>
              <a:rPr lang="en-US" sz="2400" dirty="0" err="1" smtClean="0">
                <a:latin typeface="Times New Roman" panose="02020603050405020304" pitchFamily="18" charset="0"/>
                <a:cs typeface="Times New Roman" panose="02020603050405020304" pitchFamily="18" charset="0"/>
              </a:rPr>
              <a:t>blackhole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attacks, compare the metrics </a:t>
            </a: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no </a:t>
            </a:r>
            <a:r>
              <a:rPr lang="en-US" sz="2400" dirty="0" err="1">
                <a:latin typeface="Times New Roman" panose="02020603050405020304" pitchFamily="18" charset="0"/>
                <a:cs typeface="Times New Roman" panose="02020603050405020304" pitchFamily="18" charset="0"/>
              </a:rPr>
              <a:t>blackhole</a:t>
            </a:r>
            <a:r>
              <a:rPr lang="en-US" sz="2400" dirty="0">
                <a:latin typeface="Times New Roman" panose="02020603050405020304" pitchFamily="18" charset="0"/>
                <a:cs typeface="Times New Roman" panose="02020603050405020304" pitchFamily="18" charset="0"/>
              </a:rPr>
              <a:t>, single black hole and multiple </a:t>
            </a:r>
            <a:r>
              <a:rPr lang="en-US" sz="2400" dirty="0" err="1">
                <a:latin typeface="Times New Roman" panose="02020603050405020304" pitchFamily="18" charset="0"/>
                <a:cs typeface="Times New Roman" panose="02020603050405020304" pitchFamily="18" charset="0"/>
              </a:rPr>
              <a:t>blackholes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attacks.</a:t>
            </a:r>
          </a:p>
          <a:p>
            <a:pPr algn="just"/>
            <a:r>
              <a:rPr lang="en-US" sz="2400" dirty="0" smtClean="0">
                <a:latin typeface="Times New Roman" panose="02020603050405020304" pitchFamily="18" charset="0"/>
                <a:cs typeface="Times New Roman" panose="02020603050405020304" pitchFamily="18" charset="0"/>
              </a:rPr>
              <a:t>Proposed system uses </a:t>
            </a:r>
            <a:r>
              <a:rPr lang="en-US" sz="2400" dirty="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ake </a:t>
            </a:r>
            <a:r>
              <a:rPr lang="en-US" sz="2400" dirty="0">
                <a:latin typeface="Times New Roman" panose="02020603050405020304" pitchFamily="18" charset="0"/>
                <a:cs typeface="Times New Roman" panose="02020603050405020304" pitchFamily="18" charset="0"/>
              </a:rPr>
              <a:t>routing protocol to prevent black hole attacks imposed by both single and multiple black hole nodes.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51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499"/>
            <a:ext cx="8229600" cy="760718"/>
          </a:xfrm>
        </p:spPr>
        <p:txBody>
          <a:bodyPr>
            <a:normAutofit/>
          </a:bodyPr>
          <a:lstStyle/>
          <a:p>
            <a:r>
              <a:rPr lang="en-IN" sz="3600" dirty="0">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86214659"/>
              </p:ext>
            </p:extLst>
          </p:nvPr>
        </p:nvGraphicFramePr>
        <p:xfrm>
          <a:off x="426106" y="939373"/>
          <a:ext cx="8228448" cy="5546336"/>
        </p:xfrm>
        <a:graphic>
          <a:graphicData uri="http://schemas.openxmlformats.org/drawingml/2006/table">
            <a:tbl>
              <a:tblPr firstRow="1" bandRow="1">
                <a:tableStyleId>{5C22544A-7EE6-4342-B048-85BDC9FD1C3A}</a:tableStyleId>
              </a:tblPr>
              <a:tblGrid>
                <a:gridCol w="659312"/>
                <a:gridCol w="2556635"/>
                <a:gridCol w="1520161"/>
                <a:gridCol w="829179"/>
                <a:gridCol w="2663161"/>
              </a:tblGrid>
              <a:tr h="391336">
                <a:tc>
                  <a:txBody>
                    <a:bodyPr/>
                    <a:lstStyle/>
                    <a:p>
                      <a:pPr marL="0" marR="0" indent="0" algn="just" defTabSz="1007838" rtl="0" eaLnBrk="1" fontAlgn="auto" latinLnBrk="0" hangingPunct="1">
                        <a:lnSpc>
                          <a:spcPct val="100000"/>
                        </a:lnSpc>
                        <a:spcBef>
                          <a:spcPts val="0"/>
                        </a:spcBef>
                        <a:spcAft>
                          <a:spcPts val="0"/>
                        </a:spcAft>
                        <a:buClrTx/>
                        <a:buSzTx/>
                        <a:buFontTx/>
                        <a:buNone/>
                        <a:tabLst/>
                        <a:defRPr/>
                      </a:pPr>
                      <a:r>
                        <a:rPr lang="en-IN" sz="1600" dirty="0" err="1" smtClean="0">
                          <a:effectLst/>
                          <a:latin typeface="Times New Roman" panose="02020603050405020304" pitchFamily="18" charset="0"/>
                          <a:cs typeface="Times New Roman" panose="02020603050405020304" pitchFamily="18" charset="0"/>
                        </a:rPr>
                        <a:t>S.No</a:t>
                      </a:r>
                      <a:endParaRPr lang="en-IN" sz="1600" dirty="0" smtClean="0">
                        <a:effectLst/>
                        <a:latin typeface="Times New Roman" panose="02020603050405020304" pitchFamily="18" charset="0"/>
                        <a:ea typeface="Calibri"/>
                        <a:cs typeface="Times New Roman" panose="02020603050405020304" pitchFamily="18" charset="0"/>
                      </a:endParaRPr>
                    </a:p>
                  </a:txBody>
                  <a:tcPr marL="82918" marR="82918" marT="41494" marB="41494"/>
                </a:tc>
                <a:tc>
                  <a:txBody>
                    <a:bodyPr/>
                    <a:lstStyle/>
                    <a:p>
                      <a:pPr marL="0" marR="0" indent="0" algn="just" defTabSz="1007838" rtl="0" eaLnBrk="1" fontAlgn="auto" latinLnBrk="0" hangingPunct="1">
                        <a:lnSpc>
                          <a:spcPct val="100000"/>
                        </a:lnSpc>
                        <a:spcBef>
                          <a:spcPts val="0"/>
                        </a:spcBef>
                        <a:spcAft>
                          <a:spcPts val="0"/>
                        </a:spcAft>
                        <a:buClrTx/>
                        <a:buSzTx/>
                        <a:buFontTx/>
                        <a:buNone/>
                        <a:tabLst/>
                        <a:defRPr/>
                      </a:pPr>
                      <a:r>
                        <a:rPr lang="en-IN" sz="1600" dirty="0" smtClean="0">
                          <a:effectLst/>
                          <a:latin typeface="Times New Roman" panose="02020603050405020304" pitchFamily="18" charset="0"/>
                          <a:cs typeface="Times New Roman" panose="02020603050405020304" pitchFamily="18" charset="0"/>
                        </a:rPr>
                        <a:t>TITLE</a:t>
                      </a:r>
                      <a:endParaRPr lang="en-IN" sz="1600" dirty="0" smtClean="0">
                        <a:effectLst/>
                        <a:latin typeface="Times New Roman" panose="02020603050405020304" pitchFamily="18" charset="0"/>
                        <a:ea typeface="Calibri"/>
                        <a:cs typeface="Times New Roman" panose="02020603050405020304" pitchFamily="18" charset="0"/>
                      </a:endParaRPr>
                    </a:p>
                  </a:txBody>
                  <a:tcPr marL="82918" marR="82918" marT="41494" marB="41494"/>
                </a:tc>
                <a:tc>
                  <a:txBody>
                    <a:bodyPr/>
                    <a:lstStyle/>
                    <a:p>
                      <a:pPr marL="0" marR="0" indent="0" algn="just" defTabSz="1007838" rtl="0" eaLnBrk="1" fontAlgn="auto" latinLnBrk="0" hangingPunct="1">
                        <a:lnSpc>
                          <a:spcPct val="100000"/>
                        </a:lnSpc>
                        <a:spcBef>
                          <a:spcPts val="0"/>
                        </a:spcBef>
                        <a:spcAft>
                          <a:spcPts val="0"/>
                        </a:spcAft>
                        <a:buClrTx/>
                        <a:buSzTx/>
                        <a:buFontTx/>
                        <a:buNone/>
                        <a:tabLst/>
                        <a:defRPr/>
                      </a:pPr>
                      <a:r>
                        <a:rPr lang="en-IN" sz="1600" dirty="0" smtClean="0">
                          <a:effectLst/>
                          <a:latin typeface="Times New Roman" panose="02020603050405020304" pitchFamily="18" charset="0"/>
                          <a:cs typeface="Times New Roman" panose="02020603050405020304" pitchFamily="18" charset="0"/>
                        </a:rPr>
                        <a:t>AUTHOR</a:t>
                      </a:r>
                      <a:endParaRPr lang="en-IN" sz="1600" dirty="0" smtClean="0">
                        <a:effectLst/>
                        <a:latin typeface="Times New Roman" panose="02020603050405020304" pitchFamily="18" charset="0"/>
                        <a:ea typeface="Calibri"/>
                        <a:cs typeface="Times New Roman" panose="02020603050405020304" pitchFamily="18" charset="0"/>
                      </a:endParaRPr>
                    </a:p>
                  </a:txBody>
                  <a:tcPr marL="82918" marR="82918" marT="41494" marB="41494"/>
                </a:tc>
                <a:tc>
                  <a:txBody>
                    <a:bodyPr/>
                    <a:lstStyle/>
                    <a:p>
                      <a:pPr marL="0" marR="0" indent="0" algn="just" defTabSz="1007838" rtl="0" eaLnBrk="1" fontAlgn="auto" latinLnBrk="0" hangingPunct="1">
                        <a:lnSpc>
                          <a:spcPct val="100000"/>
                        </a:lnSpc>
                        <a:spcBef>
                          <a:spcPts val="0"/>
                        </a:spcBef>
                        <a:spcAft>
                          <a:spcPts val="0"/>
                        </a:spcAft>
                        <a:buClrTx/>
                        <a:buSzTx/>
                        <a:buFontTx/>
                        <a:buNone/>
                        <a:tabLst/>
                        <a:defRPr/>
                      </a:pPr>
                      <a:r>
                        <a:rPr lang="en-IN" sz="1600" dirty="0" smtClean="0">
                          <a:effectLst/>
                          <a:latin typeface="Times New Roman" panose="02020603050405020304" pitchFamily="18" charset="0"/>
                          <a:cs typeface="Times New Roman" panose="02020603050405020304" pitchFamily="18" charset="0"/>
                        </a:rPr>
                        <a:t>YEAR</a:t>
                      </a:r>
                      <a:endParaRPr lang="en-IN" sz="1600" dirty="0" smtClean="0">
                        <a:effectLst/>
                        <a:latin typeface="Times New Roman" panose="02020603050405020304" pitchFamily="18" charset="0"/>
                        <a:ea typeface="Calibri"/>
                        <a:cs typeface="Times New Roman" panose="02020603050405020304" pitchFamily="18" charset="0"/>
                      </a:endParaRPr>
                    </a:p>
                  </a:txBody>
                  <a:tcPr marL="82918" marR="82918" marT="41494" marB="41494"/>
                </a:tc>
                <a:tc>
                  <a:txBody>
                    <a:bodyPr/>
                    <a:lstStyle/>
                    <a:p>
                      <a:pPr marL="0" marR="0" indent="0" algn="just" defTabSz="1007838" rtl="0" eaLnBrk="1" fontAlgn="auto" latinLnBrk="0" hangingPunct="1">
                        <a:lnSpc>
                          <a:spcPct val="100000"/>
                        </a:lnSpc>
                        <a:spcBef>
                          <a:spcPts val="0"/>
                        </a:spcBef>
                        <a:spcAft>
                          <a:spcPts val="0"/>
                        </a:spcAft>
                        <a:buClrTx/>
                        <a:buSzTx/>
                        <a:buFontTx/>
                        <a:buNone/>
                        <a:tabLst/>
                        <a:defRPr/>
                      </a:pPr>
                      <a:r>
                        <a:rPr lang="en-IN" sz="1600" dirty="0" smtClean="0">
                          <a:effectLst/>
                          <a:latin typeface="Times New Roman" panose="02020603050405020304" pitchFamily="18" charset="0"/>
                          <a:cs typeface="Times New Roman" panose="02020603050405020304" pitchFamily="18" charset="0"/>
                        </a:rPr>
                        <a:t>OBJECTIVE</a:t>
                      </a:r>
                      <a:endParaRPr lang="en-IN" sz="1600" dirty="0" smtClean="0">
                        <a:effectLst/>
                        <a:latin typeface="Times New Roman" panose="02020603050405020304" pitchFamily="18" charset="0"/>
                        <a:ea typeface="Calibri"/>
                        <a:cs typeface="Times New Roman" panose="02020603050405020304" pitchFamily="18" charset="0"/>
                      </a:endParaRPr>
                    </a:p>
                  </a:txBody>
                  <a:tcPr marL="82918" marR="82918" marT="41494" marB="41494"/>
                </a:tc>
              </a:tr>
              <a:tr h="1327801">
                <a:tc>
                  <a:txBody>
                    <a:bodyPr/>
                    <a:lstStyle/>
                    <a:p>
                      <a:pPr algn="just"/>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 survey of black hole attacks in wireless mobile ad hoc networks</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Fan-</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Hsun</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Tseng, Li-Der Chou</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dirty="0" smtClean="0">
                          <a:latin typeface="Times New Roman" panose="02020603050405020304" pitchFamily="18" charset="0"/>
                          <a:cs typeface="Times New Roman" panose="02020603050405020304" pitchFamily="18" charset="0"/>
                        </a:rPr>
                        <a:t>2011</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This paper recommends that a hybrid detection method which combined the advantages of proactive routing with reactive routing.</a:t>
                      </a:r>
                      <a:endParaRPr lang="en-US" sz="1600" dirty="0">
                        <a:latin typeface="Times New Roman" panose="02020603050405020304" pitchFamily="18" charset="0"/>
                        <a:cs typeface="Times New Roman" panose="02020603050405020304" pitchFamily="18" charset="0"/>
                      </a:endParaRPr>
                    </a:p>
                  </a:txBody>
                  <a:tcPr marL="82918" marR="82918" marT="41494" marB="41494"/>
                </a:tc>
              </a:tr>
              <a:tr h="829876">
                <a:tc>
                  <a:txBody>
                    <a:bodyPr/>
                    <a:lstStyle/>
                    <a:p>
                      <a:pPr algn="just"/>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Routing protocols in MANET</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K.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Madhuri</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dirty="0" smtClean="0">
                          <a:latin typeface="Times New Roman" panose="02020603050405020304" pitchFamily="18" charset="0"/>
                          <a:cs typeface="Times New Roman" panose="02020603050405020304" pitchFamily="18" charset="0"/>
                        </a:rPr>
                        <a:t>2011</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dirty="0" smtClean="0">
                          <a:latin typeface="Times New Roman" panose="02020603050405020304" pitchFamily="18" charset="0"/>
                          <a:cs typeface="Times New Roman" panose="02020603050405020304" pitchFamily="18" charset="0"/>
                        </a:rPr>
                        <a:t>This papers explains 2 protocols,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Table-driven and on-demand routing protocols</a:t>
                      </a:r>
                      <a:endParaRPr lang="en-US" sz="1600" dirty="0">
                        <a:latin typeface="Times New Roman" panose="02020603050405020304" pitchFamily="18" charset="0"/>
                        <a:cs typeface="Times New Roman" panose="02020603050405020304" pitchFamily="18" charset="0"/>
                      </a:endParaRPr>
                    </a:p>
                  </a:txBody>
                  <a:tcPr marL="82918" marR="82918" marT="41494" marB="41494"/>
                </a:tc>
              </a:tr>
              <a:tr h="1171597">
                <a:tc>
                  <a:txBody>
                    <a:bodyPr/>
                    <a:lstStyle/>
                    <a:p>
                      <a:pPr algn="just"/>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Study of MANET</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S. S.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Tyagi</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Aarti</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dirty="0" smtClean="0">
                          <a:latin typeface="Times New Roman" panose="02020603050405020304" pitchFamily="18" charset="0"/>
                          <a:cs typeface="Times New Roman" panose="02020603050405020304" pitchFamily="18" charset="0"/>
                        </a:rPr>
                        <a:t>2013</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dirty="0" smtClean="0">
                          <a:latin typeface="Times New Roman" panose="02020603050405020304" pitchFamily="18" charset="0"/>
                          <a:cs typeface="Times New Roman" panose="02020603050405020304" pitchFamily="18" charset="0"/>
                        </a:rPr>
                        <a:t>In this paper, tells MANET and its characteristics, challenges, advantages, application, security goals, </a:t>
                      </a:r>
                      <a:endParaRPr lang="en-US" sz="1600" dirty="0">
                        <a:latin typeface="Times New Roman" panose="02020603050405020304" pitchFamily="18" charset="0"/>
                        <a:cs typeface="Times New Roman" panose="02020603050405020304" pitchFamily="18" charset="0"/>
                      </a:endParaRPr>
                    </a:p>
                  </a:txBody>
                  <a:tcPr marL="82918" marR="82918" marT="41494" marB="41494"/>
                </a:tc>
              </a:tr>
              <a:tr h="1825726">
                <a:tc>
                  <a:txBody>
                    <a:bodyPr/>
                    <a:lstStyle/>
                    <a:p>
                      <a:pPr algn="just"/>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Performance analysis of AODV &amp; DSR Routing protocols for MANET</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Uma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Rathore</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Bhatt, Abhishek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Dangarh</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dirty="0" smtClean="0">
                          <a:latin typeface="Times New Roman" panose="02020603050405020304" pitchFamily="18" charset="0"/>
                          <a:cs typeface="Times New Roman" panose="02020603050405020304" pitchFamily="18" charset="0"/>
                        </a:rPr>
                        <a:t>2014</a:t>
                      </a:r>
                      <a:endParaRPr lang="en-US" sz="1600" dirty="0">
                        <a:latin typeface="Times New Roman" panose="02020603050405020304" pitchFamily="18" charset="0"/>
                        <a:cs typeface="Times New Roman" panose="02020603050405020304" pitchFamily="18" charset="0"/>
                      </a:endParaRPr>
                    </a:p>
                  </a:txBody>
                  <a:tcPr marL="82918" marR="82918" marT="41494" marB="41494"/>
                </a:tc>
                <a:tc>
                  <a:txBody>
                    <a:bodyPr/>
                    <a:lstStyle/>
                    <a:p>
                      <a:pPr algn="just"/>
                      <a:r>
                        <a:rPr lang="en-US" sz="1600" dirty="0" smtClean="0">
                          <a:latin typeface="Times New Roman" panose="02020603050405020304" pitchFamily="18" charset="0"/>
                          <a:cs typeface="Times New Roman" panose="02020603050405020304" pitchFamily="18" charset="0"/>
                        </a:rPr>
                        <a:t>The higher traffics updates we get slower communication. As AODV makes more updates than DSR, it consumes more energy</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and this is a real handicap for this protocol.</a:t>
                      </a:r>
                      <a:endParaRPr lang="en-US" sz="1600" dirty="0">
                        <a:latin typeface="Times New Roman" panose="02020603050405020304" pitchFamily="18" charset="0"/>
                        <a:cs typeface="Times New Roman" panose="02020603050405020304" pitchFamily="18" charset="0"/>
                      </a:endParaRPr>
                    </a:p>
                  </a:txBody>
                  <a:tcPr marL="82918" marR="82918" marT="41494" marB="41494"/>
                </a:tc>
              </a:tr>
            </a:tbl>
          </a:graphicData>
        </a:graphic>
      </p:graphicFrame>
      <p:sp>
        <p:nvSpPr>
          <p:cNvPr id="4" name="Footer Placeholder 3"/>
          <p:cNvSpPr>
            <a:spLocks noGrp="1"/>
          </p:cNvSpPr>
          <p:nvPr>
            <p:ph type="ftr" sz="quarter" idx="11"/>
          </p:nvPr>
        </p:nvSpPr>
        <p:spPr/>
        <p:txBody>
          <a:bodyPr/>
          <a:lstStyle/>
          <a:p>
            <a:endParaRPr lang="en-US" sz="1100"/>
          </a:p>
        </p:txBody>
      </p:sp>
    </p:spTree>
    <p:extLst>
      <p:ext uri="{BB962C8B-B14F-4D97-AF65-F5344CB8AC3E}">
        <p14:creationId xmlns:p14="http://schemas.microsoft.com/office/powerpoint/2010/main" val="973877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MANET(Mobile </a:t>
            </a:r>
            <a:r>
              <a:rPr lang="en-US" sz="3600" dirty="0" err="1" smtClean="0">
                <a:latin typeface="Times New Roman" panose="02020603050405020304" pitchFamily="18" charset="0"/>
                <a:cs typeface="Times New Roman" panose="02020603050405020304" pitchFamily="18" charset="0"/>
              </a:rPr>
              <a:t>Adhoc</a:t>
            </a:r>
            <a:r>
              <a:rPr lang="en-US" sz="3600" dirty="0" smtClean="0">
                <a:latin typeface="Times New Roman" panose="02020603050405020304" pitchFamily="18" charset="0"/>
                <a:cs typeface="Times New Roman" panose="02020603050405020304" pitchFamily="18" charset="0"/>
              </a:rPr>
              <a:t> Network)</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MANET consists of group of wireless mobile nodes</a:t>
            </a:r>
          </a:p>
          <a:p>
            <a:pPr algn="just"/>
            <a:r>
              <a:rPr lang="en-US" sz="2400" dirty="0" smtClean="0">
                <a:latin typeface="Times New Roman" panose="02020603050405020304" pitchFamily="18" charset="0"/>
                <a:cs typeface="Times New Roman" panose="02020603050405020304" pitchFamily="18" charset="0"/>
              </a:rPr>
              <a:t>Dynamically constructs network, no infrastructure is used</a:t>
            </a:r>
          </a:p>
          <a:p>
            <a:pPr algn="just"/>
            <a:r>
              <a:rPr lang="en-US" sz="2400" dirty="0" smtClean="0">
                <a:latin typeface="Times New Roman" panose="02020603050405020304" pitchFamily="18" charset="0"/>
                <a:cs typeface="Times New Roman" panose="02020603050405020304" pitchFamily="18" charset="0"/>
              </a:rPr>
              <a:t>Fast setup</a:t>
            </a:r>
          </a:p>
          <a:p>
            <a:pPr algn="just"/>
            <a:r>
              <a:rPr lang="en-US" sz="2400" dirty="0" smtClean="0">
                <a:latin typeface="Times New Roman" panose="02020603050405020304" pitchFamily="18" charset="0"/>
                <a:cs typeface="Times New Roman" panose="02020603050405020304" pitchFamily="18" charset="0"/>
              </a:rPr>
              <a:t>Mobile nodes may be cellphones, laptops, etc.,</a:t>
            </a:r>
          </a:p>
          <a:p>
            <a:pPr algn="just"/>
            <a:r>
              <a:rPr lang="en-US" sz="2400" dirty="0" smtClean="0">
                <a:latin typeface="Times New Roman" panose="02020603050405020304" pitchFamily="18" charset="0"/>
                <a:cs typeface="Times New Roman" panose="02020603050405020304" pitchFamily="18" charset="0"/>
              </a:rPr>
              <a:t>Categories</a:t>
            </a:r>
          </a:p>
          <a:p>
            <a:pPr lvl="1" algn="just"/>
            <a:r>
              <a:rPr lang="en-US" sz="2400" dirty="0" smtClean="0">
                <a:latin typeface="Times New Roman" panose="02020603050405020304" pitchFamily="18" charset="0"/>
                <a:cs typeface="Times New Roman" panose="02020603050405020304" pitchFamily="18" charset="0"/>
              </a:rPr>
              <a:t>Proactive</a:t>
            </a:r>
          </a:p>
          <a:p>
            <a:pPr lvl="1" algn="just"/>
            <a:r>
              <a:rPr lang="en-US" sz="2400" dirty="0" smtClean="0">
                <a:latin typeface="Times New Roman" panose="02020603050405020304" pitchFamily="18" charset="0"/>
                <a:cs typeface="Times New Roman" panose="02020603050405020304" pitchFamily="18" charset="0"/>
              </a:rPr>
              <a:t>Reactive</a:t>
            </a:r>
          </a:p>
          <a:p>
            <a:pPr lvl="1" algn="just"/>
            <a:r>
              <a:rPr lang="en-US" sz="2400" dirty="0" smtClean="0">
                <a:latin typeface="Times New Roman" panose="02020603050405020304" pitchFamily="18" charset="0"/>
                <a:cs typeface="Times New Roman" panose="02020603050405020304" pitchFamily="18" charset="0"/>
              </a:rPr>
              <a:t>Hybrid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62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anose="02020603050405020304" pitchFamily="18" charset="0"/>
                <a:cs typeface="Times New Roman" panose="02020603050405020304" pitchFamily="18" charset="0"/>
              </a:rPr>
              <a:t>AODV(Ad hoc </a:t>
            </a:r>
            <a:r>
              <a:rPr lang="en-US" sz="3600" dirty="0" smtClean="0">
                <a:latin typeface="Times New Roman" panose="02020603050405020304" pitchFamily="18" charset="0"/>
                <a:cs typeface="Times New Roman" panose="02020603050405020304" pitchFamily="18" charset="0"/>
              </a:rPr>
              <a:t>O</a:t>
            </a:r>
            <a:r>
              <a:rPr lang="en-US" sz="3600" dirty="0" smtClean="0">
                <a:latin typeface="Times New Roman" panose="02020603050405020304" pitchFamily="18" charset="0"/>
                <a:cs typeface="Times New Roman" panose="02020603050405020304" pitchFamily="18" charset="0"/>
              </a:rPr>
              <a:t>n-Demand </a:t>
            </a:r>
            <a:r>
              <a:rPr lang="en-US" sz="3600" dirty="0">
                <a:latin typeface="Times New Roman" panose="02020603050405020304" pitchFamily="18" charset="0"/>
                <a:cs typeface="Times New Roman" panose="02020603050405020304" pitchFamily="18" charset="0"/>
              </a:rPr>
              <a:t>D</a:t>
            </a:r>
            <a:r>
              <a:rPr lang="en-US" sz="3600" dirty="0" smtClean="0">
                <a:latin typeface="Times New Roman" panose="02020603050405020304" pitchFamily="18" charset="0"/>
                <a:cs typeface="Times New Roman" panose="02020603050405020304" pitchFamily="18" charset="0"/>
              </a:rPr>
              <a:t>istance </a:t>
            </a:r>
            <a:r>
              <a:rPr lang="en-US" sz="3600" dirty="0">
                <a:latin typeface="Times New Roman" panose="02020603050405020304" pitchFamily="18" charset="0"/>
                <a:cs typeface="Times New Roman" panose="02020603050405020304" pitchFamily="18" charset="0"/>
              </a:rPr>
              <a:t>V</a:t>
            </a:r>
            <a:r>
              <a:rPr lang="en-US" sz="3600" dirty="0" smtClean="0">
                <a:latin typeface="Times New Roman" panose="02020603050405020304" pitchFamily="18" charset="0"/>
                <a:cs typeface="Times New Roman" panose="02020603050405020304" pitchFamily="18" charset="0"/>
              </a:rPr>
              <a:t>ector </a:t>
            </a:r>
            <a:r>
              <a:rPr lang="en-US" sz="3600" dirty="0">
                <a:latin typeface="Times New Roman" panose="02020603050405020304" pitchFamily="18" charset="0"/>
                <a:cs typeface="Times New Roman" panose="02020603050405020304" pitchFamily="18" charset="0"/>
              </a:rPr>
              <a:t>R</a:t>
            </a:r>
            <a:r>
              <a:rPr lang="en-US" sz="3600" dirty="0" smtClean="0">
                <a:latin typeface="Times New Roman" panose="02020603050405020304" pitchFamily="18" charset="0"/>
                <a:cs typeface="Times New Roman" panose="02020603050405020304" pitchFamily="18" charset="0"/>
              </a:rPr>
              <a:t>outing) Routing </a:t>
            </a:r>
            <a:r>
              <a:rPr lang="en-US" sz="3600" dirty="0">
                <a:latin typeface="Times New Roman" panose="02020603050405020304" pitchFamily="18" charset="0"/>
                <a:cs typeface="Times New Roman" panose="02020603050405020304" pitchFamily="18" charset="0"/>
              </a:rPr>
              <a:t>P</a:t>
            </a:r>
            <a:r>
              <a:rPr lang="en-US" sz="3600" dirty="0" smtClean="0">
                <a:latin typeface="Times New Roman" panose="02020603050405020304" pitchFamily="18" charset="0"/>
                <a:cs typeface="Times New Roman" panose="02020603050405020304" pitchFamily="18" charset="0"/>
              </a:rPr>
              <a:t>rotocol</a:t>
            </a:r>
            <a:endParaRPr lang="en-US" sz="3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57200" y="4038600"/>
            <a:ext cx="8229600" cy="2087563"/>
          </a:xfrm>
        </p:spPr>
        <p:txBody>
          <a:bodyPr/>
          <a:lstStyle/>
          <a:p>
            <a:pPr algn="just"/>
            <a:r>
              <a:rPr lang="en-US" sz="2400" b="0" i="0" dirty="0" smtClean="0">
                <a:latin typeface="Times New Roman" panose="02020603050405020304" pitchFamily="18" charset="0"/>
                <a:cs typeface="Times New Roman" panose="02020603050405020304" pitchFamily="18" charset="0"/>
              </a:rPr>
              <a:t>AODV is a Reactive routing </a:t>
            </a:r>
            <a:r>
              <a:rPr lang="en-US" sz="2400" b="0" i="0" dirty="0" smtClean="0">
                <a:latin typeface="Times New Roman" panose="02020603050405020304" pitchFamily="18" charset="0"/>
                <a:cs typeface="Times New Roman" panose="02020603050405020304" pitchFamily="18" charset="0"/>
              </a:rPr>
              <a:t>protocol</a:t>
            </a:r>
            <a:endParaRPr lang="en-US" sz="2400" b="0" i="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a:t>
            </a:r>
            <a:r>
              <a:rPr lang="en-US" sz="2400" b="0" i="0" dirty="0" smtClean="0">
                <a:latin typeface="Times New Roman" panose="02020603050405020304" pitchFamily="18" charset="0"/>
                <a:cs typeface="Times New Roman" panose="02020603050405020304" pitchFamily="18" charset="0"/>
              </a:rPr>
              <a:t>oute </a:t>
            </a:r>
            <a:r>
              <a:rPr lang="en-US" sz="2400" b="0" i="0" dirty="0" smtClean="0">
                <a:latin typeface="Times New Roman" panose="02020603050405020304" pitchFamily="18" charset="0"/>
                <a:cs typeface="Times New Roman" panose="02020603050405020304" pitchFamily="18" charset="0"/>
              </a:rPr>
              <a:t>discovery process in AODV </a:t>
            </a:r>
          </a:p>
          <a:p>
            <a:pPr lvl="1" algn="just"/>
            <a:r>
              <a:rPr lang="en-US" sz="2000" dirty="0" smtClean="0">
                <a:latin typeface="Times New Roman" panose="02020603050405020304" pitchFamily="18" charset="0"/>
                <a:cs typeface="Times New Roman" panose="02020603050405020304" pitchFamily="18" charset="0"/>
              </a:rPr>
              <a:t>Route request from source passes on to all the neighbors and there by passes on till it reach the destination.</a:t>
            </a:r>
          </a:p>
          <a:p>
            <a:pPr lvl="1" algn="just"/>
            <a:r>
              <a:rPr lang="en-US" sz="2000" b="0" i="0" dirty="0" smtClean="0">
                <a:latin typeface="Times New Roman" panose="02020603050405020304" pitchFamily="18" charset="0"/>
                <a:cs typeface="Times New Roman" panose="02020603050405020304" pitchFamily="18" charset="0"/>
              </a:rPr>
              <a:t>Then destination gives route reply and the route is discovered.</a:t>
            </a:r>
          </a:p>
          <a:p>
            <a:pPr algn="just"/>
            <a:endParaRPr lang="en-US" sz="2000" b="0" i="0"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7" name="Picture 2" descr="C:\Users\sumanth p\Desktop\New folder\AODV-route-discove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47800"/>
            <a:ext cx="5505450" cy="229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710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985</Words>
  <Application>Microsoft Office PowerPoint</Application>
  <PresentationFormat>On-screen Show (4:3)</PresentationFormat>
  <Paragraphs>144</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PowerPoint Presentation</vt:lpstr>
      <vt:lpstr>Contents</vt:lpstr>
      <vt:lpstr>PROBLEM STATEMENT</vt:lpstr>
      <vt:lpstr>INTRODUCTION</vt:lpstr>
      <vt:lpstr>EXISTING SYSTEM</vt:lpstr>
      <vt:lpstr>PROPOSED SYSTEM</vt:lpstr>
      <vt:lpstr>LITERATURE SURVEY</vt:lpstr>
      <vt:lpstr>MANET(Mobile Adhoc Network)</vt:lpstr>
      <vt:lpstr>AODV(Ad hoc On-Demand Distance Vector Routing) Routing Protocol</vt:lpstr>
      <vt:lpstr>Network Simulator(NS tool)</vt:lpstr>
      <vt:lpstr>Performance Evaluation Metrics</vt:lpstr>
      <vt:lpstr>Blackhole attack</vt:lpstr>
      <vt:lpstr>ANALYSIS</vt:lpstr>
      <vt:lpstr>Modified AODV mechanism</vt:lpstr>
      <vt:lpstr>DESIGN</vt:lpstr>
      <vt:lpstr>DFD level-0</vt:lpstr>
      <vt:lpstr>DFD level-1</vt:lpstr>
      <vt:lpstr>Activity diagram</vt:lpstr>
      <vt:lpstr>Usecase diagram</vt:lpstr>
      <vt:lpstr>RESULT</vt:lpstr>
      <vt:lpstr>CONCLUSION</vt:lpstr>
      <vt:lpstr>Throughput graph when no. of malicious nodes in MANET increases</vt:lpstr>
      <vt:lpstr>Packet loss graph as no. of malicious nodes in MANET increases</vt:lpstr>
      <vt:lpstr>Packet delivery ratio graph as no. of malicious nodes increases in MANET</vt:lpstr>
      <vt:lpstr>100 Nodes in MANET with source, destination and malicious nodes</vt:lpstr>
      <vt:lpstr>Time vs Throughputdelay(when no blackhole, single blackhole and multiple blackhole attack)</vt:lpstr>
      <vt:lpstr>Time vs delay(when no blackhole, single blackhole and multiple blackhole attack)</vt:lpstr>
      <vt:lpstr>No. of malicious nodes vs throughput (under blackhole attack and prevention of blackhole attack)</vt:lpstr>
      <vt:lpstr>No. of malicious nodes vs packetloss(under blackhole attack and prevention of blackhole attack)</vt:lpstr>
      <vt:lpstr>No. of  malicious nodes vs PDR(under blackhole attack and prevention of blackhole attack)</vt:lpstr>
      <vt:lpstr>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sumanth paruchuri</dc:creator>
  <cp:lastModifiedBy>vamshi krishna g</cp:lastModifiedBy>
  <cp:revision>67</cp:revision>
  <dcterms:created xsi:type="dcterms:W3CDTF">2018-04-10T12:28:15Z</dcterms:created>
  <dcterms:modified xsi:type="dcterms:W3CDTF">2018-04-19T03:02:55Z</dcterms:modified>
</cp:coreProperties>
</file>