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
      <p:font typeface="Bree Serif"/>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BreeSerif-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f8e4ca61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f8e4ca61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f8e4ca6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f8e4ca6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f8e4ca61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f8e4ca61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f8e4ca615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f8e4ca615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f672522d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f672522d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f8e4ca6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f8e4ca6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40000"/>
              </a:lnSpc>
              <a:spcBef>
                <a:spcPts val="1200"/>
              </a:spcBef>
              <a:spcAft>
                <a:spcPts val="0"/>
              </a:spcAft>
              <a:buClr>
                <a:schemeClr val="dk1"/>
              </a:buClr>
              <a:buSzPts val="1200"/>
              <a:buFont typeface="Bree Serif"/>
              <a:buChar char="●"/>
            </a:pPr>
            <a:r>
              <a:rPr lang="en" sz="1200">
                <a:solidFill>
                  <a:srgbClr val="595959"/>
                </a:solidFill>
                <a:latin typeface="Bree Serif"/>
                <a:ea typeface="Bree Serif"/>
                <a:cs typeface="Bree Serif"/>
                <a:sym typeface="Bree Serif"/>
              </a:rPr>
              <a:t>the company does not need permanent bases of operation in both places at once. Considering how the number of shark attacks flow  means they can focus limited resources based on seasons.</a:t>
            </a:r>
            <a:endParaRPr sz="1200">
              <a:solidFill>
                <a:srgbClr val="595959"/>
              </a:solidFill>
              <a:latin typeface="Bree Serif"/>
              <a:ea typeface="Bree Serif"/>
              <a:cs typeface="Bree Serif"/>
              <a:sym typeface="Bree Serif"/>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f672522df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f672522df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ff672521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ff67252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ff8e4ca61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ff8e4ca6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ff672522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ff672522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f672522d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f672522d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f8e4ca6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f8e4ca6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f672522d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f672522d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Summarize statistics </a:t>
            </a:r>
            <a:endParaRPr/>
          </a:p>
          <a:p>
            <a:pPr indent="0" lvl="0" marL="0" rtl="0" algn="l">
              <a:spcBef>
                <a:spcPts val="0"/>
              </a:spcBef>
              <a:spcAft>
                <a:spcPts val="0"/>
              </a:spcAft>
              <a:buNone/>
            </a:pPr>
            <a:r>
              <a:rPr lang="en"/>
              <a:t>Relationship between variables</a:t>
            </a:r>
            <a:endParaRPr/>
          </a:p>
          <a:p>
            <a:pPr indent="0" lvl="0" marL="0" rtl="0" algn="l">
              <a:spcBef>
                <a:spcPts val="0"/>
              </a:spcBef>
              <a:spcAft>
                <a:spcPts val="0"/>
              </a:spcAft>
              <a:buNone/>
            </a:pPr>
            <a:r>
              <a:rPr lang="en"/>
              <a:t>Visualization on graphics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f8e4ca61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f8e4ca61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ff8e4ca61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ff8e4ca61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100067" y="1024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100">
                <a:solidFill>
                  <a:srgbClr val="FF0000"/>
                </a:solidFill>
                <a:latin typeface="Lobster"/>
                <a:ea typeface="Lobster"/>
                <a:cs typeface="Lobster"/>
                <a:sym typeface="Lobster"/>
              </a:rPr>
              <a:t>Shark Attack</a:t>
            </a:r>
            <a:endParaRPr sz="6100">
              <a:solidFill>
                <a:srgbClr val="FF0000"/>
              </a:solidFill>
              <a:latin typeface="Lobster"/>
              <a:ea typeface="Lobster"/>
              <a:cs typeface="Lobster"/>
              <a:sym typeface="Lobster"/>
            </a:endParaRPr>
          </a:p>
        </p:txBody>
      </p:sp>
      <p:sp>
        <p:nvSpPr>
          <p:cNvPr id="56" name="Google Shape;56;p13"/>
          <p:cNvSpPr txBox="1"/>
          <p:nvPr>
            <p:ph idx="1" type="subTitle"/>
          </p:nvPr>
        </p:nvSpPr>
        <p:spPr>
          <a:xfrm>
            <a:off x="623400" y="29040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Bree Serif"/>
                <a:ea typeface="Bree Serif"/>
                <a:cs typeface="Bree Serif"/>
                <a:sym typeface="Bree Serif"/>
              </a:rPr>
              <a:t>David, Ishwarya, Josean, </a:t>
            </a:r>
            <a:r>
              <a:rPr lang="en">
                <a:latin typeface="Bree Serif"/>
                <a:ea typeface="Bree Serif"/>
                <a:cs typeface="Bree Serif"/>
                <a:sym typeface="Bree Serif"/>
              </a:rPr>
              <a:t>Vanessa</a:t>
            </a:r>
            <a:endParaRPr>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21" name="Google Shape;121;p22"/>
          <p:cNvSpPr txBox="1"/>
          <p:nvPr>
            <p:ph idx="1" type="body"/>
          </p:nvPr>
        </p:nvSpPr>
        <p:spPr>
          <a:xfrm>
            <a:off x="652225" y="1732650"/>
            <a:ext cx="2098200" cy="16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Bree Serif"/>
                <a:ea typeface="Bree Serif"/>
                <a:cs typeface="Bree Serif"/>
                <a:sym typeface="Bree Serif"/>
              </a:rPr>
              <a:t>USA is the #1 region in North America.</a:t>
            </a:r>
            <a:endParaRPr sz="1200">
              <a:latin typeface="Bree Serif"/>
              <a:ea typeface="Bree Serif"/>
              <a:cs typeface="Bree Serif"/>
              <a:sym typeface="Bree Serif"/>
            </a:endParaRPr>
          </a:p>
          <a:p>
            <a:pPr indent="0" lvl="0" marL="0" rtl="0" algn="l">
              <a:spcBef>
                <a:spcPts val="1200"/>
              </a:spcBef>
              <a:spcAft>
                <a:spcPts val="1200"/>
              </a:spcAft>
              <a:buNone/>
            </a:pPr>
            <a:r>
              <a:rPr lang="en" sz="1200">
                <a:latin typeface="Bree Serif"/>
                <a:ea typeface="Bree Serif"/>
                <a:cs typeface="Bree Serif"/>
                <a:sym typeface="Bree Serif"/>
              </a:rPr>
              <a:t>Florida, California and Hawaii are the top 3 states, with Florida at #1 by a very high margin.</a:t>
            </a:r>
            <a:endParaRPr sz="1200">
              <a:latin typeface="Bree Serif"/>
              <a:ea typeface="Bree Serif"/>
              <a:cs typeface="Bree Serif"/>
              <a:sym typeface="Bree Serif"/>
            </a:endParaRPr>
          </a:p>
        </p:txBody>
      </p:sp>
      <p:pic>
        <p:nvPicPr>
          <p:cNvPr id="122" name="Google Shape;122;p22"/>
          <p:cNvPicPr preferRelativeResize="0"/>
          <p:nvPr/>
        </p:nvPicPr>
        <p:blipFill>
          <a:blip r:embed="rId4">
            <a:alphaModFix/>
          </a:blip>
          <a:stretch>
            <a:fillRect/>
          </a:stretch>
        </p:blipFill>
        <p:spPr>
          <a:xfrm>
            <a:off x="3071876" y="904150"/>
            <a:ext cx="5483699" cy="3335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28" name="Google Shape;128;p23"/>
          <p:cNvSpPr txBox="1"/>
          <p:nvPr>
            <p:ph idx="1" type="body"/>
          </p:nvPr>
        </p:nvSpPr>
        <p:spPr>
          <a:xfrm>
            <a:off x="739275" y="1617150"/>
            <a:ext cx="2098200" cy="213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Bree Serif"/>
                <a:ea typeface="Bree Serif"/>
                <a:cs typeface="Bree Serif"/>
                <a:sym typeface="Bree Serif"/>
              </a:rPr>
              <a:t>Australia</a:t>
            </a:r>
            <a:r>
              <a:rPr lang="en" sz="1200">
                <a:latin typeface="Bree Serif"/>
                <a:ea typeface="Bree Serif"/>
                <a:cs typeface="Bree Serif"/>
                <a:sym typeface="Bree Serif"/>
              </a:rPr>
              <a:t> is the #1 region in Oceania.</a:t>
            </a:r>
            <a:endParaRPr sz="1200">
              <a:latin typeface="Bree Serif"/>
              <a:ea typeface="Bree Serif"/>
              <a:cs typeface="Bree Serif"/>
              <a:sym typeface="Bree Serif"/>
            </a:endParaRPr>
          </a:p>
          <a:p>
            <a:pPr indent="0" lvl="0" marL="0" rtl="0" algn="l">
              <a:spcBef>
                <a:spcPts val="1200"/>
              </a:spcBef>
              <a:spcAft>
                <a:spcPts val="0"/>
              </a:spcAft>
              <a:buNone/>
            </a:pPr>
            <a:r>
              <a:rPr lang="en" sz="1200">
                <a:latin typeface="Bree Serif"/>
                <a:ea typeface="Bree Serif"/>
                <a:cs typeface="Bree Serif"/>
                <a:sym typeface="Bree Serif"/>
              </a:rPr>
              <a:t>New South Wales, Queensland, and Western Australia are the top 3 states, with New South Wales at #1 by a very high margin.</a:t>
            </a:r>
            <a:endParaRPr sz="1200">
              <a:latin typeface="Bree Serif"/>
              <a:ea typeface="Bree Serif"/>
              <a:cs typeface="Bree Serif"/>
              <a:sym typeface="Bree Serif"/>
            </a:endParaRPr>
          </a:p>
          <a:p>
            <a:pPr indent="0" lvl="0" marL="0" rtl="0" algn="l">
              <a:spcBef>
                <a:spcPts val="1200"/>
              </a:spcBef>
              <a:spcAft>
                <a:spcPts val="1200"/>
              </a:spcAft>
              <a:buNone/>
            </a:pPr>
            <a:r>
              <a:t/>
            </a:r>
            <a:endParaRPr sz="1200">
              <a:latin typeface="Bree Serif"/>
              <a:ea typeface="Bree Serif"/>
              <a:cs typeface="Bree Serif"/>
              <a:sym typeface="Bree Serif"/>
            </a:endParaRPr>
          </a:p>
        </p:txBody>
      </p:sp>
      <p:pic>
        <p:nvPicPr>
          <p:cNvPr id="129" name="Google Shape;129;p23"/>
          <p:cNvPicPr preferRelativeResize="0"/>
          <p:nvPr/>
        </p:nvPicPr>
        <p:blipFill>
          <a:blip r:embed="rId4">
            <a:alphaModFix/>
          </a:blip>
          <a:stretch>
            <a:fillRect/>
          </a:stretch>
        </p:blipFill>
        <p:spPr>
          <a:xfrm>
            <a:off x="3532323" y="377613"/>
            <a:ext cx="4804575" cy="4137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mt="56000"/>
          </a:blip>
          <a:stretch>
            <a:fillRect/>
          </a:stretch>
        </p:blipFill>
        <p:spPr>
          <a:xfrm>
            <a:off x="0" y="0"/>
            <a:ext cx="9144000" cy="5143500"/>
          </a:xfrm>
          <a:prstGeom prst="rect">
            <a:avLst/>
          </a:prstGeom>
          <a:noFill/>
          <a:ln>
            <a:noFill/>
          </a:ln>
        </p:spPr>
      </p:pic>
      <p:pic>
        <p:nvPicPr>
          <p:cNvPr id="135" name="Google Shape;135;p24"/>
          <p:cNvPicPr preferRelativeResize="0"/>
          <p:nvPr/>
        </p:nvPicPr>
        <p:blipFill>
          <a:blip r:embed="rId4">
            <a:alphaModFix/>
          </a:blip>
          <a:stretch>
            <a:fillRect/>
          </a:stretch>
        </p:blipFill>
        <p:spPr>
          <a:xfrm>
            <a:off x="817125" y="1662163"/>
            <a:ext cx="3847850" cy="1673325"/>
          </a:xfrm>
          <a:prstGeom prst="rect">
            <a:avLst/>
          </a:prstGeom>
          <a:noFill/>
          <a:ln>
            <a:noFill/>
          </a:ln>
        </p:spPr>
      </p:pic>
      <p:pic>
        <p:nvPicPr>
          <p:cNvPr id="136" name="Google Shape;136;p24"/>
          <p:cNvPicPr preferRelativeResize="0"/>
          <p:nvPr/>
        </p:nvPicPr>
        <p:blipFill>
          <a:blip r:embed="rId5">
            <a:alphaModFix/>
          </a:blip>
          <a:stretch>
            <a:fillRect/>
          </a:stretch>
        </p:blipFill>
        <p:spPr>
          <a:xfrm>
            <a:off x="4912225" y="1476375"/>
            <a:ext cx="3105150" cy="2190750"/>
          </a:xfrm>
          <a:prstGeom prst="rect">
            <a:avLst/>
          </a:prstGeom>
          <a:noFill/>
          <a:ln>
            <a:noFill/>
          </a:ln>
        </p:spPr>
      </p:pic>
      <p:sp>
        <p:nvSpPr>
          <p:cNvPr id="137" name="Google Shape;137;p24"/>
          <p:cNvSpPr txBox="1"/>
          <p:nvPr/>
        </p:nvSpPr>
        <p:spPr>
          <a:xfrm>
            <a:off x="1291750" y="3405525"/>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Bree Serif"/>
                <a:ea typeface="Bree Serif"/>
                <a:cs typeface="Bree Serif"/>
                <a:sym typeface="Bree Serif"/>
              </a:rPr>
              <a:t>In Florida, New Smyrna Beach in Volusia County was the top location for shark attacks.</a:t>
            </a:r>
            <a:endParaRPr/>
          </a:p>
        </p:txBody>
      </p:sp>
      <p:sp>
        <p:nvSpPr>
          <p:cNvPr id="138" name="Google Shape;138;p24"/>
          <p:cNvSpPr txBox="1"/>
          <p:nvPr/>
        </p:nvSpPr>
        <p:spPr>
          <a:xfrm>
            <a:off x="5017375" y="3828000"/>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2"/>
                </a:solidFill>
                <a:latin typeface="Bree Serif"/>
                <a:ea typeface="Bree Serif"/>
                <a:cs typeface="Bree Serif"/>
                <a:sym typeface="Bree Serif"/>
              </a:rPr>
              <a:t>In New South Wales, Sydney was the top location for shark attacks.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44" name="Google Shape;144;p25"/>
          <p:cNvSpPr txBox="1"/>
          <p:nvPr>
            <p:ph idx="1" type="body"/>
          </p:nvPr>
        </p:nvSpPr>
        <p:spPr>
          <a:xfrm>
            <a:off x="261850" y="1381175"/>
            <a:ext cx="2098200" cy="276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sz="1200">
                <a:latin typeface="Bree Serif"/>
                <a:ea typeface="Bree Serif"/>
                <a:cs typeface="Bree Serif"/>
                <a:sym typeface="Bree Serif"/>
              </a:rPr>
              <a:t>The vast majority of shark attack victims are in their 20s. This could be due to a variety of factors, such as they are more likely to engage in water-related activities, like surfing, swimming, and diving, which increase their likelihood of encountering sharks. Additionally, they might be more adventurous and willing to explore deeper waters where shark encounters are more common. </a:t>
            </a:r>
            <a:endParaRPr>
              <a:latin typeface="Bree Serif"/>
              <a:ea typeface="Bree Serif"/>
              <a:cs typeface="Bree Serif"/>
              <a:sym typeface="Bree Serif"/>
            </a:endParaRPr>
          </a:p>
        </p:txBody>
      </p:sp>
      <p:pic>
        <p:nvPicPr>
          <p:cNvPr id="145" name="Google Shape;145;p25"/>
          <p:cNvPicPr preferRelativeResize="0"/>
          <p:nvPr/>
        </p:nvPicPr>
        <p:blipFill>
          <a:blip r:embed="rId4">
            <a:alphaModFix/>
          </a:blip>
          <a:stretch>
            <a:fillRect/>
          </a:stretch>
        </p:blipFill>
        <p:spPr>
          <a:xfrm>
            <a:off x="2631400" y="328950"/>
            <a:ext cx="6271349" cy="381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Conclusion and Insights</a:t>
            </a:r>
            <a:endParaRPr b="1">
              <a:solidFill>
                <a:srgbClr val="FF0000"/>
              </a:solidFill>
              <a:latin typeface="Lobster"/>
              <a:ea typeface="Lobster"/>
              <a:cs typeface="Lobster"/>
              <a:sym typeface="Lobster"/>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609600" rtl="0" algn="l">
              <a:lnSpc>
                <a:spcPct val="140000"/>
              </a:lnSpc>
              <a:spcBef>
                <a:spcPts val="1200"/>
              </a:spcBef>
              <a:spcAft>
                <a:spcPts val="0"/>
              </a:spcAft>
              <a:buSzPts val="1300"/>
              <a:buFont typeface="Bree Serif"/>
              <a:buChar char="●"/>
            </a:pPr>
            <a:r>
              <a:rPr b="1" lang="en" sz="1300">
                <a:latin typeface="Bree Serif"/>
                <a:ea typeface="Bree Serif"/>
                <a:cs typeface="Bree Serif"/>
                <a:sym typeface="Bree Serif"/>
              </a:rPr>
              <a:t>Our initial hypothesis: </a:t>
            </a:r>
            <a:r>
              <a:rPr lang="en" sz="1300">
                <a:latin typeface="Bree Serif"/>
                <a:ea typeface="Bree Serif"/>
                <a:cs typeface="Bree Serif"/>
                <a:sym typeface="Bree Serif"/>
              </a:rPr>
              <a:t>California, USA from May to September and New South Wales, Australia from Oct to April </a:t>
            </a:r>
            <a:endParaRPr sz="1300">
              <a:latin typeface="Bree Serif"/>
              <a:ea typeface="Bree Serif"/>
              <a:cs typeface="Bree Serif"/>
              <a:sym typeface="Bree Serif"/>
            </a:endParaRPr>
          </a:p>
          <a:p>
            <a:pPr indent="-311150" lvl="0" marL="609600" rtl="0" algn="l">
              <a:lnSpc>
                <a:spcPct val="140000"/>
              </a:lnSpc>
              <a:spcBef>
                <a:spcPts val="0"/>
              </a:spcBef>
              <a:spcAft>
                <a:spcPts val="0"/>
              </a:spcAft>
              <a:buSzPts val="1300"/>
              <a:buFont typeface="Bree Serif"/>
              <a:buChar char="●"/>
            </a:pPr>
            <a:r>
              <a:rPr b="1" lang="en" sz="1300">
                <a:latin typeface="Bree Serif"/>
                <a:ea typeface="Bree Serif"/>
                <a:cs typeface="Bree Serif"/>
                <a:sym typeface="Bree Serif"/>
              </a:rPr>
              <a:t>The data shows:</a:t>
            </a:r>
            <a:r>
              <a:rPr lang="en" sz="1300">
                <a:latin typeface="Bree Serif"/>
                <a:ea typeface="Bree Serif"/>
                <a:cs typeface="Bree Serif"/>
                <a:sym typeface="Bree Serif"/>
              </a:rPr>
              <a:t> Florida,Volusia County June through September. Australia, New South Wales (where Sydney is) </a:t>
            </a:r>
            <a:endParaRPr sz="1300">
              <a:latin typeface="Bree Serif"/>
              <a:ea typeface="Bree Serif"/>
              <a:cs typeface="Bree Serif"/>
              <a:sym typeface="Bree Serif"/>
            </a:endParaRPr>
          </a:p>
          <a:p>
            <a:pPr indent="-311150" lvl="0" marL="609600" rtl="0" algn="l">
              <a:lnSpc>
                <a:spcPct val="140000"/>
              </a:lnSpc>
              <a:spcBef>
                <a:spcPts val="0"/>
              </a:spcBef>
              <a:spcAft>
                <a:spcPts val="0"/>
              </a:spcAft>
              <a:buSzPts val="1300"/>
              <a:buFont typeface="Bree Serif"/>
              <a:buChar char="●"/>
            </a:pPr>
            <a:r>
              <a:rPr lang="en" sz="1300">
                <a:latin typeface="Bree Serif"/>
                <a:ea typeface="Bree Serif"/>
                <a:cs typeface="Bree Serif"/>
                <a:sym typeface="Bree Serif"/>
              </a:rPr>
              <a:t>We were </a:t>
            </a:r>
            <a:r>
              <a:rPr lang="en" sz="1300">
                <a:latin typeface="Bree Serif"/>
                <a:ea typeface="Bree Serif"/>
                <a:cs typeface="Bree Serif"/>
                <a:sym typeface="Bree Serif"/>
              </a:rPr>
              <a:t>surprised</a:t>
            </a:r>
            <a:r>
              <a:rPr lang="en" sz="1300">
                <a:latin typeface="Bree Serif"/>
                <a:ea typeface="Bree Serif"/>
                <a:cs typeface="Bree Serif"/>
                <a:sym typeface="Bree Serif"/>
              </a:rPr>
              <a:t> to see that the vast </a:t>
            </a:r>
            <a:r>
              <a:rPr lang="en" sz="1300">
                <a:latin typeface="Bree Serif"/>
                <a:ea typeface="Bree Serif"/>
                <a:cs typeface="Bree Serif"/>
                <a:sym typeface="Bree Serif"/>
              </a:rPr>
              <a:t>majority</a:t>
            </a:r>
            <a:r>
              <a:rPr lang="en" sz="1300">
                <a:latin typeface="Bree Serif"/>
                <a:ea typeface="Bree Serif"/>
                <a:cs typeface="Bree Serif"/>
                <a:sym typeface="Bree Serif"/>
              </a:rPr>
              <a:t> of victims were male, by a shocking margin.</a:t>
            </a:r>
            <a:endParaRPr sz="1300">
              <a:latin typeface="Bree Serif"/>
              <a:ea typeface="Bree Serif"/>
              <a:cs typeface="Bree Serif"/>
              <a:sym typeface="Bree Serif"/>
            </a:endParaRPr>
          </a:p>
          <a:p>
            <a:pPr indent="-311150" lvl="0" marL="609600" rtl="0" algn="l">
              <a:lnSpc>
                <a:spcPct val="140000"/>
              </a:lnSpc>
              <a:spcBef>
                <a:spcPts val="0"/>
              </a:spcBef>
              <a:spcAft>
                <a:spcPts val="0"/>
              </a:spcAft>
              <a:buSzPts val="1300"/>
              <a:buFont typeface="Bree Serif"/>
              <a:buChar char="●"/>
            </a:pPr>
            <a:r>
              <a:rPr lang="en" sz="1300">
                <a:latin typeface="Bree Serif"/>
                <a:ea typeface="Bree Serif"/>
                <a:cs typeface="Bree Serif"/>
                <a:sym typeface="Bree Serif"/>
              </a:rPr>
              <a:t>While we didn’t expect it to be the top result, we were </a:t>
            </a:r>
            <a:r>
              <a:rPr lang="en" sz="1300">
                <a:latin typeface="Bree Serif"/>
                <a:ea typeface="Bree Serif"/>
                <a:cs typeface="Bree Serif"/>
                <a:sym typeface="Bree Serif"/>
              </a:rPr>
              <a:t>surprised</a:t>
            </a:r>
            <a:r>
              <a:rPr lang="en" sz="1300">
                <a:latin typeface="Bree Serif"/>
                <a:ea typeface="Bree Serif"/>
                <a:cs typeface="Bree Serif"/>
                <a:sym typeface="Bree Serif"/>
              </a:rPr>
              <a:t> the C</a:t>
            </a:r>
            <a:r>
              <a:rPr lang="en" sz="1300">
                <a:latin typeface="Bree Serif"/>
                <a:ea typeface="Bree Serif"/>
                <a:cs typeface="Bree Serif"/>
                <a:sym typeface="Bree Serif"/>
              </a:rPr>
              <a:t>aribbean</a:t>
            </a:r>
            <a:r>
              <a:rPr lang="en" sz="1300">
                <a:latin typeface="Bree Serif"/>
                <a:ea typeface="Bree Serif"/>
                <a:cs typeface="Bree Serif"/>
                <a:sym typeface="Bree Serif"/>
              </a:rPr>
              <a:t> did not have more reported incidents.</a:t>
            </a:r>
            <a:endParaRPr sz="1300">
              <a:latin typeface="Bree Serif"/>
              <a:ea typeface="Bree Serif"/>
              <a:cs typeface="Bree Serif"/>
              <a:sym typeface="Bree Serif"/>
            </a:endParaRPr>
          </a:p>
          <a:p>
            <a:pPr indent="-311150" lvl="0" marL="609600" rtl="0" algn="l">
              <a:lnSpc>
                <a:spcPct val="140000"/>
              </a:lnSpc>
              <a:spcBef>
                <a:spcPts val="0"/>
              </a:spcBef>
              <a:spcAft>
                <a:spcPts val="0"/>
              </a:spcAft>
              <a:buSzPts val="1300"/>
              <a:buFont typeface="Bree Serif"/>
              <a:buChar char="●"/>
            </a:pPr>
            <a:r>
              <a:rPr lang="en" sz="1300">
                <a:latin typeface="Bree Serif"/>
                <a:ea typeface="Bree Serif"/>
                <a:cs typeface="Bree Serif"/>
                <a:sym typeface="Bree Serif"/>
              </a:rPr>
              <a:t>One major insight we discovered is that shark attack incident peaks lined up with the summer months of each region. This could be due to warmer waters during the summer months, which might attract certain shark species closer to shore, thereby increasing the likelihood of interactions with humans engaging in water activities</a:t>
            </a:r>
            <a:endParaRPr sz="1300">
              <a:latin typeface="Bree Serif"/>
              <a:ea typeface="Bree Serif"/>
              <a:cs typeface="Bree Serif"/>
              <a:sym typeface="Bree Serif"/>
            </a:endParaRPr>
          </a:p>
          <a:p>
            <a:pPr indent="0" lvl="0" marL="0" rtl="0" algn="l">
              <a:spcBef>
                <a:spcPts val="1200"/>
              </a:spcBef>
              <a:spcAft>
                <a:spcPts val="1200"/>
              </a:spcAft>
              <a:buNone/>
            </a:pPr>
            <a:r>
              <a:t/>
            </a:r>
            <a:endParaRPr sz="1300">
              <a:latin typeface="Bree Serif"/>
              <a:ea typeface="Bree Serif"/>
              <a:cs typeface="Bree Serif"/>
              <a:sym typeface="Bree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Implications of findings</a:t>
            </a:r>
            <a:endParaRPr b="1">
              <a:solidFill>
                <a:srgbClr val="FF0000"/>
              </a:solidFill>
              <a:latin typeface="Lobster"/>
              <a:ea typeface="Lobster"/>
              <a:cs typeface="Lobster"/>
              <a:sym typeface="Lobster"/>
            </a:endParaRPr>
          </a:p>
        </p:txBody>
      </p:sp>
      <p:sp>
        <p:nvSpPr>
          <p:cNvPr id="159" name="Google Shape;159;p27"/>
          <p:cNvSpPr txBox="1"/>
          <p:nvPr>
            <p:ph idx="1" type="body"/>
          </p:nvPr>
        </p:nvSpPr>
        <p:spPr>
          <a:xfrm>
            <a:off x="311700" y="1243150"/>
            <a:ext cx="8520600" cy="3325800"/>
          </a:xfrm>
          <a:prstGeom prst="rect">
            <a:avLst/>
          </a:prstGeom>
        </p:spPr>
        <p:txBody>
          <a:bodyPr anchorCtr="0" anchor="t" bIns="91425" lIns="91425" spcFirstLastPara="1" rIns="91425" wrap="square" tIns="91425">
            <a:noAutofit/>
          </a:bodyPr>
          <a:lstStyle/>
          <a:p>
            <a:pPr indent="-305435" lvl="0" marL="457200" rtl="0" algn="l">
              <a:lnSpc>
                <a:spcPct val="140000"/>
              </a:lnSpc>
              <a:spcBef>
                <a:spcPts val="1200"/>
              </a:spcBef>
              <a:spcAft>
                <a:spcPts val="0"/>
              </a:spcAft>
              <a:buClr>
                <a:schemeClr val="dk1"/>
              </a:buClr>
              <a:buSzPts val="1210"/>
              <a:buFont typeface="Bree Serif"/>
              <a:buChar char="●"/>
            </a:pPr>
            <a:r>
              <a:rPr b="1" lang="en" sz="1210">
                <a:latin typeface="Bree Serif"/>
                <a:ea typeface="Bree Serif"/>
                <a:cs typeface="Bree Serif"/>
                <a:sym typeface="Bree Serif"/>
              </a:rPr>
              <a:t>Opportunity for lean operation:</a:t>
            </a:r>
            <a:r>
              <a:rPr lang="en" sz="1210">
                <a:latin typeface="Bree Serif"/>
                <a:ea typeface="Bree Serif"/>
                <a:cs typeface="Bree Serif"/>
                <a:sym typeface="Bree Serif"/>
              </a:rPr>
              <a:t> The company can optimize resources by not maintaining permanent bases in high-risk areas simultaneously. There can be flexibility in resource allocation based on seasonal fluctuations in shark attack frequency.</a:t>
            </a:r>
            <a:endParaRPr sz="1210">
              <a:latin typeface="Bree Serif"/>
              <a:ea typeface="Bree Serif"/>
              <a:cs typeface="Bree Serif"/>
              <a:sym typeface="Bree Serif"/>
            </a:endParaRPr>
          </a:p>
          <a:p>
            <a:pPr indent="-305435" lvl="0" marL="457200" rtl="0" algn="l">
              <a:lnSpc>
                <a:spcPct val="140000"/>
              </a:lnSpc>
              <a:spcBef>
                <a:spcPts val="0"/>
              </a:spcBef>
              <a:spcAft>
                <a:spcPts val="0"/>
              </a:spcAft>
              <a:buClr>
                <a:schemeClr val="dk1"/>
              </a:buClr>
              <a:buSzPts val="1210"/>
              <a:buFont typeface="Bree Serif"/>
              <a:buChar char="●"/>
            </a:pPr>
            <a:r>
              <a:rPr b="1" lang="en" sz="1210">
                <a:latin typeface="Bree Serif"/>
                <a:ea typeface="Bree Serif"/>
                <a:cs typeface="Bree Serif"/>
                <a:sym typeface="Bree Serif"/>
              </a:rPr>
              <a:t>Customized educational materials:</a:t>
            </a:r>
            <a:r>
              <a:rPr lang="en" sz="1210">
                <a:latin typeface="Bree Serif"/>
                <a:ea typeface="Bree Serif"/>
                <a:cs typeface="Bree Serif"/>
                <a:sym typeface="Bree Serif"/>
              </a:rPr>
              <a:t> Further research can be done into </a:t>
            </a:r>
            <a:r>
              <a:rPr lang="en" sz="1210">
                <a:latin typeface="Bree Serif"/>
                <a:ea typeface="Bree Serif"/>
                <a:cs typeface="Bree Serif"/>
                <a:sym typeface="Bree Serif"/>
              </a:rPr>
              <a:t>the types of incidents to influence the educational materials sold by the company and the experiences they provide to their clients as well as their staff training.</a:t>
            </a:r>
            <a:endParaRPr sz="1210">
              <a:latin typeface="Bree Serif"/>
              <a:ea typeface="Bree Serif"/>
              <a:cs typeface="Bree Serif"/>
              <a:sym typeface="Bree Serif"/>
            </a:endParaRPr>
          </a:p>
          <a:p>
            <a:pPr indent="-305435" lvl="0" marL="457200" rtl="0" algn="l">
              <a:lnSpc>
                <a:spcPct val="140000"/>
              </a:lnSpc>
              <a:spcBef>
                <a:spcPts val="0"/>
              </a:spcBef>
              <a:spcAft>
                <a:spcPts val="0"/>
              </a:spcAft>
              <a:buClr>
                <a:schemeClr val="dk1"/>
              </a:buClr>
              <a:buSzPts val="1210"/>
              <a:buFont typeface="Bree Serif"/>
              <a:buChar char="●"/>
            </a:pPr>
            <a:r>
              <a:rPr b="1" lang="en" sz="1210">
                <a:latin typeface="Bree Serif"/>
                <a:ea typeface="Bree Serif"/>
                <a:cs typeface="Bree Serif"/>
                <a:sym typeface="Bree Serif"/>
              </a:rPr>
              <a:t>Diversification of experiences: </a:t>
            </a:r>
            <a:r>
              <a:rPr lang="en" sz="1210">
                <a:latin typeface="Bree Serif"/>
                <a:ea typeface="Bree Serif"/>
                <a:cs typeface="Bree Serif"/>
                <a:sym typeface="Bree Serif"/>
              </a:rPr>
              <a:t>periods of lower risk of shark attacks can offer a wider range of water-based experiences. Alternative activities can be arranged during peak seasons, where there is higher susceptibility to shark encounters</a:t>
            </a:r>
            <a:endParaRPr sz="1210">
              <a:latin typeface="Bree Serif"/>
              <a:ea typeface="Bree Serif"/>
              <a:cs typeface="Bree Serif"/>
              <a:sym typeface="Bree Serif"/>
            </a:endParaRPr>
          </a:p>
          <a:p>
            <a:pPr indent="-305435" lvl="0" marL="457200" rtl="0" algn="l">
              <a:lnSpc>
                <a:spcPct val="140000"/>
              </a:lnSpc>
              <a:spcBef>
                <a:spcPts val="0"/>
              </a:spcBef>
              <a:spcAft>
                <a:spcPts val="0"/>
              </a:spcAft>
              <a:buClr>
                <a:schemeClr val="dk1"/>
              </a:buClr>
              <a:buSzPts val="1210"/>
              <a:buFont typeface="Bree Serif"/>
              <a:buChar char="●"/>
            </a:pPr>
            <a:r>
              <a:rPr b="1" lang="en" sz="1210">
                <a:latin typeface="Bree Serif"/>
                <a:ea typeface="Bree Serif"/>
                <a:cs typeface="Bree Serif"/>
                <a:sym typeface="Bree Serif"/>
              </a:rPr>
              <a:t>Continuous Monitoring and Adaptation:</a:t>
            </a:r>
            <a:r>
              <a:rPr lang="en" sz="1210">
                <a:latin typeface="Bree Serif"/>
                <a:ea typeface="Bree Serif"/>
                <a:cs typeface="Bree Serif"/>
                <a:sym typeface="Bree Serif"/>
              </a:rPr>
              <a:t>  Ongoing monitoring of shark activity trends is essential. Proactive adjustment of operations and risk management practices can be made based on evolving patterns.</a:t>
            </a:r>
            <a:endParaRPr sz="1210">
              <a:latin typeface="Bree Serif"/>
              <a:ea typeface="Bree Serif"/>
              <a:cs typeface="Bree Serif"/>
              <a:sym typeface="Bree Serif"/>
            </a:endParaRPr>
          </a:p>
          <a:p>
            <a:pPr indent="0" lvl="0" marL="0" rtl="0" algn="l">
              <a:lnSpc>
                <a:spcPct val="140000"/>
              </a:lnSpc>
              <a:spcBef>
                <a:spcPts val="1200"/>
              </a:spcBef>
              <a:spcAft>
                <a:spcPts val="0"/>
              </a:spcAft>
              <a:buSzPts val="1018"/>
              <a:buNone/>
            </a:pPr>
            <a:r>
              <a:t/>
            </a:r>
            <a:endParaRPr sz="1210">
              <a:latin typeface="Bree Serif"/>
              <a:ea typeface="Bree Serif"/>
              <a:cs typeface="Bree Serif"/>
              <a:sym typeface="Bree Serif"/>
            </a:endParaRPr>
          </a:p>
          <a:p>
            <a:pPr indent="0" lvl="0" marL="0" rtl="0" algn="l">
              <a:spcBef>
                <a:spcPts val="1200"/>
              </a:spcBef>
              <a:spcAft>
                <a:spcPts val="1200"/>
              </a:spcAft>
              <a:buSzPts val="1018"/>
              <a:buNone/>
            </a:pPr>
            <a:r>
              <a:t/>
            </a:r>
            <a:endParaRPr sz="1765">
              <a:latin typeface="Bree Serif"/>
              <a:ea typeface="Bree Serif"/>
              <a:cs typeface="Bree Serif"/>
              <a:sym typeface="Bree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5" name="Google Shape;165;p28"/>
          <p:cNvSpPr txBox="1"/>
          <p:nvPr>
            <p:ph idx="4294967295" type="ctrTitle"/>
          </p:nvPr>
        </p:nvSpPr>
        <p:spPr>
          <a:xfrm>
            <a:off x="8" y="1801825"/>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100">
                <a:solidFill>
                  <a:srgbClr val="FF0000"/>
                </a:solidFill>
                <a:latin typeface="Lobster"/>
                <a:ea typeface="Lobster"/>
                <a:cs typeface="Lobster"/>
                <a:sym typeface="Lobster"/>
              </a:rPr>
              <a:t>Thank you!</a:t>
            </a:r>
            <a:endParaRPr sz="6100">
              <a:solidFill>
                <a:srgbClr val="FF0000"/>
              </a:solidFill>
              <a:latin typeface="Lobster"/>
              <a:ea typeface="Lobster"/>
              <a:cs typeface="Lobster"/>
              <a:sym typeface="Lobster"/>
            </a:endParaRPr>
          </a:p>
        </p:txBody>
      </p:sp>
      <p:sp>
        <p:nvSpPr>
          <p:cNvPr id="166" name="Google Shape;166;p28"/>
          <p:cNvSpPr txBox="1"/>
          <p:nvPr>
            <p:ph idx="4294967295" type="subTitle"/>
          </p:nvPr>
        </p:nvSpPr>
        <p:spPr>
          <a:xfrm>
            <a:off x="3278775" y="2904050"/>
            <a:ext cx="58653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Bree Serif"/>
                <a:ea typeface="Bree Serif"/>
                <a:cs typeface="Bree Serif"/>
                <a:sym typeface="Bree Serif"/>
              </a:rPr>
              <a:t>David, Ishwarya, Josean, Vanessa</a:t>
            </a: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Problem/Opportunity</a:t>
            </a:r>
            <a:endParaRPr b="1">
              <a:solidFill>
                <a:srgbClr val="FF0000"/>
              </a:solidFill>
              <a:latin typeface="Lobster"/>
              <a:ea typeface="Lobster"/>
              <a:cs typeface="Lobster"/>
              <a:sym typeface="Lobster"/>
            </a:endParaRPr>
          </a:p>
        </p:txBody>
      </p:sp>
      <p:sp>
        <p:nvSpPr>
          <p:cNvPr id="63" name="Google Shape;63;p14"/>
          <p:cNvSpPr txBox="1"/>
          <p:nvPr>
            <p:ph idx="1" type="body"/>
          </p:nvPr>
        </p:nvSpPr>
        <p:spPr>
          <a:xfrm>
            <a:off x="827100" y="1484000"/>
            <a:ext cx="7489800" cy="30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ree Serif"/>
                <a:ea typeface="Bree Serif"/>
                <a:cs typeface="Bree Serif"/>
                <a:sym typeface="Bree Serif"/>
              </a:rPr>
              <a:t>A shark safety startup seeks government contracts with coastal towns. </a:t>
            </a:r>
            <a:endParaRPr>
              <a:latin typeface="Bree Serif"/>
              <a:ea typeface="Bree Serif"/>
              <a:cs typeface="Bree Serif"/>
              <a:sym typeface="Bree Serif"/>
            </a:endParaRPr>
          </a:p>
          <a:p>
            <a:pPr indent="-342900" lvl="0" marL="457200" rtl="0" algn="l">
              <a:spcBef>
                <a:spcPts val="1200"/>
              </a:spcBef>
              <a:spcAft>
                <a:spcPts val="0"/>
              </a:spcAft>
              <a:buSzPts val="1800"/>
              <a:buFont typeface="Bree Serif"/>
              <a:buChar char="●"/>
            </a:pPr>
            <a:r>
              <a:rPr lang="en">
                <a:latin typeface="Bree Serif"/>
                <a:ea typeface="Bree Serif"/>
                <a:cs typeface="Bree Serif"/>
                <a:sym typeface="Bree Serif"/>
              </a:rPr>
              <a:t>they </a:t>
            </a:r>
            <a:r>
              <a:rPr lang="en">
                <a:latin typeface="Bree Serif"/>
                <a:ea typeface="Bree Serif"/>
                <a:cs typeface="Bree Serif"/>
                <a:sym typeface="Bree Serif"/>
              </a:rPr>
              <a:t>focus on safety through education, using shark cage diving experiences as an education tool</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t</a:t>
            </a:r>
            <a:r>
              <a:rPr lang="en">
                <a:latin typeface="Bree Serif"/>
                <a:ea typeface="Bree Serif"/>
                <a:cs typeface="Bree Serif"/>
                <a:sym typeface="Bree Serif"/>
              </a:rPr>
              <a:t>hey want to know where and when to focus their initial efforts to maximize revenue with their limited starting budget </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they have a limited amount of trained staff, which limits how many locations they can manage at once</a:t>
            </a:r>
            <a:endParaRPr>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Hypothesis</a:t>
            </a:r>
            <a:endParaRPr b="1">
              <a:solidFill>
                <a:srgbClr val="FF0000"/>
              </a:solidFill>
              <a:latin typeface="Lobster"/>
              <a:ea typeface="Lobster"/>
              <a:cs typeface="Lobster"/>
              <a:sym typeface="Lobster"/>
            </a:endParaRPr>
          </a:p>
        </p:txBody>
      </p:sp>
      <p:sp>
        <p:nvSpPr>
          <p:cNvPr id="70" name="Google Shape;70;p15"/>
          <p:cNvSpPr txBox="1"/>
          <p:nvPr>
            <p:ph idx="1" type="body"/>
          </p:nvPr>
        </p:nvSpPr>
        <p:spPr>
          <a:xfrm>
            <a:off x="978800" y="1359000"/>
            <a:ext cx="7645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Bree Serif"/>
                <a:ea typeface="Bree Serif"/>
                <a:cs typeface="Bree Serif"/>
                <a:sym typeface="Bree Serif"/>
              </a:rPr>
              <a:t>We hypothesize that the following 2 states and months will be the best places and times to focus their efforts on marketing to secure contracts and maximize revenue opportunities:</a:t>
            </a:r>
            <a:endParaRPr>
              <a:latin typeface="Bree Serif"/>
              <a:ea typeface="Bree Serif"/>
              <a:cs typeface="Bree Serif"/>
              <a:sym typeface="Bree Serif"/>
            </a:endParaRPr>
          </a:p>
          <a:p>
            <a:pPr indent="-342900" lvl="0" marL="457200" rtl="0" algn="l">
              <a:spcBef>
                <a:spcPts val="1200"/>
              </a:spcBef>
              <a:spcAft>
                <a:spcPts val="0"/>
              </a:spcAft>
              <a:buSzPts val="1800"/>
              <a:buFont typeface="Bree Serif"/>
              <a:buChar char="●"/>
            </a:pPr>
            <a:r>
              <a:rPr lang="en">
                <a:latin typeface="Bree Serif"/>
                <a:ea typeface="Bree Serif"/>
                <a:cs typeface="Bree Serif"/>
                <a:sym typeface="Bree Serif"/>
              </a:rPr>
              <a:t>California, USA from May to September</a:t>
            </a:r>
            <a:endParaRPr>
              <a:latin typeface="Bree Serif"/>
              <a:ea typeface="Bree Serif"/>
              <a:cs typeface="Bree Serif"/>
              <a:sym typeface="Bree Serif"/>
            </a:endParaRPr>
          </a:p>
          <a:p>
            <a:pPr indent="-342900" lvl="0" marL="457200" rtl="0" algn="l">
              <a:spcBef>
                <a:spcPts val="0"/>
              </a:spcBef>
              <a:spcAft>
                <a:spcPts val="0"/>
              </a:spcAft>
              <a:buSzPts val="1800"/>
              <a:buFont typeface="Bree Serif"/>
              <a:buChar char="●"/>
            </a:pPr>
            <a:r>
              <a:rPr lang="en">
                <a:latin typeface="Bree Serif"/>
                <a:ea typeface="Bree Serif"/>
                <a:cs typeface="Bree Serif"/>
                <a:sym typeface="Bree Serif"/>
              </a:rPr>
              <a:t>New South Wales, Australia from Oct to April </a:t>
            </a:r>
            <a:endParaRPr>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Project Overview</a:t>
            </a:r>
            <a:endParaRPr b="1">
              <a:solidFill>
                <a:srgbClr val="FF0000"/>
              </a:solidFill>
              <a:latin typeface="Lobster"/>
              <a:ea typeface="Lobster"/>
              <a:cs typeface="Lobster"/>
              <a:sym typeface="Lobster"/>
            </a:endParaRPr>
          </a:p>
        </p:txBody>
      </p:sp>
      <p:sp>
        <p:nvSpPr>
          <p:cNvPr id="77" name="Google Shape;77;p16"/>
          <p:cNvSpPr txBox="1"/>
          <p:nvPr>
            <p:ph idx="1" type="body"/>
          </p:nvPr>
        </p:nvSpPr>
        <p:spPr>
          <a:xfrm>
            <a:off x="311700" y="1232900"/>
            <a:ext cx="37131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300">
                <a:latin typeface="Bree Serif"/>
                <a:ea typeface="Bree Serif"/>
                <a:cs typeface="Bree Serif"/>
                <a:sym typeface="Bree Serif"/>
              </a:rPr>
              <a:t>Our data cleaning process included:</a:t>
            </a:r>
            <a:endParaRPr b="1" sz="1300">
              <a:latin typeface="Bree Serif"/>
              <a:ea typeface="Bree Serif"/>
              <a:cs typeface="Bree Serif"/>
              <a:sym typeface="Bree Serif"/>
            </a:endParaRPr>
          </a:p>
          <a:p>
            <a:pPr indent="-311150" lvl="1" marL="914400" rtl="0" algn="l">
              <a:lnSpc>
                <a:spcPct val="140000"/>
              </a:lnSpc>
              <a:spcBef>
                <a:spcPts val="1200"/>
              </a:spcBef>
              <a:spcAft>
                <a:spcPts val="0"/>
              </a:spcAft>
              <a:buClr>
                <a:schemeClr val="dk2"/>
              </a:buClr>
              <a:buSzPts val="1300"/>
              <a:buFont typeface="Bree Serif"/>
              <a:buAutoNum type="alphaLcPeriod"/>
            </a:pPr>
            <a:r>
              <a:rPr lang="en" sz="1300">
                <a:latin typeface="Bree Serif"/>
                <a:ea typeface="Bree Serif"/>
                <a:cs typeface="Bree Serif"/>
                <a:sym typeface="Bree Serif"/>
              </a:rPr>
              <a:t>Eliminating rows and columns of all null values and columns not relevant to our research</a:t>
            </a:r>
            <a:endParaRPr sz="1300">
              <a:latin typeface="Bree Serif"/>
              <a:ea typeface="Bree Serif"/>
              <a:cs typeface="Bree Serif"/>
              <a:sym typeface="Bree Serif"/>
            </a:endParaRPr>
          </a:p>
          <a:p>
            <a:pPr indent="-311150" lvl="1" marL="914400" rtl="0" algn="l">
              <a:lnSpc>
                <a:spcPct val="140000"/>
              </a:lnSpc>
              <a:spcBef>
                <a:spcPts val="0"/>
              </a:spcBef>
              <a:spcAft>
                <a:spcPts val="0"/>
              </a:spcAft>
              <a:buClr>
                <a:schemeClr val="dk2"/>
              </a:buClr>
              <a:buSzPts val="1300"/>
              <a:buFont typeface="Bree Serif"/>
              <a:buAutoNum type="alphaLcPeriod"/>
            </a:pPr>
            <a:r>
              <a:rPr lang="en" sz="1300">
                <a:latin typeface="Bree Serif"/>
                <a:ea typeface="Bree Serif"/>
                <a:cs typeface="Bree Serif"/>
                <a:sym typeface="Bree Serif"/>
              </a:rPr>
              <a:t>Standardizing categorical columns and converting dates to datetime</a:t>
            </a:r>
            <a:endParaRPr sz="1300">
              <a:latin typeface="Bree Serif"/>
              <a:ea typeface="Bree Serif"/>
              <a:cs typeface="Bree Serif"/>
              <a:sym typeface="Bree Serif"/>
            </a:endParaRPr>
          </a:p>
          <a:p>
            <a:pPr indent="-311150" lvl="1" marL="914400" rtl="0" algn="l">
              <a:lnSpc>
                <a:spcPct val="140000"/>
              </a:lnSpc>
              <a:spcBef>
                <a:spcPts val="0"/>
              </a:spcBef>
              <a:spcAft>
                <a:spcPts val="0"/>
              </a:spcAft>
              <a:buClr>
                <a:schemeClr val="dk1"/>
              </a:buClr>
              <a:buSzPts val="1300"/>
              <a:buFont typeface="Bree Serif"/>
              <a:buAutoNum type="alphaLcPeriod"/>
            </a:pPr>
            <a:r>
              <a:rPr lang="en" sz="1300">
                <a:latin typeface="Bree Serif"/>
                <a:ea typeface="Bree Serif"/>
                <a:cs typeface="Bree Serif"/>
                <a:sym typeface="Bree Serif"/>
              </a:rPr>
              <a:t>Cleaning strings by eliminating spaces, letters, punctuation etc.</a:t>
            </a:r>
            <a:endParaRPr sz="1300">
              <a:latin typeface="Bree Serif"/>
              <a:ea typeface="Bree Serif"/>
              <a:cs typeface="Bree Serif"/>
              <a:sym typeface="Bree Serif"/>
            </a:endParaRPr>
          </a:p>
          <a:p>
            <a:pPr indent="-311150" lvl="1" marL="914400" rtl="0" algn="l">
              <a:lnSpc>
                <a:spcPct val="140000"/>
              </a:lnSpc>
              <a:spcBef>
                <a:spcPts val="0"/>
              </a:spcBef>
              <a:spcAft>
                <a:spcPts val="0"/>
              </a:spcAft>
              <a:buClr>
                <a:schemeClr val="dk2"/>
              </a:buClr>
              <a:buSzPts val="1300"/>
              <a:buFont typeface="Bree Serif"/>
              <a:buAutoNum type="alphaLcPeriod"/>
            </a:pPr>
            <a:r>
              <a:rPr lang="en" sz="1300">
                <a:latin typeface="Bree Serif"/>
                <a:ea typeface="Bree Serif"/>
                <a:cs typeface="Bree Serif"/>
                <a:sym typeface="Bree Serif"/>
              </a:rPr>
              <a:t>Analyzing null values and filling null </a:t>
            </a:r>
            <a:r>
              <a:rPr lang="en" sz="1300">
                <a:latin typeface="Bree Serif"/>
                <a:ea typeface="Bree Serif"/>
                <a:cs typeface="Bree Serif"/>
                <a:sym typeface="Bree Serif"/>
              </a:rPr>
              <a:t>values</a:t>
            </a:r>
            <a:r>
              <a:rPr lang="en" sz="1300">
                <a:latin typeface="Bree Serif"/>
                <a:ea typeface="Bree Serif"/>
                <a:cs typeface="Bree Serif"/>
                <a:sym typeface="Bree Serif"/>
              </a:rPr>
              <a:t> as we </a:t>
            </a:r>
            <a:r>
              <a:rPr lang="en" sz="1300">
                <a:latin typeface="Bree Serif"/>
                <a:ea typeface="Bree Serif"/>
                <a:cs typeface="Bree Serif"/>
                <a:sym typeface="Bree Serif"/>
              </a:rPr>
              <a:t>deemed appropriate</a:t>
            </a:r>
            <a:r>
              <a:rPr lang="en" sz="1300">
                <a:latin typeface="Bree Serif"/>
                <a:ea typeface="Bree Serif"/>
                <a:cs typeface="Bree Serif"/>
                <a:sym typeface="Bree Serif"/>
              </a:rPr>
              <a:t> </a:t>
            </a:r>
            <a:endParaRPr sz="1500">
              <a:latin typeface="Bree Serif"/>
              <a:ea typeface="Bree Serif"/>
              <a:cs typeface="Bree Serif"/>
              <a:sym typeface="Bree Serif"/>
            </a:endParaRPr>
          </a:p>
        </p:txBody>
      </p:sp>
      <p:pic>
        <p:nvPicPr>
          <p:cNvPr id="78" name="Google Shape;78;p16"/>
          <p:cNvPicPr preferRelativeResize="0"/>
          <p:nvPr/>
        </p:nvPicPr>
        <p:blipFill>
          <a:blip r:embed="rId4">
            <a:alphaModFix/>
          </a:blip>
          <a:stretch>
            <a:fillRect/>
          </a:stretch>
        </p:blipFill>
        <p:spPr>
          <a:xfrm>
            <a:off x="4216425" y="1232888"/>
            <a:ext cx="4615875" cy="325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Data Wrangling and Cleaning</a:t>
            </a:r>
            <a:endParaRPr b="1">
              <a:solidFill>
                <a:srgbClr val="FF0000"/>
              </a:solidFill>
              <a:latin typeface="Lobster"/>
              <a:ea typeface="Lobster"/>
              <a:cs typeface="Lobster"/>
              <a:sym typeface="Lobster"/>
            </a:endParaRPr>
          </a:p>
        </p:txBody>
      </p:sp>
      <p:sp>
        <p:nvSpPr>
          <p:cNvPr id="85" name="Google Shape;85;p17"/>
          <p:cNvSpPr txBox="1"/>
          <p:nvPr>
            <p:ph idx="1" type="body"/>
          </p:nvPr>
        </p:nvSpPr>
        <p:spPr>
          <a:xfrm>
            <a:off x="311700" y="1230175"/>
            <a:ext cx="8520600" cy="3416400"/>
          </a:xfrm>
          <a:prstGeom prst="rect">
            <a:avLst/>
          </a:prstGeom>
        </p:spPr>
        <p:txBody>
          <a:bodyPr anchorCtr="0" anchor="t" bIns="91425" lIns="91425" spcFirstLastPara="1" rIns="91425" wrap="square" tIns="91425">
            <a:normAutofit/>
          </a:bodyPr>
          <a:lstStyle/>
          <a:p>
            <a:pPr indent="0" lvl="0" marL="0" rtl="0" algn="ctr">
              <a:lnSpc>
                <a:spcPct val="140000"/>
              </a:lnSpc>
              <a:spcBef>
                <a:spcPts val="1200"/>
              </a:spcBef>
              <a:spcAft>
                <a:spcPts val="0"/>
              </a:spcAft>
              <a:buNone/>
            </a:pPr>
            <a:r>
              <a:rPr lang="en" sz="1300">
                <a:latin typeface="Bree Serif"/>
                <a:ea typeface="Bree Serif"/>
                <a:cs typeface="Bree Serif"/>
                <a:sym typeface="Bree Serif"/>
              </a:rPr>
              <a:t>The most significant data cleaning challenge we faced was converting our dates to datetime type.</a:t>
            </a:r>
            <a:endParaRPr sz="1300">
              <a:latin typeface="Bree Serif"/>
              <a:ea typeface="Bree Serif"/>
              <a:cs typeface="Bree Serif"/>
              <a:sym typeface="Bree Serif"/>
            </a:endParaRPr>
          </a:p>
          <a:p>
            <a:pPr indent="0" lvl="0" marL="0" rtl="0" algn="l">
              <a:spcBef>
                <a:spcPts val="1200"/>
              </a:spcBef>
              <a:spcAft>
                <a:spcPts val="1200"/>
              </a:spcAft>
              <a:buNone/>
            </a:pPr>
            <a:r>
              <a:t/>
            </a:r>
            <a:endParaRPr sz="1300">
              <a:latin typeface="Bree Serif"/>
              <a:ea typeface="Bree Serif"/>
              <a:cs typeface="Bree Serif"/>
              <a:sym typeface="Bree Serif"/>
            </a:endParaRPr>
          </a:p>
        </p:txBody>
      </p:sp>
      <p:pic>
        <p:nvPicPr>
          <p:cNvPr id="86" name="Google Shape;86;p17"/>
          <p:cNvPicPr preferRelativeResize="0"/>
          <p:nvPr/>
        </p:nvPicPr>
        <p:blipFill>
          <a:blip r:embed="rId4">
            <a:alphaModFix/>
          </a:blip>
          <a:stretch>
            <a:fillRect/>
          </a:stretch>
        </p:blipFill>
        <p:spPr>
          <a:xfrm>
            <a:off x="905226" y="1701550"/>
            <a:ext cx="7333550" cy="313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Data Wrangling and Cleaning</a:t>
            </a:r>
            <a:endParaRPr b="1">
              <a:solidFill>
                <a:srgbClr val="FF0000"/>
              </a:solidFill>
              <a:latin typeface="Lobster"/>
              <a:ea typeface="Lobster"/>
              <a:cs typeface="Lobster"/>
              <a:sym typeface="Lobster"/>
            </a:endParaRPr>
          </a:p>
        </p:txBody>
      </p:sp>
      <p:sp>
        <p:nvSpPr>
          <p:cNvPr id="93" name="Google Shape;93;p18"/>
          <p:cNvSpPr txBox="1"/>
          <p:nvPr>
            <p:ph idx="1" type="body"/>
          </p:nvPr>
        </p:nvSpPr>
        <p:spPr>
          <a:xfrm>
            <a:off x="434700" y="1222400"/>
            <a:ext cx="8274600" cy="3416400"/>
          </a:xfrm>
          <a:prstGeom prst="rect">
            <a:avLst/>
          </a:prstGeom>
        </p:spPr>
        <p:txBody>
          <a:bodyPr anchorCtr="0" anchor="t" bIns="91425" lIns="91425" spcFirstLastPara="1" rIns="91425" wrap="square" tIns="91425">
            <a:normAutofit/>
          </a:bodyPr>
          <a:lstStyle/>
          <a:p>
            <a:pPr indent="0" lvl="0" marL="0" rtl="0" algn="ctr">
              <a:lnSpc>
                <a:spcPct val="140000"/>
              </a:lnSpc>
              <a:spcBef>
                <a:spcPts val="1200"/>
              </a:spcBef>
              <a:spcAft>
                <a:spcPts val="1200"/>
              </a:spcAft>
              <a:buNone/>
            </a:pPr>
            <a:r>
              <a:rPr lang="en" sz="1300">
                <a:latin typeface="Bree Serif"/>
                <a:ea typeface="Bree Serif"/>
                <a:cs typeface="Bree Serif"/>
                <a:sym typeface="Bree Serif"/>
              </a:rPr>
              <a:t>A secondary challenge was the large variety of misspellings across </a:t>
            </a:r>
            <a:br>
              <a:rPr lang="en" sz="1300">
                <a:latin typeface="Bree Serif"/>
                <a:ea typeface="Bree Serif"/>
                <a:cs typeface="Bree Serif"/>
                <a:sym typeface="Bree Serif"/>
              </a:rPr>
            </a:br>
            <a:r>
              <a:rPr lang="en" sz="1300">
                <a:latin typeface="Bree Serif"/>
                <a:ea typeface="Bree Serif"/>
                <a:cs typeface="Bree Serif"/>
                <a:sym typeface="Bree Serif"/>
              </a:rPr>
              <a:t>countries, states and locations that needed to be cleaned up.</a:t>
            </a:r>
            <a:endParaRPr sz="1300">
              <a:latin typeface="Bree Serif"/>
              <a:ea typeface="Bree Serif"/>
              <a:cs typeface="Bree Serif"/>
              <a:sym typeface="Bree Serif"/>
            </a:endParaRPr>
          </a:p>
        </p:txBody>
      </p:sp>
      <p:pic>
        <p:nvPicPr>
          <p:cNvPr id="94" name="Google Shape;94;p18"/>
          <p:cNvPicPr preferRelativeResize="0"/>
          <p:nvPr/>
        </p:nvPicPr>
        <p:blipFill rotWithShape="1">
          <a:blip r:embed="rId4">
            <a:alphaModFix/>
          </a:blip>
          <a:srcRect b="2114" l="0" r="626" t="0"/>
          <a:stretch/>
        </p:blipFill>
        <p:spPr>
          <a:xfrm>
            <a:off x="547350" y="1979025"/>
            <a:ext cx="7999251" cy="253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b="1" lang="en">
                <a:solidFill>
                  <a:srgbClr val="FF0000"/>
                </a:solidFill>
                <a:latin typeface="Lobster"/>
                <a:ea typeface="Lobster"/>
                <a:cs typeface="Lobster"/>
                <a:sym typeface="Lobster"/>
              </a:rPr>
              <a:t>Exploratory Data Analysis</a:t>
            </a:r>
            <a:endParaRPr b="1">
              <a:solidFill>
                <a:srgbClr val="FF0000"/>
              </a:solidFill>
              <a:latin typeface="Lobster"/>
              <a:ea typeface="Lobster"/>
              <a:cs typeface="Lobster"/>
              <a:sym typeface="Lobster"/>
            </a:endParaRPr>
          </a:p>
        </p:txBody>
      </p:sp>
      <p:sp>
        <p:nvSpPr>
          <p:cNvPr id="101" name="Google Shape;101;p19"/>
          <p:cNvSpPr txBox="1"/>
          <p:nvPr>
            <p:ph idx="1" type="body"/>
          </p:nvPr>
        </p:nvSpPr>
        <p:spPr>
          <a:xfrm>
            <a:off x="691500" y="1152475"/>
            <a:ext cx="8140800" cy="3416400"/>
          </a:xfrm>
          <a:prstGeom prst="rect">
            <a:avLst/>
          </a:prstGeom>
        </p:spPr>
        <p:txBody>
          <a:bodyPr anchorCtr="0" anchor="t" bIns="91425" lIns="91425" spcFirstLastPara="1" rIns="91425" wrap="square" tIns="91425">
            <a:normAutofit/>
          </a:bodyPr>
          <a:lstStyle/>
          <a:p>
            <a:pPr indent="-311150" lvl="0" marL="609600" rtl="0" algn="l">
              <a:lnSpc>
                <a:spcPct val="140000"/>
              </a:lnSpc>
              <a:spcBef>
                <a:spcPts val="1200"/>
              </a:spcBef>
              <a:spcAft>
                <a:spcPts val="0"/>
              </a:spcAft>
              <a:buClr>
                <a:schemeClr val="dk2"/>
              </a:buClr>
              <a:buSzPts val="1300"/>
              <a:buFont typeface="Bree Serif"/>
              <a:buChar char="●"/>
            </a:pPr>
            <a:r>
              <a:rPr lang="en" sz="1300">
                <a:latin typeface="Bree Serif"/>
                <a:ea typeface="Bree Serif"/>
                <a:cs typeface="Bree Serif"/>
                <a:sym typeface="Bree Serif"/>
              </a:rPr>
              <a:t>The </a:t>
            </a:r>
            <a:r>
              <a:rPr lang="en" sz="1300">
                <a:latin typeface="Bree Serif"/>
                <a:ea typeface="Bree Serif"/>
                <a:cs typeface="Bree Serif"/>
                <a:sym typeface="Bree Serif"/>
              </a:rPr>
              <a:t>methods</a:t>
            </a:r>
            <a:r>
              <a:rPr lang="en" sz="1300">
                <a:latin typeface="Bree Serif"/>
                <a:ea typeface="Bree Serif"/>
                <a:cs typeface="Bree Serif"/>
                <a:sym typeface="Bree Serif"/>
              </a:rPr>
              <a:t> that we used were:</a:t>
            </a:r>
            <a:endParaRPr sz="1300">
              <a:latin typeface="Bree Serif"/>
              <a:ea typeface="Bree Serif"/>
              <a:cs typeface="Bree Serif"/>
              <a:sym typeface="Bree Serif"/>
            </a:endParaRPr>
          </a:p>
          <a:p>
            <a:pPr indent="-311150" lvl="1" marL="914400" rtl="0" algn="l">
              <a:lnSpc>
                <a:spcPct val="150000"/>
              </a:lnSpc>
              <a:spcBef>
                <a:spcPts val="0"/>
              </a:spcBef>
              <a:spcAft>
                <a:spcPts val="0"/>
              </a:spcAft>
              <a:buClr>
                <a:schemeClr val="dk2"/>
              </a:buClr>
              <a:buSzPts val="1300"/>
              <a:buFont typeface="Bree Serif"/>
              <a:buAutoNum type="alphaLcPeriod"/>
            </a:pPr>
            <a:r>
              <a:rPr b="1" lang="en" sz="1300">
                <a:latin typeface="Bree Serif"/>
                <a:ea typeface="Bree Serif"/>
                <a:cs typeface="Bree Serif"/>
                <a:sym typeface="Bree Serif"/>
              </a:rPr>
              <a:t>Summarize statistics</a:t>
            </a:r>
            <a:r>
              <a:rPr lang="en" sz="1300">
                <a:latin typeface="Bree Serif"/>
                <a:ea typeface="Bree Serif"/>
                <a:cs typeface="Bree Serif"/>
                <a:sym typeface="Bree Serif"/>
              </a:rPr>
              <a:t> </a:t>
            </a:r>
            <a:endParaRPr sz="1300">
              <a:latin typeface="Bree Serif"/>
              <a:ea typeface="Bree Serif"/>
              <a:cs typeface="Bree Serif"/>
              <a:sym typeface="Bree Serif"/>
            </a:endParaRPr>
          </a:p>
          <a:p>
            <a:pPr indent="-311150" lvl="2" marL="1371600" rtl="0" algn="l">
              <a:lnSpc>
                <a:spcPct val="150000"/>
              </a:lnSpc>
              <a:spcBef>
                <a:spcPts val="0"/>
              </a:spcBef>
              <a:spcAft>
                <a:spcPts val="0"/>
              </a:spcAft>
              <a:buClr>
                <a:schemeClr val="dk2"/>
              </a:buClr>
              <a:buSzPts val="1300"/>
              <a:buFont typeface="Bree Serif"/>
              <a:buAutoNum type="romanLcPeriod"/>
            </a:pPr>
            <a:r>
              <a:rPr lang="en" sz="1300">
                <a:latin typeface="Bree Serif"/>
                <a:ea typeface="Bree Serif"/>
                <a:cs typeface="Bree Serif"/>
                <a:sym typeface="Bree Serif"/>
              </a:rPr>
              <a:t>We filtered the data and created pivot tables to create comparison tables</a:t>
            </a:r>
            <a:endParaRPr sz="1300">
              <a:latin typeface="Bree Serif"/>
              <a:ea typeface="Bree Serif"/>
              <a:cs typeface="Bree Serif"/>
              <a:sym typeface="Bree Serif"/>
            </a:endParaRPr>
          </a:p>
          <a:p>
            <a:pPr indent="-311150" lvl="1" marL="914400" rtl="0" algn="l">
              <a:lnSpc>
                <a:spcPct val="150000"/>
              </a:lnSpc>
              <a:spcBef>
                <a:spcPts val="0"/>
              </a:spcBef>
              <a:spcAft>
                <a:spcPts val="0"/>
              </a:spcAft>
              <a:buClr>
                <a:schemeClr val="dk2"/>
              </a:buClr>
              <a:buSzPts val="1300"/>
              <a:buFont typeface="Bree Serif"/>
              <a:buAutoNum type="alphaLcPeriod"/>
            </a:pPr>
            <a:r>
              <a:rPr b="1" lang="en" sz="1300">
                <a:latin typeface="Bree Serif"/>
                <a:ea typeface="Bree Serif"/>
                <a:cs typeface="Bree Serif"/>
                <a:sym typeface="Bree Serif"/>
              </a:rPr>
              <a:t>Relationship between variables</a:t>
            </a:r>
            <a:endParaRPr b="1" sz="1300">
              <a:latin typeface="Bree Serif"/>
              <a:ea typeface="Bree Serif"/>
              <a:cs typeface="Bree Serif"/>
              <a:sym typeface="Bree Serif"/>
            </a:endParaRPr>
          </a:p>
          <a:p>
            <a:pPr indent="-311150" lvl="2" marL="1371600" rtl="0" algn="l">
              <a:lnSpc>
                <a:spcPct val="150000"/>
              </a:lnSpc>
              <a:spcBef>
                <a:spcPts val="0"/>
              </a:spcBef>
              <a:spcAft>
                <a:spcPts val="0"/>
              </a:spcAft>
              <a:buClr>
                <a:schemeClr val="dk2"/>
              </a:buClr>
              <a:buSzPts val="1300"/>
              <a:buFont typeface="Bree Serif"/>
              <a:buAutoNum type="romanLcPeriod"/>
            </a:pPr>
            <a:r>
              <a:rPr lang="en" sz="1300">
                <a:latin typeface="Bree Serif"/>
                <a:ea typeface="Bree Serif"/>
                <a:cs typeface="Bree Serif"/>
                <a:sym typeface="Bree Serif"/>
              </a:rPr>
              <a:t>We merged duplicates and dropped some rows with empty information</a:t>
            </a:r>
            <a:endParaRPr sz="1300">
              <a:latin typeface="Bree Serif"/>
              <a:ea typeface="Bree Serif"/>
              <a:cs typeface="Bree Serif"/>
              <a:sym typeface="Bree Serif"/>
            </a:endParaRPr>
          </a:p>
          <a:p>
            <a:pPr indent="-311150" lvl="1" marL="914400" rtl="0" algn="l">
              <a:lnSpc>
                <a:spcPct val="150000"/>
              </a:lnSpc>
              <a:spcBef>
                <a:spcPts val="0"/>
              </a:spcBef>
              <a:spcAft>
                <a:spcPts val="0"/>
              </a:spcAft>
              <a:buClr>
                <a:schemeClr val="dk2"/>
              </a:buClr>
              <a:buSzPts val="1300"/>
              <a:buFont typeface="Bree Serif"/>
              <a:buAutoNum type="alphaLcPeriod"/>
            </a:pPr>
            <a:r>
              <a:rPr b="1" lang="en" sz="1300">
                <a:latin typeface="Bree Serif"/>
                <a:ea typeface="Bree Serif"/>
                <a:cs typeface="Bree Serif"/>
                <a:sym typeface="Bree Serif"/>
              </a:rPr>
              <a:t>Visualization on graphics </a:t>
            </a:r>
            <a:endParaRPr b="1" sz="1300">
              <a:latin typeface="Bree Serif"/>
              <a:ea typeface="Bree Serif"/>
              <a:cs typeface="Bree Serif"/>
              <a:sym typeface="Bree Serif"/>
            </a:endParaRPr>
          </a:p>
          <a:p>
            <a:pPr indent="-311150" lvl="2" marL="1371600" rtl="0" algn="l">
              <a:lnSpc>
                <a:spcPct val="150000"/>
              </a:lnSpc>
              <a:spcBef>
                <a:spcPts val="0"/>
              </a:spcBef>
              <a:spcAft>
                <a:spcPts val="0"/>
              </a:spcAft>
              <a:buClr>
                <a:schemeClr val="dk2"/>
              </a:buClr>
              <a:buSzPts val="1300"/>
              <a:buFont typeface="Bree Serif"/>
              <a:buAutoNum type="romanLcPeriod"/>
            </a:pPr>
            <a:r>
              <a:rPr lang="en" sz="1300">
                <a:latin typeface="Bree Serif"/>
                <a:ea typeface="Bree Serif"/>
                <a:cs typeface="Bree Serif"/>
                <a:sym typeface="Bree Serif"/>
              </a:rPr>
              <a:t>Linear Graphic Chart</a:t>
            </a:r>
            <a:endParaRPr sz="1300">
              <a:latin typeface="Bree Serif"/>
              <a:ea typeface="Bree Serif"/>
              <a:cs typeface="Bree Serif"/>
              <a:sym typeface="Bree Serif"/>
            </a:endParaRPr>
          </a:p>
          <a:p>
            <a:pPr indent="-311150" lvl="2" marL="1371600" rtl="0" algn="l">
              <a:lnSpc>
                <a:spcPct val="150000"/>
              </a:lnSpc>
              <a:spcBef>
                <a:spcPts val="0"/>
              </a:spcBef>
              <a:spcAft>
                <a:spcPts val="0"/>
              </a:spcAft>
              <a:buClr>
                <a:schemeClr val="dk2"/>
              </a:buClr>
              <a:buSzPts val="1300"/>
              <a:buFont typeface="Bree Serif"/>
              <a:buAutoNum type="romanLcPeriod"/>
            </a:pPr>
            <a:r>
              <a:rPr lang="en" sz="1300">
                <a:latin typeface="Bree Serif"/>
                <a:ea typeface="Bree Serif"/>
                <a:cs typeface="Bree Serif"/>
                <a:sym typeface="Bree Serif"/>
              </a:rPr>
              <a:t>Bar Chart Graphic</a:t>
            </a:r>
            <a:endParaRPr sz="1300">
              <a:latin typeface="Bree Serif"/>
              <a:ea typeface="Bree Serif"/>
              <a:cs typeface="Bree Serif"/>
              <a:sym typeface="Bree Serif"/>
            </a:endParaRPr>
          </a:p>
          <a:p>
            <a:pPr indent="0" lvl="0" marL="0" rtl="0" algn="l">
              <a:spcBef>
                <a:spcPts val="0"/>
              </a:spcBef>
              <a:spcAft>
                <a:spcPts val="1200"/>
              </a:spcAft>
              <a:buNone/>
            </a:pPr>
            <a:r>
              <a:t/>
            </a:r>
            <a:endParaRPr>
              <a:latin typeface="Bree Serif"/>
              <a:ea typeface="Bree Serif"/>
              <a:cs typeface="Bree Serif"/>
              <a:sym typeface="Bree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mt="56000"/>
          </a:blip>
          <a:stretch>
            <a:fillRect/>
          </a:stretch>
        </p:blipFill>
        <p:spPr>
          <a:xfrm>
            <a:off x="0" y="0"/>
            <a:ext cx="9144000" cy="5143500"/>
          </a:xfrm>
          <a:prstGeom prst="rect">
            <a:avLst/>
          </a:prstGeom>
          <a:noFill/>
          <a:ln>
            <a:noFill/>
          </a:ln>
        </p:spPr>
      </p:pic>
      <p:pic>
        <p:nvPicPr>
          <p:cNvPr id="107" name="Google Shape;107;p20"/>
          <p:cNvPicPr preferRelativeResize="0"/>
          <p:nvPr/>
        </p:nvPicPr>
        <p:blipFill>
          <a:blip r:embed="rId4">
            <a:alphaModFix/>
          </a:blip>
          <a:stretch>
            <a:fillRect/>
          </a:stretch>
        </p:blipFill>
        <p:spPr>
          <a:xfrm>
            <a:off x="1275088" y="457125"/>
            <a:ext cx="6593825" cy="3709024"/>
          </a:xfrm>
          <a:prstGeom prst="rect">
            <a:avLst/>
          </a:prstGeom>
          <a:noFill/>
          <a:ln>
            <a:noFill/>
          </a:ln>
        </p:spPr>
      </p:pic>
      <p:sp>
        <p:nvSpPr>
          <p:cNvPr id="108" name="Google Shape;108;p20"/>
          <p:cNvSpPr txBox="1"/>
          <p:nvPr>
            <p:ph idx="1" type="body"/>
          </p:nvPr>
        </p:nvSpPr>
        <p:spPr>
          <a:xfrm>
            <a:off x="1154263" y="4328800"/>
            <a:ext cx="6835500" cy="2977800"/>
          </a:xfrm>
          <a:prstGeom prst="rect">
            <a:avLst/>
          </a:prstGeom>
        </p:spPr>
        <p:txBody>
          <a:bodyPr anchorCtr="0" anchor="t" bIns="91425" lIns="91425" spcFirstLastPara="1" rIns="91425" wrap="square" tIns="91425">
            <a:normAutofit/>
          </a:bodyPr>
          <a:lstStyle/>
          <a:p>
            <a:pPr indent="0" lvl="0" marL="0" rtl="0" algn="ctr">
              <a:lnSpc>
                <a:spcPct val="140000"/>
              </a:lnSpc>
              <a:spcBef>
                <a:spcPts val="1200"/>
              </a:spcBef>
              <a:spcAft>
                <a:spcPts val="0"/>
              </a:spcAft>
              <a:buNone/>
            </a:pPr>
            <a:r>
              <a:rPr lang="en" sz="1200">
                <a:latin typeface="Bree Serif"/>
                <a:ea typeface="Bree Serif"/>
                <a:cs typeface="Bree Serif"/>
                <a:sym typeface="Bree Serif"/>
              </a:rPr>
              <a:t>North America, Oceania and Southern Africa are our top regions for shark attacks. </a:t>
            </a:r>
            <a:br>
              <a:rPr lang="en" sz="1200">
                <a:latin typeface="Bree Serif"/>
                <a:ea typeface="Bree Serif"/>
                <a:cs typeface="Bree Serif"/>
                <a:sym typeface="Bree Serif"/>
              </a:rPr>
            </a:br>
            <a:r>
              <a:rPr lang="en" sz="1200">
                <a:latin typeface="Bree Serif"/>
                <a:ea typeface="Bree Serif"/>
                <a:cs typeface="Bree Serif"/>
                <a:sym typeface="Bree Serif"/>
              </a:rPr>
              <a:t>Our analysis will then focus on the top 2.</a:t>
            </a:r>
            <a:endParaRPr sz="1200">
              <a:latin typeface="Bree Serif"/>
              <a:ea typeface="Bree Serif"/>
              <a:cs typeface="Bree Serif"/>
              <a:sym typeface="Bree Serif"/>
            </a:endParaRPr>
          </a:p>
          <a:p>
            <a:pPr indent="0" lvl="0" marL="0" rtl="0" algn="l">
              <a:spcBef>
                <a:spcPts val="1200"/>
              </a:spcBef>
              <a:spcAft>
                <a:spcPts val="1200"/>
              </a:spcAft>
              <a:buNone/>
            </a:pPr>
            <a:r>
              <a:t/>
            </a:r>
            <a:endParaRPr>
              <a:latin typeface="Bree Serif"/>
              <a:ea typeface="Bree Serif"/>
              <a:cs typeface="Bree Serif"/>
              <a:sym typeface="Bree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mt="56000"/>
          </a:blip>
          <a:stretch>
            <a:fillRect/>
          </a:stretch>
        </p:blipFill>
        <p:spPr>
          <a:xfrm>
            <a:off x="0" y="0"/>
            <a:ext cx="9144000" cy="5143500"/>
          </a:xfrm>
          <a:prstGeom prst="rect">
            <a:avLst/>
          </a:prstGeom>
          <a:noFill/>
          <a:ln>
            <a:noFill/>
          </a:ln>
        </p:spPr>
      </p:pic>
      <p:sp>
        <p:nvSpPr>
          <p:cNvPr id="114" name="Google Shape;114;p21"/>
          <p:cNvSpPr txBox="1"/>
          <p:nvPr>
            <p:ph idx="1" type="body"/>
          </p:nvPr>
        </p:nvSpPr>
        <p:spPr>
          <a:xfrm>
            <a:off x="403575" y="1398138"/>
            <a:ext cx="2134500" cy="2977800"/>
          </a:xfrm>
          <a:prstGeom prst="rect">
            <a:avLst/>
          </a:prstGeom>
        </p:spPr>
        <p:txBody>
          <a:bodyPr anchorCtr="0" anchor="t" bIns="91425" lIns="91425" spcFirstLastPara="1" rIns="91425" wrap="square" tIns="91425">
            <a:normAutofit/>
          </a:bodyPr>
          <a:lstStyle/>
          <a:p>
            <a:pPr indent="-304800" lvl="0" marL="457200" rtl="0" algn="l">
              <a:lnSpc>
                <a:spcPct val="140000"/>
              </a:lnSpc>
              <a:spcBef>
                <a:spcPts val="1200"/>
              </a:spcBef>
              <a:spcAft>
                <a:spcPts val="0"/>
              </a:spcAft>
              <a:buClr>
                <a:schemeClr val="dk2"/>
              </a:buClr>
              <a:buSzPts val="1200"/>
              <a:buFont typeface="Bree Serif"/>
              <a:buChar char="●"/>
            </a:pPr>
            <a:r>
              <a:rPr lang="en" sz="1200">
                <a:latin typeface="Bree Serif"/>
                <a:ea typeface="Bree Serif"/>
                <a:cs typeface="Bree Serif"/>
                <a:sym typeface="Bree Serif"/>
              </a:rPr>
              <a:t>Summer time in North America: June to August </a:t>
            </a:r>
            <a:endParaRPr sz="1200">
              <a:latin typeface="Bree Serif"/>
              <a:ea typeface="Bree Serif"/>
              <a:cs typeface="Bree Serif"/>
              <a:sym typeface="Bree Serif"/>
            </a:endParaRPr>
          </a:p>
          <a:p>
            <a:pPr indent="-304800" lvl="0" marL="457200" rtl="0" algn="l">
              <a:lnSpc>
                <a:spcPct val="140000"/>
              </a:lnSpc>
              <a:spcBef>
                <a:spcPts val="0"/>
              </a:spcBef>
              <a:spcAft>
                <a:spcPts val="0"/>
              </a:spcAft>
              <a:buClr>
                <a:schemeClr val="dk2"/>
              </a:buClr>
              <a:buSzPts val="1200"/>
              <a:buFont typeface="Bree Serif"/>
              <a:buChar char="●"/>
            </a:pPr>
            <a:r>
              <a:rPr lang="en" sz="1200">
                <a:latin typeface="Bree Serif"/>
                <a:ea typeface="Bree Serif"/>
                <a:cs typeface="Bree Serif"/>
                <a:sym typeface="Bree Serif"/>
              </a:rPr>
              <a:t>Summer time in Oceania: December to February</a:t>
            </a:r>
            <a:endParaRPr sz="1200">
              <a:latin typeface="Bree Serif"/>
              <a:ea typeface="Bree Serif"/>
              <a:cs typeface="Bree Serif"/>
              <a:sym typeface="Bree Serif"/>
            </a:endParaRPr>
          </a:p>
          <a:p>
            <a:pPr indent="-304800" lvl="0" marL="457200" rtl="0" algn="l">
              <a:lnSpc>
                <a:spcPct val="140000"/>
              </a:lnSpc>
              <a:spcBef>
                <a:spcPts val="0"/>
              </a:spcBef>
              <a:spcAft>
                <a:spcPts val="0"/>
              </a:spcAft>
              <a:buClr>
                <a:schemeClr val="dk2"/>
              </a:buClr>
              <a:buSzPts val="1200"/>
              <a:buFont typeface="Bree Serif"/>
              <a:buChar char="●"/>
            </a:pPr>
            <a:r>
              <a:rPr lang="en" sz="1200">
                <a:latin typeface="Bree Serif"/>
                <a:ea typeface="Bree Serif"/>
                <a:cs typeface="Bree Serif"/>
                <a:sym typeface="Bree Serif"/>
              </a:rPr>
              <a:t>Summer time in Southern Africa: November to March</a:t>
            </a:r>
            <a:endParaRPr sz="1200">
              <a:latin typeface="Bree Serif"/>
              <a:ea typeface="Bree Serif"/>
              <a:cs typeface="Bree Serif"/>
              <a:sym typeface="Bree Serif"/>
            </a:endParaRPr>
          </a:p>
          <a:p>
            <a:pPr indent="0" lvl="0" marL="0" rtl="0" algn="l">
              <a:spcBef>
                <a:spcPts val="1200"/>
              </a:spcBef>
              <a:spcAft>
                <a:spcPts val="1200"/>
              </a:spcAft>
              <a:buNone/>
            </a:pPr>
            <a:r>
              <a:t/>
            </a:r>
            <a:endParaRPr>
              <a:latin typeface="Bree Serif"/>
              <a:ea typeface="Bree Serif"/>
              <a:cs typeface="Bree Serif"/>
              <a:sym typeface="Bree Serif"/>
            </a:endParaRPr>
          </a:p>
        </p:txBody>
      </p:sp>
      <p:pic>
        <p:nvPicPr>
          <p:cNvPr id="115" name="Google Shape;115;p21"/>
          <p:cNvPicPr preferRelativeResize="0"/>
          <p:nvPr/>
        </p:nvPicPr>
        <p:blipFill>
          <a:blip r:embed="rId4">
            <a:alphaModFix/>
          </a:blip>
          <a:stretch>
            <a:fillRect/>
          </a:stretch>
        </p:blipFill>
        <p:spPr>
          <a:xfrm>
            <a:off x="2750450" y="573299"/>
            <a:ext cx="6078351" cy="407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