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1" r:id="rId6"/>
    <p:sldId id="267" r:id="rId7"/>
    <p:sldId id="270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94713" autoAdjust="0"/>
  </p:normalViewPr>
  <p:slideViewPr>
    <p:cSldViewPr>
      <p:cViewPr varScale="1">
        <p:scale>
          <a:sx n="109" d="100"/>
          <a:sy n="109" d="100"/>
        </p:scale>
        <p:origin x="624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B5852-65F5-42FF-B992-8DF02C9A6C43}" type="datetimeFigureOut">
              <a:rPr lang="it-IT" smtClean="0"/>
              <a:pPr/>
              <a:t>31/05/2023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172CA-2A25-420F-B9CD-99E1097472AF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2172CA-2A25-420F-B9CD-99E1097472AF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28774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8FAE-B93A-4143-BC4F-1F3D55289048}" type="datetimeFigureOut">
              <a:rPr lang="it-IT" smtClean="0"/>
              <a:pPr/>
              <a:t>31/05/2023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8C68-4685-4395-AC20-297C1B492152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8FAE-B93A-4143-BC4F-1F3D55289048}" type="datetimeFigureOut">
              <a:rPr lang="it-IT" smtClean="0"/>
              <a:pPr/>
              <a:t>31/05/2023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8C68-4685-4395-AC20-297C1B492152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8FAE-B93A-4143-BC4F-1F3D55289048}" type="datetimeFigureOut">
              <a:rPr lang="it-IT" smtClean="0"/>
              <a:pPr/>
              <a:t>31/05/2023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8C68-4685-4395-AC20-297C1B492152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8FAE-B93A-4143-BC4F-1F3D55289048}" type="datetimeFigureOut">
              <a:rPr lang="it-IT" smtClean="0"/>
              <a:pPr/>
              <a:t>31/05/2023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8C68-4685-4395-AC20-297C1B492152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8FAE-B93A-4143-BC4F-1F3D55289048}" type="datetimeFigureOut">
              <a:rPr lang="it-IT" smtClean="0"/>
              <a:pPr/>
              <a:t>31/05/2023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8C68-4685-4395-AC20-297C1B492152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8FAE-B93A-4143-BC4F-1F3D55289048}" type="datetimeFigureOut">
              <a:rPr lang="it-IT" smtClean="0"/>
              <a:pPr/>
              <a:t>31/05/2023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8C68-4685-4395-AC20-297C1B492152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8FAE-B93A-4143-BC4F-1F3D55289048}" type="datetimeFigureOut">
              <a:rPr lang="it-IT" smtClean="0"/>
              <a:pPr/>
              <a:t>31/05/2023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8C68-4685-4395-AC20-297C1B492152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8FAE-B93A-4143-BC4F-1F3D55289048}" type="datetimeFigureOut">
              <a:rPr lang="it-IT" smtClean="0"/>
              <a:pPr/>
              <a:t>31/05/2023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8C68-4685-4395-AC20-297C1B492152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8FAE-B93A-4143-BC4F-1F3D55289048}" type="datetimeFigureOut">
              <a:rPr lang="it-IT" smtClean="0"/>
              <a:pPr/>
              <a:t>31/05/2023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8C68-4685-4395-AC20-297C1B492152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8FAE-B93A-4143-BC4F-1F3D55289048}" type="datetimeFigureOut">
              <a:rPr lang="it-IT" smtClean="0"/>
              <a:pPr/>
              <a:t>31/05/2023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8C68-4685-4395-AC20-297C1B492152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D8FAE-B93A-4143-BC4F-1F3D55289048}" type="datetimeFigureOut">
              <a:rPr lang="it-IT" smtClean="0"/>
              <a:pPr/>
              <a:t>31/05/2023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08C68-4685-4395-AC20-297C1B492152}" type="slidenum">
              <a:rPr lang="it-IT" smtClean="0"/>
              <a:pPr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5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D8FAE-B93A-4143-BC4F-1F3D55289048}" type="datetimeFigureOut">
              <a:rPr lang="it-IT" smtClean="0"/>
              <a:pPr/>
              <a:t>31/05/2023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08C68-4685-4395-AC20-297C1B492152}" type="slidenum">
              <a:rPr lang="it-IT" smtClean="0"/>
              <a:pPr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Cos'è un'infrastruttura informatica: componenti e tipologie -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CasellaDiTesto 3"/>
          <p:cNvSpPr txBox="1"/>
          <p:nvPr/>
        </p:nvSpPr>
        <p:spPr>
          <a:xfrm>
            <a:off x="1524000" y="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600" b="1" dirty="0">
                <a:solidFill>
                  <a:schemeClr val="bg1"/>
                </a:solidFill>
              </a:rPr>
              <a:t>Primo anno informatica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524000" y="3929066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Riepilogo programma informatica 1Hi IIS Giorgi Woolf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4738678" y="4643447"/>
            <a:ext cx="22145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Fatto da:</a:t>
            </a:r>
          </a:p>
          <a:p>
            <a:pPr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 A. </a:t>
            </a:r>
            <a:r>
              <a:rPr lang="it-IT" dirty="0" err="1">
                <a:solidFill>
                  <a:schemeClr val="bg1"/>
                </a:solidFill>
              </a:rPr>
              <a:t>Ricordy</a:t>
            </a:r>
            <a:endParaRPr lang="it-IT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 G. </a:t>
            </a:r>
            <a:r>
              <a:rPr lang="it-IT" dirty="0" err="1">
                <a:solidFill>
                  <a:schemeClr val="bg1"/>
                </a:solidFill>
              </a:rPr>
              <a:t>Ricciardi</a:t>
            </a:r>
            <a:endParaRPr lang="it-IT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it-IT" dirty="0">
                <a:solidFill>
                  <a:schemeClr val="bg1"/>
                </a:solidFill>
              </a:rPr>
              <a:t> C. </a:t>
            </a:r>
            <a:r>
              <a:rPr lang="it-IT" dirty="0" err="1">
                <a:solidFill>
                  <a:schemeClr val="bg1"/>
                </a:solidFill>
              </a:rPr>
              <a:t>Moscetta</a:t>
            </a:r>
            <a:endParaRPr lang="it-IT" dirty="0">
              <a:solidFill>
                <a:schemeClr val="bg1"/>
              </a:solidFill>
            </a:endParaRPr>
          </a:p>
        </p:txBody>
      </p:sp>
      <p:pic>
        <p:nvPicPr>
          <p:cNvPr id="7" name="Picture 1" descr="C:\Users\STUDENTE\Desktop\istockphoto-1222160402-612x61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-1"/>
            <a:ext cx="12192000" cy="6858000"/>
          </a:xfrm>
          <a:prstGeom prst="rect">
            <a:avLst/>
          </a:prstGeom>
          <a:noFill/>
        </p:spPr>
      </p:pic>
      <p:sp>
        <p:nvSpPr>
          <p:cNvPr id="8" name="CasellaDiTesto 7"/>
          <p:cNvSpPr txBox="1"/>
          <p:nvPr/>
        </p:nvSpPr>
        <p:spPr>
          <a:xfrm>
            <a:off x="5951414" y="1918944"/>
            <a:ext cx="48577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+mj-lt"/>
              </a:rPr>
              <a:t>- Cosa è l’informatica e cenni sulla  sua storia</a:t>
            </a:r>
          </a:p>
        </p:txBody>
      </p:sp>
      <p:sp>
        <p:nvSpPr>
          <p:cNvPr id="9" name="CasellaDiTesto 8"/>
          <p:cNvSpPr txBox="1"/>
          <p:nvPr/>
        </p:nvSpPr>
        <p:spPr>
          <a:xfrm>
            <a:off x="5879976" y="1061688"/>
            <a:ext cx="4929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/>
              <a:t>Argomenti che verranno trattati: </a:t>
            </a:r>
          </a:p>
        </p:txBody>
      </p:sp>
      <p:sp>
        <p:nvSpPr>
          <p:cNvPr id="12" name="CasellaDiTesto 7"/>
          <p:cNvSpPr txBox="1"/>
          <p:nvPr/>
        </p:nvSpPr>
        <p:spPr>
          <a:xfrm>
            <a:off x="5951414" y="2755115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it-IT" sz="2400" dirty="0">
                <a:latin typeface="+mj-lt"/>
              </a:rPr>
              <a:t> </a:t>
            </a:r>
            <a:r>
              <a:rPr lang="it-IT" sz="2400" dirty="0"/>
              <a:t>Cenni sui sistemi di numerazione</a:t>
            </a:r>
          </a:p>
        </p:txBody>
      </p:sp>
      <p:sp>
        <p:nvSpPr>
          <p:cNvPr id="15" name="CasellaDiTesto 7"/>
          <p:cNvSpPr txBox="1"/>
          <p:nvPr/>
        </p:nvSpPr>
        <p:spPr>
          <a:xfrm>
            <a:off x="5951414" y="3216780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it-IT" sz="2400" dirty="0">
                <a:latin typeface="+mj-lt"/>
              </a:rPr>
              <a:t> Word</a:t>
            </a:r>
            <a:endParaRPr lang="it-IT" sz="2400" dirty="0"/>
          </a:p>
        </p:txBody>
      </p:sp>
      <p:sp>
        <p:nvSpPr>
          <p:cNvPr id="17" name="CasellaDiTesto 7"/>
          <p:cNvSpPr txBox="1"/>
          <p:nvPr/>
        </p:nvSpPr>
        <p:spPr>
          <a:xfrm>
            <a:off x="5951414" y="3678445"/>
            <a:ext cx="4857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it-IT" sz="2400" dirty="0">
                <a:latin typeface="+mj-lt"/>
              </a:rPr>
              <a:t> Excel</a:t>
            </a:r>
            <a:endParaRPr lang="it-IT" sz="2400" dirty="0"/>
          </a:p>
        </p:txBody>
      </p:sp>
      <p:sp>
        <p:nvSpPr>
          <p:cNvPr id="16" name="CasellaDiTesto 1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       </a:t>
            </a:r>
            <a:r>
              <a:rPr lang="it-IT" sz="1600" dirty="0"/>
              <a:t>   </a:t>
            </a:r>
            <a:r>
              <a:rPr lang="it-IT" dirty="0"/>
              <a:t> - Informatica 1Hi – </a:t>
            </a:r>
            <a:r>
              <a:rPr lang="it-IT" dirty="0" err="1"/>
              <a:t>Ricciardi</a:t>
            </a:r>
            <a:r>
              <a:rPr lang="it-IT" dirty="0"/>
              <a:t>, </a:t>
            </a:r>
            <a:r>
              <a:rPr lang="it-IT" dirty="0" err="1"/>
              <a:t>Ricordy</a:t>
            </a:r>
            <a:r>
              <a:rPr lang="it-IT" dirty="0"/>
              <a:t>, </a:t>
            </a:r>
            <a:r>
              <a:rPr lang="it-IT" dirty="0" err="1"/>
              <a:t>Moscetta</a:t>
            </a:r>
            <a:endParaRPr lang="it-IT" dirty="0"/>
          </a:p>
        </p:txBody>
      </p:sp>
      <p:pic>
        <p:nvPicPr>
          <p:cNvPr id="18" name="Picture 2" descr="C:\Users\STUDENTE\Downloads\Immagine 2023-05-26 110920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436876"/>
            <a:ext cx="857256" cy="4211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8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7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7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7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6" grpId="0"/>
      <p:bldP spid="6" grpId="1"/>
      <p:bldP spid="8" grpId="0"/>
      <p:bldP spid="9" grpId="0"/>
      <p:bldP spid="12" grpId="0"/>
      <p:bldP spid="15" grpId="0"/>
      <p:bldP spid="17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Che cos’è l’informatica?</a:t>
            </a:r>
          </a:p>
        </p:txBody>
      </p:sp>
      <p:sp>
        <p:nvSpPr>
          <p:cNvPr id="5" name="CasellaDiTesto 4"/>
          <p:cNvSpPr txBox="1"/>
          <p:nvPr/>
        </p:nvSpPr>
        <p:spPr>
          <a:xfrm>
            <a:off x="1524000" y="857232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Informatica è un termine usato in riferimento a tre cose diverse ma collegate: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4667240" y="3857628"/>
            <a:ext cx="264320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Come una </a:t>
            </a:r>
            <a:r>
              <a:rPr lang="it-IT" sz="1400" b="1" u="sng" dirty="0"/>
              <a:t>tecnologia</a:t>
            </a:r>
            <a:r>
              <a:rPr lang="it-IT" sz="1400" dirty="0"/>
              <a:t> che realizza le operazioni (Conoscere l’informatica = saper realizzare le applicazioni).</a:t>
            </a:r>
          </a:p>
          <a:p>
            <a:endParaRPr lang="it-IT" dirty="0"/>
          </a:p>
        </p:txBody>
      </p:sp>
      <p:sp>
        <p:nvSpPr>
          <p:cNvPr id="13" name="CasellaDiTesto 12"/>
          <p:cNvSpPr txBox="1"/>
          <p:nvPr/>
        </p:nvSpPr>
        <p:spPr>
          <a:xfrm>
            <a:off x="8310578" y="2857496"/>
            <a:ext cx="214314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Come una </a:t>
            </a:r>
            <a:r>
              <a:rPr lang="it-IT" sz="1400" b="1" u="sng" dirty="0"/>
              <a:t>disciplina scientifica</a:t>
            </a:r>
            <a:r>
              <a:rPr lang="it-IT" sz="1400" dirty="0"/>
              <a:t> che fonda e rende possibile quella tecnologia.</a:t>
            </a:r>
          </a:p>
          <a:p>
            <a:endParaRPr lang="it-IT" dirty="0"/>
          </a:p>
        </p:txBody>
      </p:sp>
      <p:sp>
        <p:nvSpPr>
          <p:cNvPr id="14" name="CasellaDiTesto 13"/>
          <p:cNvSpPr txBox="1"/>
          <p:nvPr/>
        </p:nvSpPr>
        <p:spPr>
          <a:xfrm>
            <a:off x="1524000" y="2786058"/>
            <a:ext cx="292892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Informatica come un insieme di </a:t>
            </a:r>
            <a:r>
              <a:rPr lang="it-IT" sz="1400" b="1" u="sng" dirty="0"/>
              <a:t>applicazioni</a:t>
            </a:r>
            <a:r>
              <a:rPr lang="it-IT" sz="1400" dirty="0"/>
              <a:t> e dispositivi (Conoscere l’informatica = saper utilizzare le applicazioni come Word o Acrobat).</a:t>
            </a:r>
          </a:p>
          <a:p>
            <a:endParaRPr lang="it-IT" dirty="0"/>
          </a:p>
        </p:txBody>
      </p:sp>
      <p:cxnSp>
        <p:nvCxnSpPr>
          <p:cNvPr id="16" name="Connettore 2 15"/>
          <p:cNvCxnSpPr/>
          <p:nvPr/>
        </p:nvCxnSpPr>
        <p:spPr>
          <a:xfrm rot="5400000">
            <a:off x="2345505" y="1678769"/>
            <a:ext cx="1428760" cy="785818"/>
          </a:xfrm>
          <a:prstGeom prst="straightConnector1">
            <a:avLst/>
          </a:prstGeom>
          <a:ln w="19050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2 23"/>
          <p:cNvCxnSpPr/>
          <p:nvPr/>
        </p:nvCxnSpPr>
        <p:spPr>
          <a:xfrm rot="5400000">
            <a:off x="4703753" y="2607463"/>
            <a:ext cx="2499536" cy="794"/>
          </a:xfrm>
          <a:prstGeom prst="straightConnector1">
            <a:avLst/>
          </a:prstGeom>
          <a:ln w="19050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/>
          <p:cNvCxnSpPr/>
          <p:nvPr/>
        </p:nvCxnSpPr>
        <p:spPr>
          <a:xfrm rot="16200000" flipH="1">
            <a:off x="7917669" y="1750207"/>
            <a:ext cx="1428760" cy="785818"/>
          </a:xfrm>
          <a:prstGeom prst="straightConnector1">
            <a:avLst/>
          </a:prstGeom>
          <a:ln w="19050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L’informatica</a:t>
            </a:r>
          </a:p>
        </p:txBody>
      </p:sp>
      <p:cxnSp>
        <p:nvCxnSpPr>
          <p:cNvPr id="30" name="Connettore 2 29"/>
          <p:cNvCxnSpPr/>
          <p:nvPr/>
        </p:nvCxnSpPr>
        <p:spPr>
          <a:xfrm rot="5400000">
            <a:off x="3917141" y="821513"/>
            <a:ext cx="1428760" cy="928694"/>
          </a:xfrm>
          <a:prstGeom prst="straightConnector1">
            <a:avLst/>
          </a:prstGeom>
          <a:ln w="19050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/>
          <p:cNvCxnSpPr/>
          <p:nvPr/>
        </p:nvCxnSpPr>
        <p:spPr>
          <a:xfrm rot="16200000" flipH="1">
            <a:off x="6881818" y="857232"/>
            <a:ext cx="1428760" cy="857256"/>
          </a:xfrm>
          <a:prstGeom prst="straightConnector1">
            <a:avLst/>
          </a:prstGeom>
          <a:ln w="19050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sellaDiTesto 31"/>
          <p:cNvSpPr txBox="1"/>
          <p:nvPr/>
        </p:nvSpPr>
        <p:spPr>
          <a:xfrm>
            <a:off x="1524000" y="2000240"/>
            <a:ext cx="49291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E’:</a:t>
            </a:r>
          </a:p>
          <a:p>
            <a:pPr>
              <a:buFontTx/>
              <a:buChar char="-"/>
            </a:pPr>
            <a:r>
              <a:rPr lang="it-IT" dirty="0"/>
              <a:t> La scienza che studia i procedimenti per risolvere problemi</a:t>
            </a:r>
          </a:p>
          <a:p>
            <a:pPr>
              <a:buFontTx/>
              <a:buChar char="-"/>
            </a:pPr>
            <a:r>
              <a:rPr lang="it-IT" dirty="0"/>
              <a:t> La scienza che studia i linguaggi di programmazione per descrivere algoritmi</a:t>
            </a:r>
          </a:p>
          <a:p>
            <a:pPr>
              <a:buFontTx/>
              <a:buChar char="-"/>
            </a:pPr>
            <a:r>
              <a:rPr lang="it-IT" dirty="0"/>
              <a:t> La scienza che studia le architetture  dei computer per eseguire programmi</a:t>
            </a:r>
          </a:p>
          <a:p>
            <a:pPr>
              <a:buFontTx/>
              <a:buChar char="-"/>
            </a:pPr>
            <a:r>
              <a:rPr lang="it-IT" dirty="0"/>
              <a:t> La scienza che studia il ragionamento automatico </a:t>
            </a:r>
          </a:p>
        </p:txBody>
      </p:sp>
      <p:sp>
        <p:nvSpPr>
          <p:cNvPr id="33" name="CasellaDiTesto 32"/>
          <p:cNvSpPr txBox="1"/>
          <p:nvPr/>
        </p:nvSpPr>
        <p:spPr>
          <a:xfrm>
            <a:off x="7096132" y="2000240"/>
            <a:ext cx="41844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Non è:</a:t>
            </a:r>
          </a:p>
          <a:p>
            <a:pPr>
              <a:buFontTx/>
              <a:buChar char="-"/>
            </a:pPr>
            <a:r>
              <a:rPr lang="it-IT" dirty="0"/>
              <a:t> Smanettare</a:t>
            </a:r>
          </a:p>
          <a:p>
            <a:pPr>
              <a:buFontTx/>
              <a:buChar char="-"/>
            </a:pPr>
            <a:r>
              <a:rPr lang="it-IT" dirty="0"/>
              <a:t> Montare e smontare PC</a:t>
            </a:r>
            <a:br>
              <a:rPr lang="it-IT" dirty="0"/>
            </a:br>
            <a:r>
              <a:rPr lang="it-IT" dirty="0"/>
              <a:t>- Conoscere e installare </a:t>
            </a:r>
            <a:r>
              <a:rPr lang="it-IT" dirty="0" smtClean="0"/>
              <a:t>pacchettisoftware</a:t>
            </a:r>
            <a:endParaRPr lang="it-IT" dirty="0"/>
          </a:p>
          <a:p>
            <a:pPr>
              <a:buFontTx/>
              <a:buChar char="-"/>
            </a:pPr>
            <a:r>
              <a:rPr lang="it-IT" dirty="0"/>
              <a:t> Navigare in Internet</a:t>
            </a:r>
          </a:p>
          <a:p>
            <a:pPr>
              <a:buFontTx/>
              <a:buChar char="-"/>
            </a:pPr>
            <a:r>
              <a:rPr lang="it-IT" dirty="0"/>
              <a:t> Conoscere più linguaggi di </a:t>
            </a:r>
            <a:r>
              <a:rPr lang="it-IT" spc="20" dirty="0"/>
              <a:t> </a:t>
            </a:r>
            <a:r>
              <a:rPr lang="it-IT" spc="20" dirty="0" smtClean="0"/>
              <a:t>  </a:t>
            </a:r>
            <a:r>
              <a:rPr lang="it-IT" dirty="0" smtClean="0"/>
              <a:t>programmazione </a:t>
            </a:r>
            <a:r>
              <a:rPr lang="it-IT" dirty="0"/>
              <a:t>possibile</a:t>
            </a:r>
          </a:p>
          <a:p>
            <a:pPr>
              <a:buFontTx/>
              <a:buChar char="-"/>
            </a:pPr>
            <a:r>
              <a:rPr lang="it-IT" dirty="0"/>
              <a:t> Programmare e basta</a:t>
            </a:r>
          </a:p>
          <a:p>
            <a:endParaRPr lang="it-IT" dirty="0"/>
          </a:p>
        </p:txBody>
      </p:sp>
      <p:sp>
        <p:nvSpPr>
          <p:cNvPr id="17" name="CasellaDiTesto 1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       </a:t>
            </a:r>
            <a:r>
              <a:rPr lang="it-IT" sz="1600" dirty="0"/>
              <a:t>   </a:t>
            </a:r>
            <a:r>
              <a:rPr lang="it-IT" dirty="0"/>
              <a:t> - Informatica 1Hi – </a:t>
            </a:r>
            <a:r>
              <a:rPr lang="it-IT" dirty="0" err="1"/>
              <a:t>Ricciardi</a:t>
            </a:r>
            <a:r>
              <a:rPr lang="it-IT" dirty="0"/>
              <a:t>, </a:t>
            </a:r>
            <a:r>
              <a:rPr lang="it-IT" dirty="0" err="1"/>
              <a:t>Ricordy</a:t>
            </a:r>
            <a:r>
              <a:rPr lang="it-IT" dirty="0"/>
              <a:t>, </a:t>
            </a:r>
            <a:r>
              <a:rPr lang="it-IT" dirty="0" err="1"/>
              <a:t>Moscetta</a:t>
            </a:r>
            <a:endParaRPr lang="it-IT" dirty="0"/>
          </a:p>
        </p:txBody>
      </p:sp>
      <p:pic>
        <p:nvPicPr>
          <p:cNvPr id="18" name="Picture 2" descr="C:\Users\STUDENTE\Downloads\Immagine 2023-05-26 1109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6876"/>
            <a:ext cx="857256" cy="4211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2" grpId="0"/>
      <p:bldP spid="12" grpId="1"/>
      <p:bldP spid="13" grpId="0"/>
      <p:bldP spid="13" grpId="1"/>
      <p:bldP spid="14" grpId="0"/>
      <p:bldP spid="14" grpId="1"/>
      <p:bldP spid="29" grpId="0"/>
      <p:bldP spid="32" grpId="0"/>
      <p:bldP spid="33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sellaDiTesto 6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Cenni sulla storia dell’informatica</a:t>
            </a:r>
          </a:p>
        </p:txBody>
      </p:sp>
      <p:sp>
        <p:nvSpPr>
          <p:cNvPr id="8" name="CasellaDiTesto 7"/>
          <p:cNvSpPr txBox="1"/>
          <p:nvPr/>
        </p:nvSpPr>
        <p:spPr>
          <a:xfrm>
            <a:off x="1524000" y="859691"/>
            <a:ext cx="2571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L’informatica nasce ufficialmente nel 1936 con il modello di </a:t>
            </a:r>
            <a:r>
              <a:rPr lang="it-IT" dirty="0" err="1"/>
              <a:t>Turing</a:t>
            </a:r>
            <a:r>
              <a:rPr lang="it-IT" dirty="0"/>
              <a:t>.</a:t>
            </a:r>
          </a:p>
        </p:txBody>
      </p:sp>
      <p:sp>
        <p:nvSpPr>
          <p:cNvPr id="10" name="CasellaDiTesto 9"/>
          <p:cNvSpPr txBox="1"/>
          <p:nvPr/>
        </p:nvSpPr>
        <p:spPr>
          <a:xfrm>
            <a:off x="4004441" y="850433"/>
            <a:ext cx="3203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Von </a:t>
            </a:r>
            <a:r>
              <a:rPr lang="it-IT" dirty="0" err="1"/>
              <a:t>Neumann</a:t>
            </a:r>
            <a:r>
              <a:rPr lang="it-IT" dirty="0"/>
              <a:t> contribuisce allo sviluppo dell’informatica con l’omonimo modello.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1524000" y="4030378"/>
            <a:ext cx="25717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Negli anni 50-60 un dispositivo occupa un’intera stanza.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7299366" y="859692"/>
            <a:ext cx="3368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it-IT" dirty="0"/>
              <a:t> Negli anni 50-60 l’informatica è applicata dagli enti governativi e dalle aziende private dato che i macchinari erano molto costosi.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4095735" y="4067927"/>
            <a:ext cx="3203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Negli anni 70 il mercato dell’informatica si amplia con l’arrivo dei microcomputer.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7296695" y="2887892"/>
            <a:ext cx="33686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Negli anni 80 l’informatica si separa in mercato hardware e mercato software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34" y="1852001"/>
            <a:ext cx="2771800" cy="207316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1852000"/>
            <a:ext cx="2466975" cy="184785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560" y="5108679"/>
            <a:ext cx="2355436" cy="111701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36" y="5114873"/>
            <a:ext cx="1941250" cy="1264436"/>
          </a:xfrm>
          <a:prstGeom prst="rect">
            <a:avLst/>
          </a:prstGeom>
        </p:spPr>
      </p:pic>
      <p:sp>
        <p:nvSpPr>
          <p:cNvPr id="20" name="CasellaDiTesto 13"/>
          <p:cNvSpPr txBox="1"/>
          <p:nvPr/>
        </p:nvSpPr>
        <p:spPr>
          <a:xfrm>
            <a:off x="7299363" y="4639096"/>
            <a:ext cx="3368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- Negli anni 90 si inzia a diffondere la rete Internet.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162" y="5394061"/>
            <a:ext cx="956649" cy="956649"/>
          </a:xfrm>
          <a:prstGeom prst="rect">
            <a:avLst/>
          </a:prstGeom>
        </p:spPr>
      </p:pic>
      <p:sp>
        <p:nvSpPr>
          <p:cNvPr id="22" name="CasellaDiTesto 1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       </a:t>
            </a:r>
            <a:r>
              <a:rPr lang="it-IT" sz="1600" dirty="0"/>
              <a:t>   </a:t>
            </a:r>
            <a:r>
              <a:rPr lang="it-IT" dirty="0"/>
              <a:t> - Informatica 1Hi – </a:t>
            </a:r>
            <a:r>
              <a:rPr lang="it-IT" dirty="0" err="1"/>
              <a:t>Ricciardi</a:t>
            </a:r>
            <a:r>
              <a:rPr lang="it-IT" dirty="0"/>
              <a:t>, </a:t>
            </a:r>
            <a:r>
              <a:rPr lang="it-IT" dirty="0" err="1"/>
              <a:t>Ricordy</a:t>
            </a:r>
            <a:r>
              <a:rPr lang="it-IT" dirty="0"/>
              <a:t>, </a:t>
            </a:r>
            <a:r>
              <a:rPr lang="it-IT" dirty="0" err="1"/>
              <a:t>Moscetta</a:t>
            </a:r>
            <a:endParaRPr lang="it-IT" dirty="0"/>
          </a:p>
        </p:txBody>
      </p:sp>
      <p:pic>
        <p:nvPicPr>
          <p:cNvPr id="23" name="Picture 2" descr="C:\Users\STUDENTE\Downloads\Immagine 2023-05-26 110920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0" y="6436876"/>
            <a:ext cx="857256" cy="4211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  <p:bldP spid="11" grpId="0"/>
      <p:bldP spid="12" grpId="0"/>
      <p:bldP spid="13" grpId="0"/>
      <p:bldP spid="14" grpId="0"/>
      <p:bldP spid="20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6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Sistemi di numerazione</a:t>
            </a:r>
          </a:p>
        </p:txBody>
      </p:sp>
      <p:cxnSp>
        <p:nvCxnSpPr>
          <p:cNvPr id="7" name="Connettore 2 29"/>
          <p:cNvCxnSpPr/>
          <p:nvPr/>
        </p:nvCxnSpPr>
        <p:spPr>
          <a:xfrm rot="5400000">
            <a:off x="3180697" y="825045"/>
            <a:ext cx="1428760" cy="928694"/>
          </a:xfrm>
          <a:prstGeom prst="straightConnector1">
            <a:avLst/>
          </a:prstGeom>
          <a:ln w="19050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29"/>
          <p:cNvCxnSpPr/>
          <p:nvPr/>
        </p:nvCxnSpPr>
        <p:spPr>
          <a:xfrm>
            <a:off x="6096000" y="575012"/>
            <a:ext cx="0" cy="1557844"/>
          </a:xfrm>
          <a:prstGeom prst="straightConnector1">
            <a:avLst/>
          </a:prstGeom>
          <a:ln w="19050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29"/>
          <p:cNvCxnSpPr/>
          <p:nvPr/>
        </p:nvCxnSpPr>
        <p:spPr>
          <a:xfrm>
            <a:off x="7832577" y="575012"/>
            <a:ext cx="911356" cy="1428760"/>
          </a:xfrm>
          <a:prstGeom prst="straightConnector1">
            <a:avLst/>
          </a:prstGeom>
          <a:ln w="19050" cap="sq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897590" y="197182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Binario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91944" y="2156490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Decimale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00256" y="20037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Esadecimale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020033" y="2341157"/>
            <a:ext cx="25202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Utilizzato in informatica insieme ad esadecimale</a:t>
            </a:r>
          </a:p>
          <a:p>
            <a:pPr marL="285750" indent="-285750">
              <a:buFontTx/>
              <a:buChar char="-"/>
            </a:pPr>
            <a:r>
              <a:rPr lang="it-IT" dirty="0"/>
              <a:t>Solo due cifre («Bit»): </a:t>
            </a:r>
            <a:r>
              <a:rPr lang="it-IT" b="1" dirty="0"/>
              <a:t>0</a:t>
            </a:r>
            <a:r>
              <a:rPr lang="it-IT" dirty="0"/>
              <a:t> e </a:t>
            </a:r>
            <a:r>
              <a:rPr lang="it-IT" b="1" dirty="0"/>
              <a:t>1</a:t>
            </a:r>
          </a:p>
          <a:p>
            <a:pPr marL="285750" indent="-285750">
              <a:buFontTx/>
              <a:buChar char="-"/>
            </a:pPr>
            <a:r>
              <a:rPr lang="it-IT" dirty="0"/>
              <a:t>Viene scritto tra parentesi tonde con pedice numero 2 (es: (1001011)</a:t>
            </a:r>
            <a:r>
              <a:rPr lang="it-IT" baseline="-25000" dirty="0"/>
              <a:t>2</a:t>
            </a:r>
            <a:r>
              <a:rPr lang="it-IT" dirty="0"/>
              <a:t>)</a:t>
            </a:r>
            <a:endParaRPr lang="it-IT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5080374" y="2525823"/>
            <a:ext cx="231928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Usato nella vita di tutti i giorni</a:t>
            </a:r>
          </a:p>
          <a:p>
            <a:pPr marL="285750" indent="-285750">
              <a:buFontTx/>
              <a:buChar char="-"/>
            </a:pPr>
            <a:r>
              <a:rPr lang="it-IT" dirty="0"/>
              <a:t>Dieci cifre: </a:t>
            </a:r>
            <a:r>
              <a:rPr lang="it-IT" b="1" dirty="0"/>
              <a:t>0</a:t>
            </a:r>
            <a:r>
              <a:rPr lang="it-IT" dirty="0"/>
              <a:t>,</a:t>
            </a:r>
            <a:r>
              <a:rPr lang="it-IT" b="1" dirty="0"/>
              <a:t> 1</a:t>
            </a:r>
            <a:r>
              <a:rPr lang="it-IT" dirty="0"/>
              <a:t>,</a:t>
            </a:r>
            <a:r>
              <a:rPr lang="it-IT" b="1" dirty="0"/>
              <a:t> 2</a:t>
            </a:r>
            <a:r>
              <a:rPr lang="it-IT" dirty="0"/>
              <a:t>,</a:t>
            </a:r>
            <a:r>
              <a:rPr lang="it-IT" b="1" dirty="0"/>
              <a:t> 3</a:t>
            </a:r>
            <a:r>
              <a:rPr lang="it-IT" dirty="0"/>
              <a:t>,</a:t>
            </a:r>
            <a:r>
              <a:rPr lang="it-IT" b="1" dirty="0"/>
              <a:t> 4</a:t>
            </a:r>
            <a:r>
              <a:rPr lang="it-IT" dirty="0"/>
              <a:t>,</a:t>
            </a:r>
            <a:r>
              <a:rPr lang="it-IT" b="1" dirty="0"/>
              <a:t> 5</a:t>
            </a:r>
            <a:r>
              <a:rPr lang="it-IT" dirty="0"/>
              <a:t>,</a:t>
            </a:r>
            <a:r>
              <a:rPr lang="it-IT" b="1" dirty="0"/>
              <a:t> 6</a:t>
            </a:r>
            <a:r>
              <a:rPr lang="it-IT" dirty="0"/>
              <a:t>,</a:t>
            </a:r>
            <a:r>
              <a:rPr lang="it-IT" b="1" dirty="0"/>
              <a:t> 7</a:t>
            </a:r>
            <a:r>
              <a:rPr lang="it-IT" dirty="0"/>
              <a:t>,</a:t>
            </a:r>
            <a:r>
              <a:rPr lang="it-IT" b="1" dirty="0"/>
              <a:t> 8</a:t>
            </a:r>
            <a:r>
              <a:rPr lang="it-IT" dirty="0"/>
              <a:t>,</a:t>
            </a:r>
            <a:r>
              <a:rPr lang="it-IT" b="1" dirty="0"/>
              <a:t> 9</a:t>
            </a:r>
          </a:p>
          <a:p>
            <a:pPr marL="285750" indent="-285750">
              <a:buFontTx/>
              <a:buChar char="-"/>
            </a:pPr>
            <a:r>
              <a:rPr lang="it-IT" dirty="0"/>
              <a:t>Viene scritto tra parentesi tonde con pedice numero 10 (es: (57)</a:t>
            </a:r>
            <a:r>
              <a:rPr lang="it-IT" baseline="-25000" dirty="0"/>
              <a:t>10</a:t>
            </a:r>
            <a:r>
              <a:rPr lang="it-IT" dirty="0"/>
              <a:t>)</a:t>
            </a:r>
            <a:endParaRPr lang="it-IT" baseline="-25000" dirty="0"/>
          </a:p>
          <a:p>
            <a:pPr marL="285750" indent="-285750">
              <a:buFontTx/>
              <a:buChar char="-"/>
            </a:pPr>
            <a:endParaRPr lang="it-IT" dirty="0"/>
          </a:p>
        </p:txBody>
      </p:sp>
      <p:sp>
        <p:nvSpPr>
          <p:cNvPr id="20" name="TextBox 19"/>
          <p:cNvSpPr txBox="1"/>
          <p:nvPr/>
        </p:nvSpPr>
        <p:spPr>
          <a:xfrm>
            <a:off x="7968208" y="2373105"/>
            <a:ext cx="2699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Usato in informatica insieme a binario</a:t>
            </a:r>
          </a:p>
          <a:p>
            <a:pPr marL="285750" indent="-285750">
              <a:buFontTx/>
              <a:buChar char="-"/>
            </a:pPr>
            <a:r>
              <a:rPr lang="it-IT" dirty="0"/>
              <a:t>16 cifre alfanumeriche: </a:t>
            </a:r>
            <a:r>
              <a:rPr lang="it-IT" b="1" dirty="0"/>
              <a:t>1</a:t>
            </a:r>
            <a:r>
              <a:rPr lang="it-IT" dirty="0"/>
              <a:t>,</a:t>
            </a:r>
            <a:r>
              <a:rPr lang="it-IT" b="1" dirty="0"/>
              <a:t> 2</a:t>
            </a:r>
            <a:r>
              <a:rPr lang="it-IT" dirty="0"/>
              <a:t>,</a:t>
            </a:r>
            <a:r>
              <a:rPr lang="it-IT" b="1" dirty="0"/>
              <a:t> 3</a:t>
            </a:r>
            <a:r>
              <a:rPr lang="it-IT" dirty="0"/>
              <a:t>,</a:t>
            </a:r>
            <a:r>
              <a:rPr lang="it-IT" b="1" dirty="0"/>
              <a:t> 4</a:t>
            </a:r>
            <a:r>
              <a:rPr lang="it-IT" dirty="0"/>
              <a:t>,</a:t>
            </a:r>
            <a:r>
              <a:rPr lang="it-IT" b="1" dirty="0"/>
              <a:t> 5</a:t>
            </a:r>
            <a:r>
              <a:rPr lang="it-IT" dirty="0"/>
              <a:t>,</a:t>
            </a:r>
            <a:r>
              <a:rPr lang="it-IT" b="1" dirty="0"/>
              <a:t> 6</a:t>
            </a:r>
            <a:r>
              <a:rPr lang="it-IT" dirty="0"/>
              <a:t>,</a:t>
            </a:r>
            <a:r>
              <a:rPr lang="it-IT" b="1" dirty="0"/>
              <a:t> 7</a:t>
            </a:r>
            <a:r>
              <a:rPr lang="it-IT" dirty="0"/>
              <a:t>,</a:t>
            </a:r>
            <a:r>
              <a:rPr lang="it-IT" b="1" dirty="0"/>
              <a:t> 8</a:t>
            </a:r>
            <a:r>
              <a:rPr lang="it-IT" dirty="0"/>
              <a:t>,</a:t>
            </a:r>
            <a:r>
              <a:rPr lang="it-IT" b="1" dirty="0"/>
              <a:t> 9</a:t>
            </a:r>
            <a:r>
              <a:rPr lang="it-IT" dirty="0"/>
              <a:t>,</a:t>
            </a:r>
            <a:r>
              <a:rPr lang="it-IT" b="1" dirty="0"/>
              <a:t> A </a:t>
            </a:r>
            <a:r>
              <a:rPr lang="it-IT" dirty="0"/>
              <a:t>((10)</a:t>
            </a:r>
            <a:r>
              <a:rPr lang="it-IT" baseline="-25000" dirty="0"/>
              <a:t>10</a:t>
            </a:r>
            <a:r>
              <a:rPr lang="it-IT" dirty="0"/>
              <a:t>),</a:t>
            </a:r>
            <a:r>
              <a:rPr lang="it-IT" b="1" dirty="0"/>
              <a:t> B</a:t>
            </a:r>
            <a:r>
              <a:rPr lang="it-IT" dirty="0"/>
              <a:t> ((11)</a:t>
            </a:r>
            <a:r>
              <a:rPr lang="it-IT" baseline="-25000" dirty="0"/>
              <a:t>10</a:t>
            </a:r>
            <a:r>
              <a:rPr lang="it-IT" dirty="0"/>
              <a:t>),</a:t>
            </a:r>
            <a:r>
              <a:rPr lang="it-IT" b="1" dirty="0"/>
              <a:t> </a:t>
            </a:r>
            <a:r>
              <a:rPr lang="it-IT" b="1" dirty="0" smtClean="0"/>
              <a:t>C</a:t>
            </a:r>
            <a:r>
              <a:rPr lang="it-IT" dirty="0" smtClean="0"/>
              <a:t> ((</a:t>
            </a:r>
            <a:r>
              <a:rPr lang="it-IT" dirty="0"/>
              <a:t>12)</a:t>
            </a:r>
            <a:r>
              <a:rPr lang="it-IT" baseline="-25000" dirty="0"/>
              <a:t>10</a:t>
            </a:r>
            <a:r>
              <a:rPr lang="it-IT" dirty="0"/>
              <a:t>),</a:t>
            </a:r>
            <a:r>
              <a:rPr lang="it-IT" b="1" dirty="0"/>
              <a:t> </a:t>
            </a:r>
            <a:r>
              <a:rPr lang="it-IT" b="1" dirty="0" smtClean="0"/>
              <a:t>D</a:t>
            </a:r>
            <a:r>
              <a:rPr lang="it-IT" dirty="0" smtClean="0"/>
              <a:t>((</a:t>
            </a:r>
            <a:r>
              <a:rPr lang="it-IT" dirty="0"/>
              <a:t>13)</a:t>
            </a:r>
            <a:r>
              <a:rPr lang="it-IT" baseline="-25000" dirty="0"/>
              <a:t>10</a:t>
            </a:r>
            <a:r>
              <a:rPr lang="it-IT" dirty="0"/>
              <a:t>),</a:t>
            </a:r>
            <a:r>
              <a:rPr lang="it-IT" b="1" dirty="0"/>
              <a:t> E </a:t>
            </a:r>
            <a:r>
              <a:rPr lang="it-IT" dirty="0"/>
              <a:t>((14)</a:t>
            </a:r>
            <a:r>
              <a:rPr lang="it-IT" baseline="-25000" dirty="0"/>
              <a:t>10</a:t>
            </a:r>
            <a:r>
              <a:rPr lang="it-IT" dirty="0"/>
              <a:t>),</a:t>
            </a:r>
            <a:r>
              <a:rPr lang="it-IT" b="1" dirty="0"/>
              <a:t> F</a:t>
            </a:r>
            <a:r>
              <a:rPr lang="it-IT" dirty="0"/>
              <a:t> ((15)</a:t>
            </a:r>
            <a:r>
              <a:rPr lang="it-IT" baseline="-25000" dirty="0"/>
              <a:t>10</a:t>
            </a:r>
            <a:r>
              <a:rPr lang="it-IT" dirty="0"/>
              <a:t>)</a:t>
            </a:r>
          </a:p>
          <a:p>
            <a:pPr marL="285750" indent="-285750">
              <a:buFontTx/>
              <a:buChar char="-"/>
            </a:pPr>
            <a:r>
              <a:rPr lang="it-IT" dirty="0"/>
              <a:t>Viene scritto tra parentesi tonde con pedice numero 16 (es: (6AF4)</a:t>
            </a:r>
            <a:r>
              <a:rPr lang="it-IT" baseline="-25000" dirty="0"/>
              <a:t>16</a:t>
            </a:r>
            <a:r>
              <a:rPr lang="it-IT" dirty="0"/>
              <a:t>)</a:t>
            </a:r>
            <a:endParaRPr lang="it-IT" baseline="-25000" dirty="0"/>
          </a:p>
        </p:txBody>
      </p:sp>
      <p:sp>
        <p:nvSpPr>
          <p:cNvPr id="21" name="CasellaDiTesto 6"/>
          <p:cNvSpPr txBox="1"/>
          <p:nvPr/>
        </p:nvSpPr>
        <p:spPr>
          <a:xfrm>
            <a:off x="-1" y="521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Sistemi di numerazione - trasformazioni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524109" y="692697"/>
            <a:ext cx="91438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Esistono modi per trasformare un numero da un sistema ad un altro.</a:t>
            </a:r>
          </a:p>
          <a:p>
            <a:r>
              <a:rPr lang="it-IT" dirty="0"/>
              <a:t>Si può trasformare un numero da decimale a binario e viceversa, da decimale a esadecimale e viceversa e da binario a esadecimale e viceversa.</a:t>
            </a:r>
          </a:p>
          <a:p>
            <a:r>
              <a:rPr lang="it-IT" dirty="0"/>
              <a:t>Esistono diversi metodi anche per una singola trasformazione.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24000" y="2077491"/>
            <a:ext cx="914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 può anche trasformare un numero binario positivo in uno negativo e viceversa (esistono due metodi) e anche da decimale con la virgola a binario.</a:t>
            </a:r>
          </a:p>
          <a:p>
            <a:r>
              <a:rPr lang="it-IT" dirty="0"/>
              <a:t>Si possono anche sommare numeri binari.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99401" y="3185288"/>
            <a:ext cx="3960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Tutti i dettagli possono essere trovati su internet o nella sezione file &gt; sistemi di numerazione della classe di Teams di Tecnologie Informatiche.</a:t>
            </a:r>
          </a:p>
        </p:txBody>
      </p:sp>
      <p:sp>
        <p:nvSpPr>
          <p:cNvPr id="25" name="CasellaDiTesto 1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       </a:t>
            </a:r>
            <a:r>
              <a:rPr lang="it-IT" sz="1600" dirty="0"/>
              <a:t>   </a:t>
            </a:r>
            <a:r>
              <a:rPr lang="it-IT" dirty="0"/>
              <a:t> - Informatica 1Hi – </a:t>
            </a:r>
            <a:r>
              <a:rPr lang="it-IT" dirty="0" err="1"/>
              <a:t>Ricciardi</a:t>
            </a:r>
            <a:r>
              <a:rPr lang="it-IT" dirty="0"/>
              <a:t>, </a:t>
            </a:r>
            <a:r>
              <a:rPr lang="it-IT" dirty="0" err="1"/>
              <a:t>Ricordy</a:t>
            </a:r>
            <a:r>
              <a:rPr lang="it-IT" dirty="0"/>
              <a:t>, </a:t>
            </a:r>
            <a:r>
              <a:rPr lang="it-IT" dirty="0" err="1"/>
              <a:t>Moscetta</a:t>
            </a:r>
            <a:endParaRPr lang="it-IT" dirty="0"/>
          </a:p>
        </p:txBody>
      </p:sp>
      <p:pic>
        <p:nvPicPr>
          <p:cNvPr id="26" name="Picture 2" descr="C:\Users\STUDENTE\Downloads\Immagine 2023-05-26 1109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6876"/>
            <a:ext cx="857256" cy="4211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/>
      <p:bldP spid="14" grpId="1"/>
      <p:bldP spid="15" grpId="0"/>
      <p:bldP spid="15" grpId="1"/>
      <p:bldP spid="16" grpId="0"/>
      <p:bldP spid="16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sellaDiTesto 1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       </a:t>
            </a:r>
            <a:r>
              <a:rPr lang="it-IT" sz="1600" dirty="0"/>
              <a:t>   </a:t>
            </a:r>
            <a:r>
              <a:rPr lang="it-IT" dirty="0"/>
              <a:t> - Informatica 1Hi – </a:t>
            </a:r>
            <a:r>
              <a:rPr lang="it-IT" dirty="0" err="1"/>
              <a:t>Ricciardi</a:t>
            </a:r>
            <a:r>
              <a:rPr lang="it-IT" dirty="0"/>
              <a:t>, </a:t>
            </a:r>
            <a:r>
              <a:rPr lang="it-IT" dirty="0" err="1"/>
              <a:t>Ricordy</a:t>
            </a:r>
            <a:r>
              <a:rPr lang="it-IT" dirty="0"/>
              <a:t>, </a:t>
            </a:r>
            <a:r>
              <a:rPr lang="it-IT" dirty="0" err="1"/>
              <a:t>Moscetta</a:t>
            </a:r>
            <a:endParaRPr lang="it-IT" dirty="0"/>
          </a:p>
        </p:txBody>
      </p:sp>
      <p:pic>
        <p:nvPicPr>
          <p:cNvPr id="15" name="Picture 2" descr="C:\Users\STUDENTE\Downloads\Immagine 2023-05-26 11092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436876"/>
            <a:ext cx="857256" cy="421124"/>
          </a:xfrm>
          <a:prstGeom prst="rect">
            <a:avLst/>
          </a:prstGeom>
          <a:noFill/>
        </p:spPr>
      </p:pic>
      <p:sp>
        <p:nvSpPr>
          <p:cNvPr id="303" name="CasellaDiTesto 6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Word</a:t>
            </a:r>
          </a:p>
        </p:txBody>
      </p:sp>
      <p:sp>
        <p:nvSpPr>
          <p:cNvPr id="304" name="Rounded Rectangle 303"/>
          <p:cNvSpPr/>
          <p:nvPr/>
        </p:nvSpPr>
        <p:spPr>
          <a:xfrm>
            <a:off x="1703512" y="1052736"/>
            <a:ext cx="2160240" cy="50405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/>
              <a:t>Software di scrittura</a:t>
            </a:r>
          </a:p>
        </p:txBody>
      </p:sp>
      <p:sp>
        <p:nvSpPr>
          <p:cNvPr id="305" name="Rounded Rectangle 304"/>
          <p:cNvSpPr/>
          <p:nvPr/>
        </p:nvSpPr>
        <p:spPr>
          <a:xfrm>
            <a:off x="4696036" y="976536"/>
            <a:ext cx="2799928" cy="65645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Prodotto da Microsoft e parte di Office</a:t>
            </a:r>
          </a:p>
        </p:txBody>
      </p:sp>
      <p:sp>
        <p:nvSpPr>
          <p:cNvPr id="306" name="Rounded Rectangle 305"/>
          <p:cNvSpPr/>
          <p:nvPr/>
        </p:nvSpPr>
        <p:spPr>
          <a:xfrm>
            <a:off x="8328248" y="1052736"/>
            <a:ext cx="2304256" cy="58025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Prima </a:t>
            </a:r>
            <a:r>
              <a:rPr lang="it-IT" dirty="0" smtClean="0">
                <a:solidFill>
                  <a:schemeClr val="tx1"/>
                </a:solidFill>
              </a:rPr>
              <a:t>versione</a:t>
            </a:r>
            <a:r>
              <a:rPr lang="it-IT" dirty="0">
                <a:solidFill>
                  <a:schemeClr val="tx1"/>
                </a:solidFill>
              </a:rPr>
              <a:t>: 1983</a:t>
            </a:r>
          </a:p>
        </p:txBody>
      </p:sp>
      <p:pic>
        <p:nvPicPr>
          <p:cNvPr id="307" name="Picture 2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1988841"/>
            <a:ext cx="1872208" cy="174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" name="TextBox 307"/>
          <p:cNvSpPr txBox="1"/>
          <p:nvPr/>
        </p:nvSpPr>
        <p:spPr>
          <a:xfrm>
            <a:off x="4062028" y="4120123"/>
            <a:ext cx="406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E’ un software avanzato di scrittura e formattazione del testo prodotto da Microsoft e facente parte della suite di programmi Office. Di seguito la sua interfaccia grafica e alcune opzioni e comandi CTRL.</a:t>
            </a:r>
          </a:p>
        </p:txBody>
      </p:sp>
      <p:sp>
        <p:nvSpPr>
          <p:cNvPr id="309" name="CasellaDiTesto 6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Word – Interfaccia grafica</a:t>
            </a:r>
          </a:p>
        </p:txBody>
      </p:sp>
      <p:sp>
        <p:nvSpPr>
          <p:cNvPr id="310" name="TextBox 309"/>
          <p:cNvSpPr txBox="1"/>
          <p:nvPr/>
        </p:nvSpPr>
        <p:spPr>
          <a:xfrm>
            <a:off x="1524000" y="9087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E’ caratterizzata </a:t>
            </a:r>
            <a:r>
              <a:rPr lang="it-IT" dirty="0" smtClean="0"/>
              <a:t>da:</a:t>
            </a:r>
            <a:endParaRPr lang="it-IT" dirty="0"/>
          </a:p>
        </p:txBody>
      </p:sp>
      <p:sp>
        <p:nvSpPr>
          <p:cNvPr id="311" name="TextBox 310"/>
          <p:cNvSpPr txBox="1"/>
          <p:nvPr/>
        </p:nvSpPr>
        <p:spPr>
          <a:xfrm>
            <a:off x="1524000" y="1278053"/>
            <a:ext cx="234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Icona del   programma</a:t>
            </a:r>
          </a:p>
        </p:txBody>
      </p:sp>
      <p:sp>
        <p:nvSpPr>
          <p:cNvPr id="312" name="TextBox 311"/>
          <p:cNvSpPr txBox="1"/>
          <p:nvPr/>
        </p:nvSpPr>
        <p:spPr>
          <a:xfrm>
            <a:off x="1524000" y="1924383"/>
            <a:ext cx="2699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Barra di accesso rapido</a:t>
            </a:r>
          </a:p>
        </p:txBody>
      </p:sp>
      <p:sp>
        <p:nvSpPr>
          <p:cNvPr id="313" name="TextBox 312"/>
          <p:cNvSpPr txBox="1"/>
          <p:nvPr/>
        </p:nvSpPr>
        <p:spPr>
          <a:xfrm>
            <a:off x="1524000" y="2662025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Barra delle schede</a:t>
            </a:r>
          </a:p>
        </p:txBody>
      </p:sp>
      <p:sp>
        <p:nvSpPr>
          <p:cNvPr id="314" name="TextBox 313"/>
          <p:cNvSpPr txBox="1"/>
          <p:nvPr/>
        </p:nvSpPr>
        <p:spPr>
          <a:xfrm>
            <a:off x="1524000" y="3036428"/>
            <a:ext cx="234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Barra del titolo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1524000" y="4052091"/>
            <a:ext cx="25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Barra multifunzionale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1524000" y="3405761"/>
            <a:ext cx="2340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Pulsanti di controllo della finestra</a:t>
            </a:r>
          </a:p>
        </p:txBody>
      </p:sp>
      <p:sp>
        <p:nvSpPr>
          <p:cNvPr id="317" name="TextBox 316"/>
          <p:cNvSpPr txBox="1"/>
          <p:nvPr/>
        </p:nvSpPr>
        <p:spPr>
          <a:xfrm>
            <a:off x="1526704" y="4425763"/>
            <a:ext cx="25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Righello</a:t>
            </a:r>
          </a:p>
        </p:txBody>
      </p:sp>
      <p:sp>
        <p:nvSpPr>
          <p:cNvPr id="318" name="TextBox 317"/>
          <p:cNvSpPr txBox="1"/>
          <p:nvPr/>
        </p:nvSpPr>
        <p:spPr>
          <a:xfrm>
            <a:off x="1524000" y="4781830"/>
            <a:ext cx="25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Area di lavoro</a:t>
            </a:r>
          </a:p>
        </p:txBody>
      </p:sp>
      <p:sp>
        <p:nvSpPr>
          <p:cNvPr id="319" name="TextBox 318"/>
          <p:cNvSpPr txBox="1"/>
          <p:nvPr/>
        </p:nvSpPr>
        <p:spPr>
          <a:xfrm>
            <a:off x="1524000" y="2293715"/>
            <a:ext cx="2555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/>
              <a:t>Menù file</a:t>
            </a:r>
          </a:p>
        </p:txBody>
      </p:sp>
      <p:sp>
        <p:nvSpPr>
          <p:cNvPr id="320" name="TextBox 319"/>
          <p:cNvSpPr txBox="1"/>
          <p:nvPr/>
        </p:nvSpPr>
        <p:spPr>
          <a:xfrm>
            <a:off x="6384032" y="2711537"/>
            <a:ext cx="4283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 seguito i dettagli e altre caratteristiche dell’interfaccia grafica.</a:t>
            </a:r>
          </a:p>
        </p:txBody>
      </p:sp>
      <p:pic>
        <p:nvPicPr>
          <p:cNvPr id="321" name="Segnaposto contenuto 6">
            <a:extLst>
              <a:ext uri="{FF2B5EF4-FFF2-40B4-BE49-F238E27FC236}">
                <a16:creationId xmlns:a16="http://schemas.microsoft.com/office/drawing/2014/main" id="{A848DF1C-FCA7-41D3-96C2-B1DC908E7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b="61952"/>
          <a:stretch/>
        </p:blipFill>
        <p:spPr>
          <a:xfrm>
            <a:off x="669303" y="1661999"/>
            <a:ext cx="11048215" cy="3907932"/>
          </a:xfrm>
          <a:prstGeom prst="rect">
            <a:avLst/>
          </a:prstGeom>
        </p:spPr>
      </p:pic>
      <p:sp>
        <p:nvSpPr>
          <p:cNvPr id="322" name="Rettangolo con angoli arrotondati 10">
            <a:extLst>
              <a:ext uri="{FF2B5EF4-FFF2-40B4-BE49-F238E27FC236}">
                <a16:creationId xmlns:a16="http://schemas.microsoft.com/office/drawing/2014/main" id="{9AEE49F5-3F1F-4ACB-912F-BA787144C4DA}"/>
              </a:ext>
            </a:extLst>
          </p:cNvPr>
          <p:cNvSpPr/>
          <p:nvPr/>
        </p:nvSpPr>
        <p:spPr>
          <a:xfrm>
            <a:off x="782424" y="755920"/>
            <a:ext cx="1168924" cy="42243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23" name="Connettore 2 13">
            <a:extLst>
              <a:ext uri="{FF2B5EF4-FFF2-40B4-BE49-F238E27FC236}">
                <a16:creationId xmlns:a16="http://schemas.microsoft.com/office/drawing/2014/main" id="{9B0AB193-7301-42F6-9FB9-227E131AA3D2}"/>
              </a:ext>
            </a:extLst>
          </p:cNvPr>
          <p:cNvCxnSpPr>
            <a:cxnSpLocks/>
          </p:cNvCxnSpPr>
          <p:nvPr/>
        </p:nvCxnSpPr>
        <p:spPr>
          <a:xfrm flipH="1">
            <a:off x="848412" y="1178352"/>
            <a:ext cx="311086" cy="88611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CasellaDiTesto 17">
            <a:extLst>
              <a:ext uri="{FF2B5EF4-FFF2-40B4-BE49-F238E27FC236}">
                <a16:creationId xmlns:a16="http://schemas.microsoft.com/office/drawing/2014/main" id="{03C12DF4-AC75-47A8-AFA5-8193A3331B83}"/>
              </a:ext>
            </a:extLst>
          </p:cNvPr>
          <p:cNvSpPr txBox="1"/>
          <p:nvPr/>
        </p:nvSpPr>
        <p:spPr>
          <a:xfrm>
            <a:off x="874335" y="765519"/>
            <a:ext cx="1166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Menù</a:t>
            </a:r>
            <a:r>
              <a:rPr lang="it-IT" dirty="0"/>
              <a:t> </a:t>
            </a:r>
            <a:r>
              <a:rPr lang="it-IT" sz="1400" dirty="0"/>
              <a:t>File</a:t>
            </a:r>
            <a:endParaRPr lang="it-IT" dirty="0"/>
          </a:p>
        </p:txBody>
      </p:sp>
      <p:cxnSp>
        <p:nvCxnSpPr>
          <p:cNvPr id="325" name="Connettore 2 20">
            <a:extLst>
              <a:ext uri="{FF2B5EF4-FFF2-40B4-BE49-F238E27FC236}">
                <a16:creationId xmlns:a16="http://schemas.microsoft.com/office/drawing/2014/main" id="{5BD20C1C-63E4-4F7B-A917-58D2336B3939}"/>
              </a:ext>
            </a:extLst>
          </p:cNvPr>
          <p:cNvCxnSpPr>
            <a:cxnSpLocks/>
            <a:stCxn id="326" idx="2"/>
          </p:cNvCxnSpPr>
          <p:nvPr/>
        </p:nvCxnSpPr>
        <p:spPr>
          <a:xfrm flipH="1">
            <a:off x="1871223" y="860939"/>
            <a:ext cx="877868" cy="81562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Rettangolo con angoli arrotondati 22">
            <a:extLst>
              <a:ext uri="{FF2B5EF4-FFF2-40B4-BE49-F238E27FC236}">
                <a16:creationId xmlns:a16="http://schemas.microsoft.com/office/drawing/2014/main" id="{A8485775-1818-48E2-92DF-2BFC1A4EFA2F}"/>
              </a:ext>
            </a:extLst>
          </p:cNvPr>
          <p:cNvSpPr/>
          <p:nvPr/>
        </p:nvSpPr>
        <p:spPr>
          <a:xfrm>
            <a:off x="2095106" y="337719"/>
            <a:ext cx="1307970" cy="52322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7" name="Rettangolo 23">
            <a:extLst>
              <a:ext uri="{FF2B5EF4-FFF2-40B4-BE49-F238E27FC236}">
                <a16:creationId xmlns:a16="http://schemas.microsoft.com/office/drawing/2014/main" id="{1FA3E1FC-F65F-491D-A17F-5A51A1AEC02E}"/>
              </a:ext>
            </a:extLst>
          </p:cNvPr>
          <p:cNvSpPr/>
          <p:nvPr/>
        </p:nvSpPr>
        <p:spPr>
          <a:xfrm>
            <a:off x="669303" y="1706980"/>
            <a:ext cx="1168924" cy="21608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8" name="CasellaDiTesto 27">
            <a:extLst>
              <a:ext uri="{FF2B5EF4-FFF2-40B4-BE49-F238E27FC236}">
                <a16:creationId xmlns:a16="http://schemas.microsoft.com/office/drawing/2014/main" id="{49C21A3A-C505-47F9-8E42-0FF51D315B49}"/>
              </a:ext>
            </a:extLst>
          </p:cNvPr>
          <p:cNvSpPr txBox="1"/>
          <p:nvPr/>
        </p:nvSpPr>
        <p:spPr>
          <a:xfrm>
            <a:off x="1918453" y="336300"/>
            <a:ext cx="1693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Barra di accesso rapido</a:t>
            </a:r>
          </a:p>
        </p:txBody>
      </p:sp>
      <p:sp>
        <p:nvSpPr>
          <p:cNvPr id="329" name="Rettangolo con angoli arrotondati 33">
            <a:extLst>
              <a:ext uri="{FF2B5EF4-FFF2-40B4-BE49-F238E27FC236}">
                <a16:creationId xmlns:a16="http://schemas.microsoft.com/office/drawing/2014/main" id="{A0CE2160-B5B0-42A6-82B9-5510E439DE3A}"/>
              </a:ext>
            </a:extLst>
          </p:cNvPr>
          <p:cNvSpPr/>
          <p:nvPr/>
        </p:nvSpPr>
        <p:spPr>
          <a:xfrm>
            <a:off x="3804896" y="458543"/>
            <a:ext cx="983920" cy="52519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0" name="CasellaDiTesto 37">
            <a:extLst>
              <a:ext uri="{FF2B5EF4-FFF2-40B4-BE49-F238E27FC236}">
                <a16:creationId xmlns:a16="http://schemas.microsoft.com/office/drawing/2014/main" id="{AE05F3E6-5F45-4E3C-B64B-DB6FA6D0BBCD}"/>
              </a:ext>
            </a:extLst>
          </p:cNvPr>
          <p:cNvSpPr txBox="1"/>
          <p:nvPr/>
        </p:nvSpPr>
        <p:spPr>
          <a:xfrm>
            <a:off x="3796843" y="466133"/>
            <a:ext cx="1000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Barra delle schede</a:t>
            </a:r>
          </a:p>
        </p:txBody>
      </p:sp>
      <p:sp>
        <p:nvSpPr>
          <p:cNvPr id="331" name="Rettangolo 38">
            <a:extLst>
              <a:ext uri="{FF2B5EF4-FFF2-40B4-BE49-F238E27FC236}">
                <a16:creationId xmlns:a16="http://schemas.microsoft.com/office/drawing/2014/main" id="{F37AAABC-BF5E-4D4B-830C-11B74C0EE820}"/>
              </a:ext>
            </a:extLst>
          </p:cNvPr>
          <p:cNvSpPr/>
          <p:nvPr/>
        </p:nvSpPr>
        <p:spPr>
          <a:xfrm>
            <a:off x="669303" y="1968703"/>
            <a:ext cx="4817097" cy="2745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2" name="Connettore 2 40">
            <a:extLst>
              <a:ext uri="{FF2B5EF4-FFF2-40B4-BE49-F238E27FC236}">
                <a16:creationId xmlns:a16="http://schemas.microsoft.com/office/drawing/2014/main" id="{69316AEB-3362-4F0B-8FAC-F5EFEEA26053}"/>
              </a:ext>
            </a:extLst>
          </p:cNvPr>
          <p:cNvCxnSpPr>
            <a:cxnSpLocks/>
            <a:stCxn id="329" idx="2"/>
            <a:endCxn id="331" idx="0"/>
          </p:cNvCxnSpPr>
          <p:nvPr/>
        </p:nvCxnSpPr>
        <p:spPr>
          <a:xfrm flipH="1">
            <a:off x="3077852" y="983734"/>
            <a:ext cx="1219004" cy="98496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CasellaDiTesto 43">
            <a:extLst>
              <a:ext uri="{FF2B5EF4-FFF2-40B4-BE49-F238E27FC236}">
                <a16:creationId xmlns:a16="http://schemas.microsoft.com/office/drawing/2014/main" id="{BBD55E04-5D07-4300-96BE-AF343F818F80}"/>
              </a:ext>
            </a:extLst>
          </p:cNvPr>
          <p:cNvSpPr txBox="1"/>
          <p:nvPr/>
        </p:nvSpPr>
        <p:spPr>
          <a:xfrm>
            <a:off x="5185430" y="670673"/>
            <a:ext cx="127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Barra del titolo</a:t>
            </a:r>
          </a:p>
        </p:txBody>
      </p:sp>
      <p:sp>
        <p:nvSpPr>
          <p:cNvPr id="334" name="Rettangolo con angoli arrotondati 46">
            <a:extLst>
              <a:ext uri="{FF2B5EF4-FFF2-40B4-BE49-F238E27FC236}">
                <a16:creationId xmlns:a16="http://schemas.microsoft.com/office/drawing/2014/main" id="{6DF71036-1923-4204-9DC7-B92223606E54}"/>
              </a:ext>
            </a:extLst>
          </p:cNvPr>
          <p:cNvSpPr/>
          <p:nvPr/>
        </p:nvSpPr>
        <p:spPr>
          <a:xfrm>
            <a:off x="5185428" y="670673"/>
            <a:ext cx="1274581" cy="30777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5" name="Rettangolo 47">
            <a:extLst>
              <a:ext uri="{FF2B5EF4-FFF2-40B4-BE49-F238E27FC236}">
                <a16:creationId xmlns:a16="http://schemas.microsoft.com/office/drawing/2014/main" id="{BBAB1B56-00E7-4ACB-B22F-2BC880B1B4DB}"/>
              </a:ext>
            </a:extLst>
          </p:cNvPr>
          <p:cNvSpPr/>
          <p:nvPr/>
        </p:nvSpPr>
        <p:spPr>
          <a:xfrm>
            <a:off x="5835192" y="1706980"/>
            <a:ext cx="763571" cy="216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36" name="Connettore 2 49">
            <a:extLst>
              <a:ext uri="{FF2B5EF4-FFF2-40B4-BE49-F238E27FC236}">
                <a16:creationId xmlns:a16="http://schemas.microsoft.com/office/drawing/2014/main" id="{2615ECAE-AE4A-4B92-A6C5-C38FB62F56EF}"/>
              </a:ext>
            </a:extLst>
          </p:cNvPr>
          <p:cNvCxnSpPr>
            <a:cxnSpLocks/>
            <a:endCxn id="321" idx="0"/>
          </p:cNvCxnSpPr>
          <p:nvPr/>
        </p:nvCxnSpPr>
        <p:spPr>
          <a:xfrm>
            <a:off x="5938887" y="979104"/>
            <a:ext cx="254524" cy="68289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CasellaDiTesto 51">
            <a:extLst>
              <a:ext uri="{FF2B5EF4-FFF2-40B4-BE49-F238E27FC236}">
                <a16:creationId xmlns:a16="http://schemas.microsoft.com/office/drawing/2014/main" id="{5E478B13-8EDC-48B2-BD89-CBE36831AF8E}"/>
              </a:ext>
            </a:extLst>
          </p:cNvPr>
          <p:cNvSpPr txBox="1"/>
          <p:nvPr/>
        </p:nvSpPr>
        <p:spPr>
          <a:xfrm>
            <a:off x="8382788" y="586644"/>
            <a:ext cx="1621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Visualizzazione barra multifunzione </a:t>
            </a:r>
          </a:p>
        </p:txBody>
      </p:sp>
      <p:sp>
        <p:nvSpPr>
          <p:cNvPr id="338" name="Rettangolo con angoli arrotondati 52">
            <a:extLst>
              <a:ext uri="{FF2B5EF4-FFF2-40B4-BE49-F238E27FC236}">
                <a16:creationId xmlns:a16="http://schemas.microsoft.com/office/drawing/2014/main" id="{F8A546AE-2F19-4F0B-B962-DF77CA88A2DA}"/>
              </a:ext>
            </a:extLst>
          </p:cNvPr>
          <p:cNvSpPr/>
          <p:nvPr/>
        </p:nvSpPr>
        <p:spPr>
          <a:xfrm>
            <a:off x="8413422" y="613870"/>
            <a:ext cx="1536569" cy="49413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9" name="Rettangolo 53">
            <a:extLst>
              <a:ext uri="{FF2B5EF4-FFF2-40B4-BE49-F238E27FC236}">
                <a16:creationId xmlns:a16="http://schemas.microsoft.com/office/drawing/2014/main" id="{80981E23-F1B9-40F7-80AC-2722E38FA7D0}"/>
              </a:ext>
            </a:extLst>
          </p:cNvPr>
          <p:cNvSpPr/>
          <p:nvPr/>
        </p:nvSpPr>
        <p:spPr>
          <a:xfrm>
            <a:off x="10718277" y="1706980"/>
            <a:ext cx="141402" cy="216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0" name="Connettore 2 55">
            <a:extLst>
              <a:ext uri="{FF2B5EF4-FFF2-40B4-BE49-F238E27FC236}">
                <a16:creationId xmlns:a16="http://schemas.microsoft.com/office/drawing/2014/main" id="{06033085-B9F3-4573-AE03-BCFB9DB73C43}"/>
              </a:ext>
            </a:extLst>
          </p:cNvPr>
          <p:cNvCxnSpPr>
            <a:stCxn id="338" idx="2"/>
            <a:endCxn id="339" idx="0"/>
          </p:cNvCxnSpPr>
          <p:nvPr/>
        </p:nvCxnSpPr>
        <p:spPr>
          <a:xfrm>
            <a:off x="9181707" y="1108008"/>
            <a:ext cx="1607271" cy="59897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CasellaDiTesto 57">
            <a:extLst>
              <a:ext uri="{FF2B5EF4-FFF2-40B4-BE49-F238E27FC236}">
                <a16:creationId xmlns:a16="http://schemas.microsoft.com/office/drawing/2014/main" id="{4406BEA8-D408-4E94-8D1C-79726B1C7EA9}"/>
              </a:ext>
            </a:extLst>
          </p:cNvPr>
          <p:cNvSpPr txBox="1"/>
          <p:nvPr/>
        </p:nvSpPr>
        <p:spPr>
          <a:xfrm>
            <a:off x="10004198" y="850970"/>
            <a:ext cx="1941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Pulsanti di controllo della finestra </a:t>
            </a:r>
          </a:p>
        </p:txBody>
      </p:sp>
      <p:sp>
        <p:nvSpPr>
          <p:cNvPr id="342" name="Rettangolo con angoli arrotondati 58">
            <a:extLst>
              <a:ext uri="{FF2B5EF4-FFF2-40B4-BE49-F238E27FC236}">
                <a16:creationId xmlns:a16="http://schemas.microsoft.com/office/drawing/2014/main" id="{34DD0ED6-0025-4A03-8A01-B74D16412657}"/>
              </a:ext>
            </a:extLst>
          </p:cNvPr>
          <p:cNvSpPr/>
          <p:nvPr/>
        </p:nvSpPr>
        <p:spPr>
          <a:xfrm>
            <a:off x="10199802" y="848254"/>
            <a:ext cx="1517716" cy="47925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3" name="Rettangolo 59">
            <a:extLst>
              <a:ext uri="{FF2B5EF4-FFF2-40B4-BE49-F238E27FC236}">
                <a16:creationId xmlns:a16="http://schemas.microsoft.com/office/drawing/2014/main" id="{A8096F72-C510-468E-B45C-3FD6AC948225}"/>
              </a:ext>
            </a:extLst>
          </p:cNvPr>
          <p:cNvSpPr/>
          <p:nvPr/>
        </p:nvSpPr>
        <p:spPr>
          <a:xfrm>
            <a:off x="10953946" y="1676561"/>
            <a:ext cx="763572" cy="216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4" name="Connettore 2 61">
            <a:extLst>
              <a:ext uri="{FF2B5EF4-FFF2-40B4-BE49-F238E27FC236}">
                <a16:creationId xmlns:a16="http://schemas.microsoft.com/office/drawing/2014/main" id="{F4326E86-3C42-442B-BD08-961754A19967}"/>
              </a:ext>
            </a:extLst>
          </p:cNvPr>
          <p:cNvCxnSpPr>
            <a:stCxn id="342" idx="2"/>
          </p:cNvCxnSpPr>
          <p:nvPr/>
        </p:nvCxnSpPr>
        <p:spPr>
          <a:xfrm>
            <a:off x="10958660" y="1327506"/>
            <a:ext cx="391212" cy="3794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CasellaDiTesto 62">
            <a:extLst>
              <a:ext uri="{FF2B5EF4-FFF2-40B4-BE49-F238E27FC236}">
                <a16:creationId xmlns:a16="http://schemas.microsoft.com/office/drawing/2014/main" id="{D19D98F7-4D18-43A8-BEC9-54D8B718DA44}"/>
              </a:ext>
            </a:extLst>
          </p:cNvPr>
          <p:cNvSpPr txBox="1"/>
          <p:nvPr/>
        </p:nvSpPr>
        <p:spPr>
          <a:xfrm>
            <a:off x="2988298" y="3849072"/>
            <a:ext cx="3280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</a:rPr>
              <a:t>Righello orizzontale per fissare gli arresti di tabulazione e l’incidente dei paragrafi.</a:t>
            </a:r>
          </a:p>
        </p:txBody>
      </p:sp>
      <p:sp>
        <p:nvSpPr>
          <p:cNvPr id="346" name="Rettangolo con angoli arrotondati 63">
            <a:extLst>
              <a:ext uri="{FF2B5EF4-FFF2-40B4-BE49-F238E27FC236}">
                <a16:creationId xmlns:a16="http://schemas.microsoft.com/office/drawing/2014/main" id="{150F0820-2997-4626-81D9-2D30415F744E}"/>
              </a:ext>
            </a:extLst>
          </p:cNvPr>
          <p:cNvSpPr/>
          <p:nvPr/>
        </p:nvSpPr>
        <p:spPr>
          <a:xfrm>
            <a:off x="2912883" y="3849072"/>
            <a:ext cx="3280528" cy="471952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47" name="Connettore 2 65">
            <a:extLst>
              <a:ext uri="{FF2B5EF4-FFF2-40B4-BE49-F238E27FC236}">
                <a16:creationId xmlns:a16="http://schemas.microsoft.com/office/drawing/2014/main" id="{7A34E447-CB3D-49AC-8B06-D3A526A7CEFD}"/>
              </a:ext>
            </a:extLst>
          </p:cNvPr>
          <p:cNvCxnSpPr>
            <a:stCxn id="346" idx="0"/>
          </p:cNvCxnSpPr>
          <p:nvPr/>
        </p:nvCxnSpPr>
        <p:spPr>
          <a:xfrm flipH="1" flipV="1">
            <a:off x="4553146" y="3337089"/>
            <a:ext cx="1" cy="51198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CasellaDiTesto 66">
            <a:extLst>
              <a:ext uri="{FF2B5EF4-FFF2-40B4-BE49-F238E27FC236}">
                <a16:creationId xmlns:a16="http://schemas.microsoft.com/office/drawing/2014/main" id="{C2377EC2-D1F3-49DF-89BA-363DF6742E9E}"/>
              </a:ext>
            </a:extLst>
          </p:cNvPr>
          <p:cNvSpPr txBox="1"/>
          <p:nvPr/>
        </p:nvSpPr>
        <p:spPr>
          <a:xfrm>
            <a:off x="6734323" y="3899448"/>
            <a:ext cx="1563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Barra multifunzione</a:t>
            </a:r>
          </a:p>
        </p:txBody>
      </p:sp>
      <p:sp>
        <p:nvSpPr>
          <p:cNvPr id="349" name="Rettangolo con angoli arrotondati 67">
            <a:extLst>
              <a:ext uri="{FF2B5EF4-FFF2-40B4-BE49-F238E27FC236}">
                <a16:creationId xmlns:a16="http://schemas.microsoft.com/office/drawing/2014/main" id="{ADD4C463-F787-4469-97CE-B8DF5D1F8CFB}"/>
              </a:ext>
            </a:extLst>
          </p:cNvPr>
          <p:cNvSpPr/>
          <p:nvPr/>
        </p:nvSpPr>
        <p:spPr>
          <a:xfrm>
            <a:off x="6734323" y="3899448"/>
            <a:ext cx="1476423" cy="30777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0" name="Rettangolo 68">
            <a:extLst>
              <a:ext uri="{FF2B5EF4-FFF2-40B4-BE49-F238E27FC236}">
                <a16:creationId xmlns:a16="http://schemas.microsoft.com/office/drawing/2014/main" id="{B660AA58-7405-46BB-9CCA-D8FFDC81C535}"/>
              </a:ext>
            </a:extLst>
          </p:cNvPr>
          <p:cNvSpPr/>
          <p:nvPr/>
        </p:nvSpPr>
        <p:spPr>
          <a:xfrm>
            <a:off x="669283" y="2288849"/>
            <a:ext cx="11048214" cy="879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1" name="Connettore 2 70">
            <a:extLst>
              <a:ext uri="{FF2B5EF4-FFF2-40B4-BE49-F238E27FC236}">
                <a16:creationId xmlns:a16="http://schemas.microsoft.com/office/drawing/2014/main" id="{21FCC19B-8BA4-4023-BEE9-3E3C1D8F2F55}"/>
              </a:ext>
            </a:extLst>
          </p:cNvPr>
          <p:cNvCxnSpPr>
            <a:cxnSpLocks/>
            <a:stCxn id="349" idx="0"/>
          </p:cNvCxnSpPr>
          <p:nvPr/>
        </p:nvCxnSpPr>
        <p:spPr>
          <a:xfrm flipH="1" flipV="1">
            <a:off x="6226066" y="3207274"/>
            <a:ext cx="1246469" cy="69217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CasellaDiTesto 71">
            <a:extLst>
              <a:ext uri="{FF2B5EF4-FFF2-40B4-BE49-F238E27FC236}">
                <a16:creationId xmlns:a16="http://schemas.microsoft.com/office/drawing/2014/main" id="{1253BA8C-477B-407B-BA27-F54EBA3C80BB}"/>
              </a:ext>
            </a:extLst>
          </p:cNvPr>
          <p:cNvSpPr txBox="1"/>
          <p:nvPr/>
        </p:nvSpPr>
        <p:spPr>
          <a:xfrm>
            <a:off x="8487035" y="3797804"/>
            <a:ext cx="11644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solidFill>
                  <a:schemeClr val="bg1"/>
                </a:solidFill>
              </a:rPr>
              <a:t>Accesso all’account</a:t>
            </a:r>
          </a:p>
        </p:txBody>
      </p:sp>
      <p:sp>
        <p:nvSpPr>
          <p:cNvPr id="353" name="Rettangolo con angoli arrotondati 72">
            <a:extLst>
              <a:ext uri="{FF2B5EF4-FFF2-40B4-BE49-F238E27FC236}">
                <a16:creationId xmlns:a16="http://schemas.microsoft.com/office/drawing/2014/main" id="{35303793-FB81-4CAA-9C7A-8417463C36E4}"/>
              </a:ext>
            </a:extLst>
          </p:cNvPr>
          <p:cNvSpPr/>
          <p:nvPr/>
        </p:nvSpPr>
        <p:spPr>
          <a:xfrm>
            <a:off x="8626195" y="3848693"/>
            <a:ext cx="886119" cy="52322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4" name="Connettore 2 74">
            <a:extLst>
              <a:ext uri="{FF2B5EF4-FFF2-40B4-BE49-F238E27FC236}">
                <a16:creationId xmlns:a16="http://schemas.microsoft.com/office/drawing/2014/main" id="{D83C30B5-D28B-41FD-AF41-25FA9FEF65E3}"/>
              </a:ext>
            </a:extLst>
          </p:cNvPr>
          <p:cNvCxnSpPr>
            <a:cxnSpLocks/>
          </p:cNvCxnSpPr>
          <p:nvPr/>
        </p:nvCxnSpPr>
        <p:spPr>
          <a:xfrm flipV="1">
            <a:off x="9139286" y="1968703"/>
            <a:ext cx="1254101" cy="189084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CasellaDiTesto 81">
            <a:extLst>
              <a:ext uri="{FF2B5EF4-FFF2-40B4-BE49-F238E27FC236}">
                <a16:creationId xmlns:a16="http://schemas.microsoft.com/office/drawing/2014/main" id="{628CE091-B034-4AE7-9F35-1D30AB1F62A4}"/>
              </a:ext>
            </a:extLst>
          </p:cNvPr>
          <p:cNvSpPr txBox="1"/>
          <p:nvPr/>
        </p:nvSpPr>
        <p:spPr>
          <a:xfrm>
            <a:off x="1210468" y="4831579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Righello verticale</a:t>
            </a:r>
          </a:p>
        </p:txBody>
      </p:sp>
      <p:sp>
        <p:nvSpPr>
          <p:cNvPr id="356" name="Rettangolo con angoli arrotondati 82">
            <a:extLst>
              <a:ext uri="{FF2B5EF4-FFF2-40B4-BE49-F238E27FC236}">
                <a16:creationId xmlns:a16="http://schemas.microsoft.com/office/drawing/2014/main" id="{7B875848-985C-401B-8943-430D7E77D790}"/>
              </a:ext>
            </a:extLst>
          </p:cNvPr>
          <p:cNvSpPr/>
          <p:nvPr/>
        </p:nvSpPr>
        <p:spPr>
          <a:xfrm>
            <a:off x="1210468" y="4831579"/>
            <a:ext cx="1359673" cy="307777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57" name="Connettore 2 84">
            <a:extLst>
              <a:ext uri="{FF2B5EF4-FFF2-40B4-BE49-F238E27FC236}">
                <a16:creationId xmlns:a16="http://schemas.microsoft.com/office/drawing/2014/main" id="{05EC2CE6-69D3-41E2-B552-8189E20D1C08}"/>
              </a:ext>
            </a:extLst>
          </p:cNvPr>
          <p:cNvCxnSpPr/>
          <p:nvPr/>
        </p:nvCxnSpPr>
        <p:spPr>
          <a:xfrm flipH="1">
            <a:off x="782424" y="4969565"/>
            <a:ext cx="377074" cy="556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8" name="CasellaDiTesto 1">
            <a:extLst>
              <a:ext uri="{FF2B5EF4-FFF2-40B4-BE49-F238E27FC236}">
                <a16:creationId xmlns:a16="http://schemas.microsoft.com/office/drawing/2014/main" id="{157EFC08-D9F2-4015-AB6D-B60DA817EC1B}"/>
              </a:ext>
            </a:extLst>
          </p:cNvPr>
          <p:cNvSpPr txBox="1"/>
          <p:nvPr/>
        </p:nvSpPr>
        <p:spPr>
          <a:xfrm>
            <a:off x="4929447" y="4630189"/>
            <a:ext cx="180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/>
              <a:t>AREA DI LAVORO</a:t>
            </a:r>
          </a:p>
        </p:txBody>
      </p:sp>
      <p:sp>
        <p:nvSpPr>
          <p:cNvPr id="359" name="Rettangolo con angoli arrotondati 2">
            <a:extLst>
              <a:ext uri="{FF2B5EF4-FFF2-40B4-BE49-F238E27FC236}">
                <a16:creationId xmlns:a16="http://schemas.microsoft.com/office/drawing/2014/main" id="{39222C8E-22EC-4A43-A933-8D5A33219F02}"/>
              </a:ext>
            </a:extLst>
          </p:cNvPr>
          <p:cNvSpPr/>
          <p:nvPr/>
        </p:nvSpPr>
        <p:spPr>
          <a:xfrm>
            <a:off x="4929447" y="4608766"/>
            <a:ext cx="1669316" cy="38378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60" name="Segnaposto contenuto 3">
            <a:extLst>
              <a:ext uri="{FF2B5EF4-FFF2-40B4-BE49-F238E27FC236}">
                <a16:creationId xmlns:a16="http://schemas.microsoft.com/office/drawing/2014/main" id="{211B6714-89CF-443E-95F2-397B87B018D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54154"/>
          <a:stretch/>
        </p:blipFill>
        <p:spPr>
          <a:xfrm>
            <a:off x="1127448" y="548680"/>
            <a:ext cx="9906000" cy="4213699"/>
          </a:xfrm>
          <a:prstGeom prst="rect">
            <a:avLst/>
          </a:prstGeom>
        </p:spPr>
      </p:pic>
      <p:sp>
        <p:nvSpPr>
          <p:cNvPr id="361" name="CasellaDiTesto 4">
            <a:extLst>
              <a:ext uri="{FF2B5EF4-FFF2-40B4-BE49-F238E27FC236}">
                <a16:creationId xmlns:a16="http://schemas.microsoft.com/office/drawing/2014/main" id="{C80B95AE-ED4F-4B75-BD29-E81A8CD39524}"/>
              </a:ext>
            </a:extLst>
          </p:cNvPr>
          <p:cNvSpPr txBox="1"/>
          <p:nvPr/>
        </p:nvSpPr>
        <p:spPr>
          <a:xfrm>
            <a:off x="1127449" y="5005161"/>
            <a:ext cx="29498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Barra di stato con informazioni su numero di pagina, numero di parole dei documenti, lingua utilizzata</a:t>
            </a:r>
          </a:p>
        </p:txBody>
      </p:sp>
      <p:sp>
        <p:nvSpPr>
          <p:cNvPr id="362" name="Rettangolo con angoli arrotondati 5">
            <a:extLst>
              <a:ext uri="{FF2B5EF4-FFF2-40B4-BE49-F238E27FC236}">
                <a16:creationId xmlns:a16="http://schemas.microsoft.com/office/drawing/2014/main" id="{56E2CE98-CA94-4D8D-BB99-422DFBA78BDF}"/>
              </a:ext>
            </a:extLst>
          </p:cNvPr>
          <p:cNvSpPr/>
          <p:nvPr/>
        </p:nvSpPr>
        <p:spPr>
          <a:xfrm>
            <a:off x="1051264" y="5005161"/>
            <a:ext cx="2846895" cy="829559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3" name="Connettore 2 7">
            <a:extLst>
              <a:ext uri="{FF2B5EF4-FFF2-40B4-BE49-F238E27FC236}">
                <a16:creationId xmlns:a16="http://schemas.microsoft.com/office/drawing/2014/main" id="{EAF643AC-9484-4B9C-B588-065A47F4CFBB}"/>
              </a:ext>
            </a:extLst>
          </p:cNvPr>
          <p:cNvCxnSpPr>
            <a:stCxn id="362" idx="0"/>
          </p:cNvCxnSpPr>
          <p:nvPr/>
        </p:nvCxnSpPr>
        <p:spPr>
          <a:xfrm flipH="1" flipV="1">
            <a:off x="1456616" y="4684650"/>
            <a:ext cx="1018096" cy="32051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4" name="CasellaDiTesto 8">
            <a:extLst>
              <a:ext uri="{FF2B5EF4-FFF2-40B4-BE49-F238E27FC236}">
                <a16:creationId xmlns:a16="http://schemas.microsoft.com/office/drawing/2014/main" id="{8A8CCF45-6F3E-4045-8C32-4BC12028E9EF}"/>
              </a:ext>
            </a:extLst>
          </p:cNvPr>
          <p:cNvSpPr txBox="1"/>
          <p:nvPr/>
        </p:nvSpPr>
        <p:spPr>
          <a:xfrm>
            <a:off x="7480344" y="5220605"/>
            <a:ext cx="1282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Modalità di visualizzazione</a:t>
            </a:r>
          </a:p>
        </p:txBody>
      </p:sp>
      <p:sp>
        <p:nvSpPr>
          <p:cNvPr id="365" name="Rettangolo con angoli arrotondati 9">
            <a:extLst>
              <a:ext uri="{FF2B5EF4-FFF2-40B4-BE49-F238E27FC236}">
                <a16:creationId xmlns:a16="http://schemas.microsoft.com/office/drawing/2014/main" id="{ABE09FD5-ED8E-497B-BADB-B241E364CFF8}"/>
              </a:ext>
            </a:extLst>
          </p:cNvPr>
          <p:cNvSpPr/>
          <p:nvPr/>
        </p:nvSpPr>
        <p:spPr>
          <a:xfrm>
            <a:off x="7414356" y="5220605"/>
            <a:ext cx="1282046" cy="523220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6" name="Connettore 2 11">
            <a:extLst>
              <a:ext uri="{FF2B5EF4-FFF2-40B4-BE49-F238E27FC236}">
                <a16:creationId xmlns:a16="http://schemas.microsoft.com/office/drawing/2014/main" id="{F8E2606E-967C-49C7-B889-0DD00CD9D623}"/>
              </a:ext>
            </a:extLst>
          </p:cNvPr>
          <p:cNvCxnSpPr>
            <a:cxnSpLocks/>
          </p:cNvCxnSpPr>
          <p:nvPr/>
        </p:nvCxnSpPr>
        <p:spPr>
          <a:xfrm flipV="1">
            <a:off x="8121367" y="4762379"/>
            <a:ext cx="1536569" cy="4582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CasellaDiTesto 13">
            <a:extLst>
              <a:ext uri="{FF2B5EF4-FFF2-40B4-BE49-F238E27FC236}">
                <a16:creationId xmlns:a16="http://schemas.microsoft.com/office/drawing/2014/main" id="{817DB05E-FD74-497C-B4FA-09F06F96054C}"/>
              </a:ext>
            </a:extLst>
          </p:cNvPr>
          <p:cNvSpPr txBox="1"/>
          <p:nvPr/>
        </p:nvSpPr>
        <p:spPr>
          <a:xfrm>
            <a:off x="9384559" y="5220605"/>
            <a:ext cx="146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Barra dello Zoom</a:t>
            </a:r>
          </a:p>
        </p:txBody>
      </p:sp>
      <p:sp>
        <p:nvSpPr>
          <p:cNvPr id="368" name="Rettangolo con angoli arrotondati 14">
            <a:extLst>
              <a:ext uri="{FF2B5EF4-FFF2-40B4-BE49-F238E27FC236}">
                <a16:creationId xmlns:a16="http://schemas.microsoft.com/office/drawing/2014/main" id="{6438B038-00F4-4019-BECB-952C93E8AE37}"/>
              </a:ext>
            </a:extLst>
          </p:cNvPr>
          <p:cNvSpPr/>
          <p:nvPr/>
        </p:nvSpPr>
        <p:spPr>
          <a:xfrm>
            <a:off x="9351595" y="5220605"/>
            <a:ext cx="1463526" cy="38787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9" name="Rettangolo 15">
            <a:extLst>
              <a:ext uri="{FF2B5EF4-FFF2-40B4-BE49-F238E27FC236}">
                <a16:creationId xmlns:a16="http://schemas.microsoft.com/office/drawing/2014/main" id="{698D0C26-43C3-4A1A-AD02-024A6A547C43}"/>
              </a:ext>
            </a:extLst>
          </p:cNvPr>
          <p:cNvSpPr/>
          <p:nvPr/>
        </p:nvSpPr>
        <p:spPr>
          <a:xfrm>
            <a:off x="10138703" y="4552674"/>
            <a:ext cx="894745" cy="209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70" name="Connettore 2 17">
            <a:extLst>
              <a:ext uri="{FF2B5EF4-FFF2-40B4-BE49-F238E27FC236}">
                <a16:creationId xmlns:a16="http://schemas.microsoft.com/office/drawing/2014/main" id="{D5072AB1-4599-4AB7-BA55-2C7BA2F43C0D}"/>
              </a:ext>
            </a:extLst>
          </p:cNvPr>
          <p:cNvCxnSpPr>
            <a:stCxn id="368" idx="0"/>
            <a:endCxn id="369" idx="2"/>
          </p:cNvCxnSpPr>
          <p:nvPr/>
        </p:nvCxnSpPr>
        <p:spPr>
          <a:xfrm flipV="1">
            <a:off x="10083358" y="4762379"/>
            <a:ext cx="502718" cy="4582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1" name="Immagine 6">
            <a:extLst>
              <a:ext uri="{FF2B5EF4-FFF2-40B4-BE49-F238E27FC236}">
                <a16:creationId xmlns:a16="http://schemas.microsoft.com/office/drawing/2014/main" id="{4BB13021-88DC-482A-B1F4-F4394FEF85C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721" t="12659" r="82545" b="84179"/>
          <a:stretch/>
        </p:blipFill>
        <p:spPr>
          <a:xfrm>
            <a:off x="1725105" y="447738"/>
            <a:ext cx="2582945" cy="593889"/>
          </a:xfrm>
          <a:prstGeom prst="rect">
            <a:avLst/>
          </a:prstGeom>
        </p:spPr>
      </p:pic>
      <p:sp>
        <p:nvSpPr>
          <p:cNvPr id="372" name="CasellaDiTesto 7">
            <a:extLst>
              <a:ext uri="{FF2B5EF4-FFF2-40B4-BE49-F238E27FC236}">
                <a16:creationId xmlns:a16="http://schemas.microsoft.com/office/drawing/2014/main" id="{338E08F6-91DB-4138-A143-6437BAC92765}"/>
              </a:ext>
            </a:extLst>
          </p:cNvPr>
          <p:cNvSpPr txBox="1"/>
          <p:nvPr/>
        </p:nvSpPr>
        <p:spPr>
          <a:xfrm>
            <a:off x="1905084" y="29090"/>
            <a:ext cx="21852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/>
              <a:t>Barra di accesso rapido</a:t>
            </a:r>
          </a:p>
        </p:txBody>
      </p:sp>
      <p:sp>
        <p:nvSpPr>
          <p:cNvPr id="373" name="CasellaDiTesto 8">
            <a:extLst>
              <a:ext uri="{FF2B5EF4-FFF2-40B4-BE49-F238E27FC236}">
                <a16:creationId xmlns:a16="http://schemas.microsoft.com/office/drawing/2014/main" id="{3F7FF5E1-6A36-45F4-A8AF-93DD70D46EA2}"/>
              </a:ext>
            </a:extLst>
          </p:cNvPr>
          <p:cNvSpPr txBox="1"/>
          <p:nvPr/>
        </p:nvSpPr>
        <p:spPr>
          <a:xfrm>
            <a:off x="763811" y="1380993"/>
            <a:ext cx="2902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Pulsante </a:t>
            </a:r>
            <a:r>
              <a:rPr lang="it-IT" sz="1400" b="1" dirty="0"/>
              <a:t>Salva</a:t>
            </a:r>
            <a:r>
              <a:rPr lang="it-IT" sz="1400" dirty="0"/>
              <a:t> per memorizzare il file</a:t>
            </a:r>
          </a:p>
        </p:txBody>
      </p:sp>
      <p:sp>
        <p:nvSpPr>
          <p:cNvPr id="374" name="CasellaDiTesto 9">
            <a:extLst>
              <a:ext uri="{FF2B5EF4-FFF2-40B4-BE49-F238E27FC236}">
                <a16:creationId xmlns:a16="http://schemas.microsoft.com/office/drawing/2014/main" id="{356720D9-C67B-4AF8-9B91-9EFB3E4CDFF9}"/>
              </a:ext>
            </a:extLst>
          </p:cNvPr>
          <p:cNvSpPr txBox="1"/>
          <p:nvPr/>
        </p:nvSpPr>
        <p:spPr>
          <a:xfrm>
            <a:off x="4090362" y="1215312"/>
            <a:ext cx="3129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Elenco delle ultime operazioni eseguite che possono essere annullate</a:t>
            </a:r>
          </a:p>
        </p:txBody>
      </p:sp>
      <p:sp>
        <p:nvSpPr>
          <p:cNvPr id="375" name="CasellaDiTesto 10">
            <a:extLst>
              <a:ext uri="{FF2B5EF4-FFF2-40B4-BE49-F238E27FC236}">
                <a16:creationId xmlns:a16="http://schemas.microsoft.com/office/drawing/2014/main" id="{98BB7EFE-359A-403A-A67C-909821646CBD}"/>
              </a:ext>
            </a:extLst>
          </p:cNvPr>
          <p:cNvSpPr txBox="1"/>
          <p:nvPr/>
        </p:nvSpPr>
        <p:spPr>
          <a:xfrm>
            <a:off x="1405076" y="2042228"/>
            <a:ext cx="29029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pulsante </a:t>
            </a:r>
            <a:r>
              <a:rPr lang="it-IT" sz="1400" b="1" dirty="0"/>
              <a:t>Annulla</a:t>
            </a:r>
            <a:r>
              <a:rPr lang="it-IT" sz="1400" dirty="0"/>
              <a:t> per annullare l’effetto dell’ultima azione effettuata.</a:t>
            </a:r>
          </a:p>
        </p:txBody>
      </p:sp>
      <p:sp>
        <p:nvSpPr>
          <p:cNvPr id="376" name="CasellaDiTesto 11">
            <a:extLst>
              <a:ext uri="{FF2B5EF4-FFF2-40B4-BE49-F238E27FC236}">
                <a16:creationId xmlns:a16="http://schemas.microsoft.com/office/drawing/2014/main" id="{FFD81C7D-4238-4AFF-862D-EFA78D55073D}"/>
              </a:ext>
            </a:extLst>
          </p:cNvPr>
          <p:cNvSpPr txBox="1"/>
          <p:nvPr/>
        </p:nvSpPr>
        <p:spPr>
          <a:xfrm>
            <a:off x="4844267" y="424205"/>
            <a:ext cx="23944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Personalizzazione della barra di accesso rapido</a:t>
            </a:r>
          </a:p>
        </p:txBody>
      </p:sp>
      <p:sp>
        <p:nvSpPr>
          <p:cNvPr id="377" name="CasellaDiTesto 12">
            <a:extLst>
              <a:ext uri="{FF2B5EF4-FFF2-40B4-BE49-F238E27FC236}">
                <a16:creationId xmlns:a16="http://schemas.microsoft.com/office/drawing/2014/main" id="{F9C4429F-6B92-4ABC-BB78-85997EE67A6B}"/>
              </a:ext>
            </a:extLst>
          </p:cNvPr>
          <p:cNvSpPr txBox="1"/>
          <p:nvPr/>
        </p:nvSpPr>
        <p:spPr>
          <a:xfrm>
            <a:off x="4598770" y="1922463"/>
            <a:ext cx="2781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Se un’operazione è stata annullata, essa può essere rispristinata facendo clic sul pulsante </a:t>
            </a:r>
            <a:r>
              <a:rPr lang="it-IT" sz="1400" b="1" dirty="0"/>
              <a:t>Rispristina</a:t>
            </a:r>
          </a:p>
        </p:txBody>
      </p:sp>
      <p:sp>
        <p:nvSpPr>
          <p:cNvPr id="378" name="Rettangolo con angoli arrotondati 13">
            <a:extLst>
              <a:ext uri="{FF2B5EF4-FFF2-40B4-BE49-F238E27FC236}">
                <a16:creationId xmlns:a16="http://schemas.microsoft.com/office/drawing/2014/main" id="{EA4799CF-DB13-4080-92A7-3C8C7ED41187}"/>
              </a:ext>
            </a:extLst>
          </p:cNvPr>
          <p:cNvSpPr/>
          <p:nvPr/>
        </p:nvSpPr>
        <p:spPr>
          <a:xfrm>
            <a:off x="763810" y="1352713"/>
            <a:ext cx="2902975" cy="33605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79" name="Rettangolo 14">
            <a:extLst>
              <a:ext uri="{FF2B5EF4-FFF2-40B4-BE49-F238E27FC236}">
                <a16:creationId xmlns:a16="http://schemas.microsoft.com/office/drawing/2014/main" id="{BAF1FA87-1305-4A28-A943-843B5921C9CA}"/>
              </a:ext>
            </a:extLst>
          </p:cNvPr>
          <p:cNvSpPr/>
          <p:nvPr/>
        </p:nvSpPr>
        <p:spPr>
          <a:xfrm>
            <a:off x="2026763" y="566419"/>
            <a:ext cx="377072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0" name="Connettore 2 16">
            <a:extLst>
              <a:ext uri="{FF2B5EF4-FFF2-40B4-BE49-F238E27FC236}">
                <a16:creationId xmlns:a16="http://schemas.microsoft.com/office/drawing/2014/main" id="{CEF34FC8-4E69-43B6-8864-82120405E2E8}"/>
              </a:ext>
            </a:extLst>
          </p:cNvPr>
          <p:cNvCxnSpPr>
            <a:cxnSpLocks/>
            <a:stCxn id="378" idx="0"/>
            <a:endCxn id="379" idx="2"/>
          </p:cNvCxnSpPr>
          <p:nvPr/>
        </p:nvCxnSpPr>
        <p:spPr>
          <a:xfrm flipV="1">
            <a:off x="2215298" y="904973"/>
            <a:ext cx="1" cy="44774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Rettangolo con angoli arrotondati 22">
            <a:extLst>
              <a:ext uri="{FF2B5EF4-FFF2-40B4-BE49-F238E27FC236}">
                <a16:creationId xmlns:a16="http://schemas.microsoft.com/office/drawing/2014/main" id="{35720A87-23A7-491A-93A7-BB177D6647C8}"/>
              </a:ext>
            </a:extLst>
          </p:cNvPr>
          <p:cNvSpPr/>
          <p:nvPr/>
        </p:nvSpPr>
        <p:spPr>
          <a:xfrm>
            <a:off x="1405076" y="2042227"/>
            <a:ext cx="2902974" cy="56934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2" name="Connettore 2 24">
            <a:extLst>
              <a:ext uri="{FF2B5EF4-FFF2-40B4-BE49-F238E27FC236}">
                <a16:creationId xmlns:a16="http://schemas.microsoft.com/office/drawing/2014/main" id="{AF9CE0C1-F455-46A5-A37B-580C7954DC3F}"/>
              </a:ext>
            </a:extLst>
          </p:cNvPr>
          <p:cNvCxnSpPr>
            <a:stCxn id="381" idx="0"/>
          </p:cNvCxnSpPr>
          <p:nvPr/>
        </p:nvCxnSpPr>
        <p:spPr>
          <a:xfrm flipH="1" flipV="1">
            <a:off x="2714921" y="911617"/>
            <a:ext cx="141642" cy="113061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3" name="Rettangolo con angoli arrotondati 25">
            <a:extLst>
              <a:ext uri="{FF2B5EF4-FFF2-40B4-BE49-F238E27FC236}">
                <a16:creationId xmlns:a16="http://schemas.microsoft.com/office/drawing/2014/main" id="{544F71DE-4F49-4BBA-AF80-4F7900B58CFC}"/>
              </a:ext>
            </a:extLst>
          </p:cNvPr>
          <p:cNvSpPr/>
          <p:nvPr/>
        </p:nvSpPr>
        <p:spPr>
          <a:xfrm>
            <a:off x="4090362" y="1215312"/>
            <a:ext cx="3035635" cy="472006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4" name="Connettore 2 29">
            <a:extLst>
              <a:ext uri="{FF2B5EF4-FFF2-40B4-BE49-F238E27FC236}">
                <a16:creationId xmlns:a16="http://schemas.microsoft.com/office/drawing/2014/main" id="{B82AB9D8-4E07-492A-850B-B512A919C139}"/>
              </a:ext>
            </a:extLst>
          </p:cNvPr>
          <p:cNvCxnSpPr>
            <a:cxnSpLocks/>
          </p:cNvCxnSpPr>
          <p:nvPr/>
        </p:nvCxnSpPr>
        <p:spPr>
          <a:xfrm flipH="1" flipV="1">
            <a:off x="3016577" y="797137"/>
            <a:ext cx="2436351" cy="37067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Rettangolo con angoli arrotondati 35">
            <a:extLst>
              <a:ext uri="{FF2B5EF4-FFF2-40B4-BE49-F238E27FC236}">
                <a16:creationId xmlns:a16="http://schemas.microsoft.com/office/drawing/2014/main" id="{282F829C-8219-4C4E-A765-B1AF53D3CC4F}"/>
              </a:ext>
            </a:extLst>
          </p:cNvPr>
          <p:cNvSpPr/>
          <p:nvPr/>
        </p:nvSpPr>
        <p:spPr>
          <a:xfrm>
            <a:off x="4844267" y="447738"/>
            <a:ext cx="2235263" cy="49968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6" name="Connettore 2 37">
            <a:extLst>
              <a:ext uri="{FF2B5EF4-FFF2-40B4-BE49-F238E27FC236}">
                <a16:creationId xmlns:a16="http://schemas.microsoft.com/office/drawing/2014/main" id="{16DABFFB-46C3-42B1-AB76-F26DAC359BA6}"/>
              </a:ext>
            </a:extLst>
          </p:cNvPr>
          <p:cNvCxnSpPr>
            <a:stCxn id="385" idx="1"/>
          </p:cNvCxnSpPr>
          <p:nvPr/>
        </p:nvCxnSpPr>
        <p:spPr>
          <a:xfrm flipH="1">
            <a:off x="3949831" y="697582"/>
            <a:ext cx="894436" cy="942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ettangolo con angoli arrotondati 38">
            <a:extLst>
              <a:ext uri="{FF2B5EF4-FFF2-40B4-BE49-F238E27FC236}">
                <a16:creationId xmlns:a16="http://schemas.microsoft.com/office/drawing/2014/main" id="{D768D48A-DDBA-4C88-9A84-955ADF190F6A}"/>
              </a:ext>
            </a:extLst>
          </p:cNvPr>
          <p:cNvSpPr/>
          <p:nvPr/>
        </p:nvSpPr>
        <p:spPr>
          <a:xfrm>
            <a:off x="4598771" y="1902266"/>
            <a:ext cx="2847682" cy="94831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88" name="Connettore 2 40">
            <a:extLst>
              <a:ext uri="{FF2B5EF4-FFF2-40B4-BE49-F238E27FC236}">
                <a16:creationId xmlns:a16="http://schemas.microsoft.com/office/drawing/2014/main" id="{77522720-386E-4F6B-BC77-63F8A9BB2A15}"/>
              </a:ext>
            </a:extLst>
          </p:cNvPr>
          <p:cNvCxnSpPr>
            <a:cxnSpLocks/>
            <a:stCxn id="387" idx="1"/>
          </p:cNvCxnSpPr>
          <p:nvPr/>
        </p:nvCxnSpPr>
        <p:spPr>
          <a:xfrm flipH="1" flipV="1">
            <a:off x="3388065" y="819110"/>
            <a:ext cx="1210706" cy="15573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9" name="Immagine 45">
            <a:extLst>
              <a:ext uri="{FF2B5EF4-FFF2-40B4-BE49-F238E27FC236}">
                <a16:creationId xmlns:a16="http://schemas.microsoft.com/office/drawing/2014/main" id="{5A5555B8-43B0-4455-84C9-E3897EAB84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8772" y="1252730"/>
            <a:ext cx="1266825" cy="390525"/>
          </a:xfrm>
          <a:prstGeom prst="rect">
            <a:avLst/>
          </a:prstGeom>
        </p:spPr>
      </p:pic>
      <p:sp>
        <p:nvSpPr>
          <p:cNvPr id="390" name="CasellaDiTesto 46">
            <a:extLst>
              <a:ext uri="{FF2B5EF4-FFF2-40B4-BE49-F238E27FC236}">
                <a16:creationId xmlns:a16="http://schemas.microsoft.com/office/drawing/2014/main" id="{535DA87E-9DB1-4BFA-BF11-D1DA939751FF}"/>
              </a:ext>
            </a:extLst>
          </p:cNvPr>
          <p:cNvSpPr txBox="1"/>
          <p:nvPr/>
        </p:nvSpPr>
        <p:spPr>
          <a:xfrm>
            <a:off x="8908330" y="483072"/>
            <a:ext cx="1558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Ingrandimento a tutto schermo</a:t>
            </a:r>
          </a:p>
        </p:txBody>
      </p:sp>
      <p:sp>
        <p:nvSpPr>
          <p:cNvPr id="391" name="CasellaDiTesto 47">
            <a:extLst>
              <a:ext uri="{FF2B5EF4-FFF2-40B4-BE49-F238E27FC236}">
                <a16:creationId xmlns:a16="http://schemas.microsoft.com/office/drawing/2014/main" id="{967ED8EE-4187-408D-AA9B-93CCBF93193A}"/>
              </a:ext>
            </a:extLst>
          </p:cNvPr>
          <p:cNvSpPr txBox="1"/>
          <p:nvPr/>
        </p:nvSpPr>
        <p:spPr>
          <a:xfrm>
            <a:off x="7357847" y="1259131"/>
            <a:ext cx="1558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Riduzione a icona</a:t>
            </a:r>
          </a:p>
          <a:p>
            <a:endParaRPr lang="it-IT" sz="1400" dirty="0"/>
          </a:p>
        </p:txBody>
      </p:sp>
      <p:sp>
        <p:nvSpPr>
          <p:cNvPr id="392" name="CasellaDiTesto 48">
            <a:extLst>
              <a:ext uri="{FF2B5EF4-FFF2-40B4-BE49-F238E27FC236}">
                <a16:creationId xmlns:a16="http://schemas.microsoft.com/office/drawing/2014/main" id="{325B6C4B-4D64-44E3-B084-310A84EF31CD}"/>
              </a:ext>
            </a:extLst>
          </p:cNvPr>
          <p:cNvSpPr txBox="1"/>
          <p:nvPr/>
        </p:nvSpPr>
        <p:spPr>
          <a:xfrm>
            <a:off x="10562547" y="1259324"/>
            <a:ext cx="11594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Chiusura</a:t>
            </a:r>
          </a:p>
        </p:txBody>
      </p:sp>
      <p:sp>
        <p:nvSpPr>
          <p:cNvPr id="393" name="Rettangolo con angoli arrotondati 49">
            <a:extLst>
              <a:ext uri="{FF2B5EF4-FFF2-40B4-BE49-F238E27FC236}">
                <a16:creationId xmlns:a16="http://schemas.microsoft.com/office/drawing/2014/main" id="{CC0BE6FE-9252-4F3F-ADD7-F5866D19DC1E}"/>
              </a:ext>
            </a:extLst>
          </p:cNvPr>
          <p:cNvSpPr/>
          <p:nvPr/>
        </p:nvSpPr>
        <p:spPr>
          <a:xfrm>
            <a:off x="8842342" y="483072"/>
            <a:ext cx="1404594" cy="510681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4" name="Rettangolo con angoli arrotondati 50">
            <a:extLst>
              <a:ext uri="{FF2B5EF4-FFF2-40B4-BE49-F238E27FC236}">
                <a16:creationId xmlns:a16="http://schemas.microsoft.com/office/drawing/2014/main" id="{12D0493F-2366-4078-A1E0-4A83E45BAEBE}"/>
              </a:ext>
            </a:extLst>
          </p:cNvPr>
          <p:cNvSpPr/>
          <p:nvPr/>
        </p:nvSpPr>
        <p:spPr>
          <a:xfrm>
            <a:off x="10567447" y="1215312"/>
            <a:ext cx="763572" cy="3905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5" name="Rettangolo con angoli arrotondati 51">
            <a:extLst>
              <a:ext uri="{FF2B5EF4-FFF2-40B4-BE49-F238E27FC236}">
                <a16:creationId xmlns:a16="http://schemas.microsoft.com/office/drawing/2014/main" id="{568CE71C-8A6E-469D-8B6C-403BD5740648}"/>
              </a:ext>
            </a:extLst>
          </p:cNvPr>
          <p:cNvSpPr/>
          <p:nvPr/>
        </p:nvSpPr>
        <p:spPr>
          <a:xfrm>
            <a:off x="7372421" y="1215312"/>
            <a:ext cx="1469921" cy="390525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96" name="Connettore 2 53">
            <a:extLst>
              <a:ext uri="{FF2B5EF4-FFF2-40B4-BE49-F238E27FC236}">
                <a16:creationId xmlns:a16="http://schemas.microsoft.com/office/drawing/2014/main" id="{6ABE1CCE-A370-4EFC-8012-8CAD4A848C3B}"/>
              </a:ext>
            </a:extLst>
          </p:cNvPr>
          <p:cNvCxnSpPr>
            <a:stCxn id="395" idx="3"/>
            <a:endCxn id="389" idx="1"/>
          </p:cNvCxnSpPr>
          <p:nvPr/>
        </p:nvCxnSpPr>
        <p:spPr>
          <a:xfrm>
            <a:off x="8842342" y="1410575"/>
            <a:ext cx="226430" cy="37418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Connettore 2 55">
            <a:extLst>
              <a:ext uri="{FF2B5EF4-FFF2-40B4-BE49-F238E27FC236}">
                <a16:creationId xmlns:a16="http://schemas.microsoft.com/office/drawing/2014/main" id="{048F4BFB-9B57-4B19-95CB-1EEE02B04692}"/>
              </a:ext>
            </a:extLst>
          </p:cNvPr>
          <p:cNvCxnSpPr>
            <a:cxnSpLocks/>
            <a:stCxn id="393" idx="2"/>
          </p:cNvCxnSpPr>
          <p:nvPr/>
        </p:nvCxnSpPr>
        <p:spPr>
          <a:xfrm>
            <a:off x="9544639" y="993753"/>
            <a:ext cx="132242" cy="35896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Connettore 2 62">
            <a:extLst>
              <a:ext uri="{FF2B5EF4-FFF2-40B4-BE49-F238E27FC236}">
                <a16:creationId xmlns:a16="http://schemas.microsoft.com/office/drawing/2014/main" id="{259EEEFD-FB7A-4653-B1DE-E77BDD7FB168}"/>
              </a:ext>
            </a:extLst>
          </p:cNvPr>
          <p:cNvCxnSpPr>
            <a:cxnSpLocks/>
            <a:stCxn id="394" idx="1"/>
          </p:cNvCxnSpPr>
          <p:nvPr/>
        </p:nvCxnSpPr>
        <p:spPr>
          <a:xfrm flipH="1" flipV="1">
            <a:off x="10246936" y="1380993"/>
            <a:ext cx="320511" cy="2958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9" name="Immagine 1024">
            <a:extLst>
              <a:ext uri="{FF2B5EF4-FFF2-40B4-BE49-F238E27FC236}">
                <a16:creationId xmlns:a16="http://schemas.microsoft.com/office/drawing/2014/main" id="{1F7C3A81-24C3-46AD-B568-52DB5C4932D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3339390"/>
            <a:ext cx="12192000" cy="1117449"/>
          </a:xfrm>
          <a:prstGeom prst="rect">
            <a:avLst/>
          </a:prstGeom>
        </p:spPr>
      </p:pic>
      <p:sp>
        <p:nvSpPr>
          <p:cNvPr id="400" name="Rettangolo 1026">
            <a:extLst>
              <a:ext uri="{FF2B5EF4-FFF2-40B4-BE49-F238E27FC236}">
                <a16:creationId xmlns:a16="http://schemas.microsoft.com/office/drawing/2014/main" id="{3BA10852-7139-414B-8834-0C0E4BD40636}"/>
              </a:ext>
            </a:extLst>
          </p:cNvPr>
          <p:cNvSpPr/>
          <p:nvPr/>
        </p:nvSpPr>
        <p:spPr>
          <a:xfrm>
            <a:off x="0" y="3588784"/>
            <a:ext cx="1405076" cy="87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1" name="Rettangolo 1028">
            <a:extLst>
              <a:ext uri="{FF2B5EF4-FFF2-40B4-BE49-F238E27FC236}">
                <a16:creationId xmlns:a16="http://schemas.microsoft.com/office/drawing/2014/main" id="{93B43B22-39AC-43B6-A192-A8B258AA2D78}"/>
              </a:ext>
            </a:extLst>
          </p:cNvPr>
          <p:cNvSpPr/>
          <p:nvPr/>
        </p:nvSpPr>
        <p:spPr>
          <a:xfrm>
            <a:off x="1464187" y="3598677"/>
            <a:ext cx="2341691" cy="8571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2" name="Rettangolo 1030">
            <a:extLst>
              <a:ext uri="{FF2B5EF4-FFF2-40B4-BE49-F238E27FC236}">
                <a16:creationId xmlns:a16="http://schemas.microsoft.com/office/drawing/2014/main" id="{04AC7E26-31B1-4699-9572-80F93C11D5DF}"/>
              </a:ext>
            </a:extLst>
          </p:cNvPr>
          <p:cNvSpPr/>
          <p:nvPr/>
        </p:nvSpPr>
        <p:spPr>
          <a:xfrm>
            <a:off x="3864990" y="3588784"/>
            <a:ext cx="1979629" cy="87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3" name="Rettangolo 1032">
            <a:extLst>
              <a:ext uri="{FF2B5EF4-FFF2-40B4-BE49-F238E27FC236}">
                <a16:creationId xmlns:a16="http://schemas.microsoft.com/office/drawing/2014/main" id="{CD9C1189-F1E9-40B1-9A4B-2D812838DD37}"/>
              </a:ext>
            </a:extLst>
          </p:cNvPr>
          <p:cNvSpPr/>
          <p:nvPr/>
        </p:nvSpPr>
        <p:spPr>
          <a:xfrm>
            <a:off x="5920035" y="3588784"/>
            <a:ext cx="5410984" cy="8766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4" name="Rettangolo 1033">
            <a:extLst>
              <a:ext uri="{FF2B5EF4-FFF2-40B4-BE49-F238E27FC236}">
                <a16:creationId xmlns:a16="http://schemas.microsoft.com/office/drawing/2014/main" id="{03A9583F-FD0F-4D49-BA14-B4CD9AAE0A6A}"/>
              </a:ext>
            </a:extLst>
          </p:cNvPr>
          <p:cNvSpPr/>
          <p:nvPr/>
        </p:nvSpPr>
        <p:spPr>
          <a:xfrm>
            <a:off x="11406433" y="3588784"/>
            <a:ext cx="707010" cy="8889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5" name="CasellaDiTesto 1034">
            <a:extLst>
              <a:ext uri="{FF2B5EF4-FFF2-40B4-BE49-F238E27FC236}">
                <a16:creationId xmlns:a16="http://schemas.microsoft.com/office/drawing/2014/main" id="{6A647C66-C1F0-4794-8A5B-C38C340DA08B}"/>
              </a:ext>
            </a:extLst>
          </p:cNvPr>
          <p:cNvSpPr txBox="1"/>
          <p:nvPr/>
        </p:nvSpPr>
        <p:spPr>
          <a:xfrm>
            <a:off x="235670" y="4873661"/>
            <a:ext cx="1300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Comandi </a:t>
            </a:r>
            <a:r>
              <a:rPr lang="it-IT" sz="1400" dirty="0" smtClean="0"/>
              <a:t>di spostamento </a:t>
            </a:r>
            <a:r>
              <a:rPr lang="it-IT" sz="1400" dirty="0"/>
              <a:t>blocchi</a:t>
            </a:r>
          </a:p>
        </p:txBody>
      </p:sp>
      <p:sp>
        <p:nvSpPr>
          <p:cNvPr id="406" name="Rettangolo con angoli arrotondati 1035">
            <a:extLst>
              <a:ext uri="{FF2B5EF4-FFF2-40B4-BE49-F238E27FC236}">
                <a16:creationId xmlns:a16="http://schemas.microsoft.com/office/drawing/2014/main" id="{3F2E171C-2AE0-46F9-A7EC-8084B0899858}"/>
              </a:ext>
            </a:extLst>
          </p:cNvPr>
          <p:cNvSpPr/>
          <p:nvPr/>
        </p:nvSpPr>
        <p:spPr>
          <a:xfrm>
            <a:off x="235670" y="4873661"/>
            <a:ext cx="1169406" cy="73866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7" name="Connettore 2 1037">
            <a:extLst>
              <a:ext uri="{FF2B5EF4-FFF2-40B4-BE49-F238E27FC236}">
                <a16:creationId xmlns:a16="http://schemas.microsoft.com/office/drawing/2014/main" id="{2ED493C5-E799-424B-A636-0CF8F3098057}"/>
              </a:ext>
            </a:extLst>
          </p:cNvPr>
          <p:cNvCxnSpPr>
            <a:cxnSpLocks/>
            <a:endCxn id="400" idx="2"/>
          </p:cNvCxnSpPr>
          <p:nvPr/>
        </p:nvCxnSpPr>
        <p:spPr>
          <a:xfrm flipH="1" flipV="1">
            <a:off x="702538" y="4465456"/>
            <a:ext cx="61272" cy="43376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CasellaDiTesto 1038">
            <a:extLst>
              <a:ext uri="{FF2B5EF4-FFF2-40B4-BE49-F238E27FC236}">
                <a16:creationId xmlns:a16="http://schemas.microsoft.com/office/drawing/2014/main" id="{BAC67CAC-2ECC-4374-AB18-2F3C9284A212}"/>
              </a:ext>
            </a:extLst>
          </p:cNvPr>
          <p:cNvSpPr txBox="1"/>
          <p:nvPr/>
        </p:nvSpPr>
        <p:spPr>
          <a:xfrm>
            <a:off x="1809947" y="4884551"/>
            <a:ext cx="14988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Comandi di </a:t>
            </a:r>
            <a:r>
              <a:rPr lang="it-IT" sz="1400" dirty="0"/>
              <a:t>formattazione dei caratteri</a:t>
            </a:r>
          </a:p>
        </p:txBody>
      </p:sp>
      <p:sp>
        <p:nvSpPr>
          <p:cNvPr id="409" name="Rettangolo con angoli arrotondati 1039">
            <a:extLst>
              <a:ext uri="{FF2B5EF4-FFF2-40B4-BE49-F238E27FC236}">
                <a16:creationId xmlns:a16="http://schemas.microsoft.com/office/drawing/2014/main" id="{0659F410-7182-4907-A422-1B39B99B0776}"/>
              </a:ext>
            </a:extLst>
          </p:cNvPr>
          <p:cNvSpPr/>
          <p:nvPr/>
        </p:nvSpPr>
        <p:spPr>
          <a:xfrm>
            <a:off x="1781666" y="4873661"/>
            <a:ext cx="1498861" cy="73866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0" name="Connettore 2 1041">
            <a:extLst>
              <a:ext uri="{FF2B5EF4-FFF2-40B4-BE49-F238E27FC236}">
                <a16:creationId xmlns:a16="http://schemas.microsoft.com/office/drawing/2014/main" id="{F1466578-990B-4C06-9215-94F7CA57F7B4}"/>
              </a:ext>
            </a:extLst>
          </p:cNvPr>
          <p:cNvCxnSpPr>
            <a:cxnSpLocks/>
            <a:stCxn id="409" idx="0"/>
            <a:endCxn id="401" idx="2"/>
          </p:cNvCxnSpPr>
          <p:nvPr/>
        </p:nvCxnSpPr>
        <p:spPr>
          <a:xfrm flipV="1">
            <a:off x="2531097" y="4455809"/>
            <a:ext cx="103936" cy="41785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CasellaDiTesto 1042">
            <a:extLst>
              <a:ext uri="{FF2B5EF4-FFF2-40B4-BE49-F238E27FC236}">
                <a16:creationId xmlns:a16="http://schemas.microsoft.com/office/drawing/2014/main" id="{BC16D884-7875-4BF6-ABED-122042C0C383}"/>
              </a:ext>
            </a:extLst>
          </p:cNvPr>
          <p:cNvSpPr txBox="1"/>
          <p:nvPr/>
        </p:nvSpPr>
        <p:spPr>
          <a:xfrm>
            <a:off x="3980704" y="4894382"/>
            <a:ext cx="17910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Comandi di </a:t>
            </a:r>
            <a:r>
              <a:rPr lang="it-IT" sz="1400" dirty="0" smtClean="0"/>
              <a:t>formattazione </a:t>
            </a:r>
            <a:r>
              <a:rPr lang="it-IT" sz="1400" dirty="0"/>
              <a:t>del paragrafo</a:t>
            </a:r>
          </a:p>
        </p:txBody>
      </p:sp>
      <p:sp>
        <p:nvSpPr>
          <p:cNvPr id="412" name="Rettangolo con angoli arrotondati 1043">
            <a:extLst>
              <a:ext uri="{FF2B5EF4-FFF2-40B4-BE49-F238E27FC236}">
                <a16:creationId xmlns:a16="http://schemas.microsoft.com/office/drawing/2014/main" id="{8AE27D0E-4977-4960-81C5-D2E0F73ABEA8}"/>
              </a:ext>
            </a:extLst>
          </p:cNvPr>
          <p:cNvSpPr/>
          <p:nvPr/>
        </p:nvSpPr>
        <p:spPr>
          <a:xfrm>
            <a:off x="3949831" y="4873661"/>
            <a:ext cx="1498861" cy="73866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3" name="Connettore 2 1045">
            <a:extLst>
              <a:ext uri="{FF2B5EF4-FFF2-40B4-BE49-F238E27FC236}">
                <a16:creationId xmlns:a16="http://schemas.microsoft.com/office/drawing/2014/main" id="{CD8541EE-A632-474E-8D8A-F18069F1416E}"/>
              </a:ext>
            </a:extLst>
          </p:cNvPr>
          <p:cNvCxnSpPr>
            <a:stCxn id="411" idx="0"/>
            <a:endCxn id="402" idx="2"/>
          </p:cNvCxnSpPr>
          <p:nvPr/>
        </p:nvCxnSpPr>
        <p:spPr>
          <a:xfrm flipH="1" flipV="1">
            <a:off x="4854805" y="4465456"/>
            <a:ext cx="21446" cy="428926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CasellaDiTesto 1046">
            <a:extLst>
              <a:ext uri="{FF2B5EF4-FFF2-40B4-BE49-F238E27FC236}">
                <a16:creationId xmlns:a16="http://schemas.microsoft.com/office/drawing/2014/main" id="{9FB48170-0BF9-4706-A09F-EC338BC129D9}"/>
              </a:ext>
            </a:extLst>
          </p:cNvPr>
          <p:cNvSpPr txBox="1"/>
          <p:nvPr/>
        </p:nvSpPr>
        <p:spPr>
          <a:xfrm>
            <a:off x="7805394" y="4981383"/>
            <a:ext cx="2394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Comandi di formattazione dell’intero documento</a:t>
            </a:r>
          </a:p>
        </p:txBody>
      </p:sp>
      <p:sp>
        <p:nvSpPr>
          <p:cNvPr id="415" name="Rettangolo con angoli arrotondati 1047">
            <a:extLst>
              <a:ext uri="{FF2B5EF4-FFF2-40B4-BE49-F238E27FC236}">
                <a16:creationId xmlns:a16="http://schemas.microsoft.com/office/drawing/2014/main" id="{12FC3B57-49F6-4A64-B748-C86CE8011A1E}"/>
              </a:ext>
            </a:extLst>
          </p:cNvPr>
          <p:cNvSpPr/>
          <p:nvPr/>
        </p:nvSpPr>
        <p:spPr>
          <a:xfrm>
            <a:off x="7805394" y="4888511"/>
            <a:ext cx="2064470" cy="69553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6" name="Connettore 2 1049">
            <a:extLst>
              <a:ext uri="{FF2B5EF4-FFF2-40B4-BE49-F238E27FC236}">
                <a16:creationId xmlns:a16="http://schemas.microsoft.com/office/drawing/2014/main" id="{D091DF94-33D1-441F-AC4D-E6C3F49928D9}"/>
              </a:ext>
            </a:extLst>
          </p:cNvPr>
          <p:cNvCxnSpPr>
            <a:stCxn id="415" idx="0"/>
            <a:endCxn id="403" idx="2"/>
          </p:cNvCxnSpPr>
          <p:nvPr/>
        </p:nvCxnSpPr>
        <p:spPr>
          <a:xfrm flipH="1" flipV="1">
            <a:off x="8625527" y="4465456"/>
            <a:ext cx="212102" cy="42305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7" name="CasellaDiTesto 1050">
            <a:extLst>
              <a:ext uri="{FF2B5EF4-FFF2-40B4-BE49-F238E27FC236}">
                <a16:creationId xmlns:a16="http://schemas.microsoft.com/office/drawing/2014/main" id="{C5A37F0B-8D5E-4F31-AC08-9E9515C211AD}"/>
              </a:ext>
            </a:extLst>
          </p:cNvPr>
          <p:cNvSpPr txBox="1"/>
          <p:nvPr/>
        </p:nvSpPr>
        <p:spPr>
          <a:xfrm>
            <a:off x="10727703" y="4899220"/>
            <a:ext cx="12066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Comandi di ricerca e di modifica</a:t>
            </a:r>
          </a:p>
        </p:txBody>
      </p:sp>
      <p:sp>
        <p:nvSpPr>
          <p:cNvPr id="418" name="Rettangolo con angoli arrotondati 1051">
            <a:extLst>
              <a:ext uri="{FF2B5EF4-FFF2-40B4-BE49-F238E27FC236}">
                <a16:creationId xmlns:a16="http://schemas.microsoft.com/office/drawing/2014/main" id="{6A9AEC82-FD60-4DC2-A616-5C32E1AB844B}"/>
              </a:ext>
            </a:extLst>
          </p:cNvPr>
          <p:cNvSpPr/>
          <p:nvPr/>
        </p:nvSpPr>
        <p:spPr>
          <a:xfrm>
            <a:off x="10689997" y="4873662"/>
            <a:ext cx="1061626" cy="73866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19" name="Connettore 2 1053">
            <a:extLst>
              <a:ext uri="{FF2B5EF4-FFF2-40B4-BE49-F238E27FC236}">
                <a16:creationId xmlns:a16="http://schemas.microsoft.com/office/drawing/2014/main" id="{909C1339-4674-4C73-B3B1-89C226E89A69}"/>
              </a:ext>
            </a:extLst>
          </p:cNvPr>
          <p:cNvCxnSpPr>
            <a:stCxn id="418" idx="0"/>
            <a:endCxn id="404" idx="2"/>
          </p:cNvCxnSpPr>
          <p:nvPr/>
        </p:nvCxnSpPr>
        <p:spPr>
          <a:xfrm flipV="1">
            <a:off x="11220810" y="4477735"/>
            <a:ext cx="539128" cy="395927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CasellaDiTesto 1054">
            <a:extLst>
              <a:ext uri="{FF2B5EF4-FFF2-40B4-BE49-F238E27FC236}">
                <a16:creationId xmlns:a16="http://schemas.microsoft.com/office/drawing/2014/main" id="{894F2625-D52D-4DDB-84BF-4B65204E96C9}"/>
              </a:ext>
            </a:extLst>
          </p:cNvPr>
          <p:cNvSpPr txBox="1"/>
          <p:nvPr/>
        </p:nvSpPr>
        <p:spPr>
          <a:xfrm>
            <a:off x="831916" y="2978402"/>
            <a:ext cx="16544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Gruppo di comandi</a:t>
            </a:r>
          </a:p>
        </p:txBody>
      </p:sp>
      <p:sp>
        <p:nvSpPr>
          <p:cNvPr id="421" name="Rettangolo con angoli arrotondati 1055">
            <a:extLst>
              <a:ext uri="{FF2B5EF4-FFF2-40B4-BE49-F238E27FC236}">
                <a16:creationId xmlns:a16="http://schemas.microsoft.com/office/drawing/2014/main" id="{3129464A-6E89-49D9-A3FF-8C58B0CBEC45}"/>
              </a:ext>
            </a:extLst>
          </p:cNvPr>
          <p:cNvSpPr/>
          <p:nvPr/>
        </p:nvSpPr>
        <p:spPr>
          <a:xfrm>
            <a:off x="876693" y="2988295"/>
            <a:ext cx="1527142" cy="30777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2" name="Connettore 2 1057">
            <a:extLst>
              <a:ext uri="{FF2B5EF4-FFF2-40B4-BE49-F238E27FC236}">
                <a16:creationId xmlns:a16="http://schemas.microsoft.com/office/drawing/2014/main" id="{F26BC146-2CBB-4464-9CED-BB024F89ED2D}"/>
              </a:ext>
            </a:extLst>
          </p:cNvPr>
          <p:cNvCxnSpPr>
            <a:cxnSpLocks/>
            <a:stCxn id="421" idx="2"/>
          </p:cNvCxnSpPr>
          <p:nvPr/>
        </p:nvCxnSpPr>
        <p:spPr>
          <a:xfrm>
            <a:off x="1640264" y="3296072"/>
            <a:ext cx="575033" cy="2927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CasellaDiTesto 1058">
            <a:extLst>
              <a:ext uri="{FF2B5EF4-FFF2-40B4-BE49-F238E27FC236}">
                <a16:creationId xmlns:a16="http://schemas.microsoft.com/office/drawing/2014/main" id="{B52F1D4E-389D-49F2-B187-CC506B6D362D}"/>
              </a:ext>
            </a:extLst>
          </p:cNvPr>
          <p:cNvSpPr txBox="1"/>
          <p:nvPr/>
        </p:nvSpPr>
        <p:spPr>
          <a:xfrm>
            <a:off x="4543718" y="2985492"/>
            <a:ext cx="904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Pulsanti</a:t>
            </a:r>
          </a:p>
        </p:txBody>
      </p:sp>
      <p:sp>
        <p:nvSpPr>
          <p:cNvPr id="424" name="Rettangolo con angoli arrotondati 1059">
            <a:extLst>
              <a:ext uri="{FF2B5EF4-FFF2-40B4-BE49-F238E27FC236}">
                <a16:creationId xmlns:a16="http://schemas.microsoft.com/office/drawing/2014/main" id="{88C06712-3995-443F-9A9E-3F0A09B136B5}"/>
              </a:ext>
            </a:extLst>
          </p:cNvPr>
          <p:cNvSpPr/>
          <p:nvPr/>
        </p:nvSpPr>
        <p:spPr>
          <a:xfrm>
            <a:off x="4489852" y="2985492"/>
            <a:ext cx="817437" cy="31414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25" name="Connettore 2 1061">
            <a:extLst>
              <a:ext uri="{FF2B5EF4-FFF2-40B4-BE49-F238E27FC236}">
                <a16:creationId xmlns:a16="http://schemas.microsoft.com/office/drawing/2014/main" id="{553AF334-9F11-4273-9CCE-27818723A8C4}"/>
              </a:ext>
            </a:extLst>
          </p:cNvPr>
          <p:cNvCxnSpPr>
            <a:cxnSpLocks/>
          </p:cNvCxnSpPr>
          <p:nvPr/>
        </p:nvCxnSpPr>
        <p:spPr>
          <a:xfrm>
            <a:off x="4898570" y="3293269"/>
            <a:ext cx="74069" cy="42407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CasellaDiTesto 1069">
            <a:extLst>
              <a:ext uri="{FF2B5EF4-FFF2-40B4-BE49-F238E27FC236}">
                <a16:creationId xmlns:a16="http://schemas.microsoft.com/office/drawing/2014/main" id="{BAD147D0-8E5D-4EC9-85CD-20253AB55469}"/>
              </a:ext>
            </a:extLst>
          </p:cNvPr>
          <p:cNvSpPr txBox="1"/>
          <p:nvPr/>
        </p:nvSpPr>
        <p:spPr>
          <a:xfrm>
            <a:off x="1405076" y="5825765"/>
            <a:ext cx="967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Per alcuni comandi è disponibile l’anteprima immediata del documento, che viene visualizzata appoggiando il cursore sul comando stesso. Quando si ritiene che la scelta sia adeguata, si fa clic sul comando e la scelta viene confermata nel documento.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0" y="3211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 smtClean="0"/>
              <a:t>Word – Comandi CTRL</a:t>
            </a:r>
            <a:endParaRPr lang="it-IT" sz="2400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1999634" y="108257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CTRL + A = seleziona tutto</a:t>
            </a:r>
            <a:endParaRPr lang="it-IT" dirty="0"/>
          </a:p>
        </p:txBody>
      </p:sp>
      <p:sp>
        <p:nvSpPr>
          <p:cNvPr id="131" name="TextBox 130"/>
          <p:cNvSpPr txBox="1"/>
          <p:nvPr/>
        </p:nvSpPr>
        <p:spPr>
          <a:xfrm>
            <a:off x="1999634" y="145661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CTRL + C = copia</a:t>
            </a:r>
            <a:endParaRPr lang="it-IT" dirty="0"/>
          </a:p>
        </p:txBody>
      </p:sp>
      <p:sp>
        <p:nvSpPr>
          <p:cNvPr id="132" name="TextBox 131"/>
          <p:cNvSpPr txBox="1"/>
          <p:nvPr/>
        </p:nvSpPr>
        <p:spPr>
          <a:xfrm>
            <a:off x="1999634" y="1824526"/>
            <a:ext cx="357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CTRL + MAIUSC + C = copia formato</a:t>
            </a:r>
            <a:endParaRPr lang="it-IT" dirty="0"/>
          </a:p>
        </p:txBody>
      </p:sp>
      <p:sp>
        <p:nvSpPr>
          <p:cNvPr id="133" name="TextBox 132"/>
          <p:cNvSpPr txBox="1"/>
          <p:nvPr/>
        </p:nvSpPr>
        <p:spPr>
          <a:xfrm>
            <a:off x="1999634" y="2561497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CTRL + MAIUSC + V = incolla formato</a:t>
            </a:r>
            <a:endParaRPr lang="it-IT" dirty="0"/>
          </a:p>
        </p:txBody>
      </p:sp>
      <p:sp>
        <p:nvSpPr>
          <p:cNvPr id="134" name="TextBox 133"/>
          <p:cNvSpPr txBox="1"/>
          <p:nvPr/>
        </p:nvSpPr>
        <p:spPr>
          <a:xfrm>
            <a:off x="1999634" y="219383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CTRL + V = incolla</a:t>
            </a:r>
            <a:endParaRPr lang="it-IT" dirty="0"/>
          </a:p>
        </p:txBody>
      </p:sp>
      <p:sp>
        <p:nvSpPr>
          <p:cNvPr id="135" name="TextBox 134"/>
          <p:cNvSpPr txBox="1"/>
          <p:nvPr/>
        </p:nvSpPr>
        <p:spPr>
          <a:xfrm>
            <a:off x="1999634" y="292913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CTRL + X = taglia</a:t>
            </a:r>
            <a:endParaRPr lang="it-IT" dirty="0"/>
          </a:p>
        </p:txBody>
      </p:sp>
      <p:sp>
        <p:nvSpPr>
          <p:cNvPr id="136" name="TextBox 135"/>
          <p:cNvSpPr txBox="1"/>
          <p:nvPr/>
        </p:nvSpPr>
        <p:spPr>
          <a:xfrm>
            <a:off x="1999634" y="330149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CTRL + Z = annulla</a:t>
            </a:r>
            <a:endParaRPr lang="it-IT" dirty="0"/>
          </a:p>
        </p:txBody>
      </p:sp>
      <p:sp>
        <p:nvSpPr>
          <p:cNvPr id="137" name="TextBox 136"/>
          <p:cNvSpPr txBox="1"/>
          <p:nvPr/>
        </p:nvSpPr>
        <p:spPr>
          <a:xfrm>
            <a:off x="1999634" y="3669390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CTRL + Y = ripristina</a:t>
            </a:r>
            <a:endParaRPr lang="it-IT" dirty="0"/>
          </a:p>
        </p:txBody>
      </p:sp>
      <p:sp>
        <p:nvSpPr>
          <p:cNvPr id="138" name="TextBox 137"/>
          <p:cNvSpPr txBox="1"/>
          <p:nvPr/>
        </p:nvSpPr>
        <p:spPr>
          <a:xfrm>
            <a:off x="1999634" y="404328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CTRL + S = sottolinea</a:t>
            </a:r>
            <a:endParaRPr lang="it-IT" dirty="0"/>
          </a:p>
        </p:txBody>
      </p:sp>
      <p:sp>
        <p:nvSpPr>
          <p:cNvPr id="139" name="TextBox 138"/>
          <p:cNvSpPr txBox="1"/>
          <p:nvPr/>
        </p:nvSpPr>
        <p:spPr>
          <a:xfrm>
            <a:off x="1999634" y="4411544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CTRL + G = grassetto</a:t>
            </a:r>
            <a:endParaRPr lang="it-IT" dirty="0"/>
          </a:p>
        </p:txBody>
      </p:sp>
      <p:sp>
        <p:nvSpPr>
          <p:cNvPr id="140" name="TextBox 139"/>
          <p:cNvSpPr txBox="1"/>
          <p:nvPr/>
        </p:nvSpPr>
        <p:spPr>
          <a:xfrm>
            <a:off x="1999634" y="4788981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CTRL + I = corsivo</a:t>
            </a:r>
            <a:endParaRPr lang="it-IT" dirty="0"/>
          </a:p>
        </p:txBody>
      </p:sp>
      <p:sp>
        <p:nvSpPr>
          <p:cNvPr id="141" name="TextBox 140"/>
          <p:cNvSpPr txBox="1"/>
          <p:nvPr/>
        </p:nvSpPr>
        <p:spPr>
          <a:xfrm>
            <a:off x="6824170" y="1066532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CTRL + B = salva</a:t>
            </a:r>
            <a:endParaRPr lang="it-IT" dirty="0"/>
          </a:p>
        </p:txBody>
      </p:sp>
      <p:sp>
        <p:nvSpPr>
          <p:cNvPr id="142" name="TextBox 141"/>
          <p:cNvSpPr txBox="1"/>
          <p:nvPr/>
        </p:nvSpPr>
        <p:spPr>
          <a:xfrm>
            <a:off x="6824170" y="18135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CTRL + R = allinea a destra</a:t>
            </a:r>
            <a:endParaRPr lang="it-IT" dirty="0"/>
          </a:p>
        </p:txBody>
      </p:sp>
      <p:sp>
        <p:nvSpPr>
          <p:cNvPr id="143" name="TextBox 142"/>
          <p:cNvSpPr txBox="1"/>
          <p:nvPr/>
        </p:nvSpPr>
        <p:spPr>
          <a:xfrm>
            <a:off x="6824170" y="1440030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CTRL + T = allinea a sinistra</a:t>
            </a:r>
            <a:endParaRPr lang="it-IT" dirty="0"/>
          </a:p>
        </p:txBody>
      </p:sp>
      <p:sp>
        <p:nvSpPr>
          <p:cNvPr id="144" name="TextBox 143"/>
          <p:cNvSpPr txBox="1"/>
          <p:nvPr/>
        </p:nvSpPr>
        <p:spPr>
          <a:xfrm>
            <a:off x="6824170" y="218702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CTRL + E = allinea al centro</a:t>
            </a:r>
            <a:endParaRPr lang="it-IT" dirty="0"/>
          </a:p>
        </p:txBody>
      </p:sp>
      <p:sp>
        <p:nvSpPr>
          <p:cNvPr id="145" name="TextBox 144"/>
          <p:cNvSpPr txBox="1"/>
          <p:nvPr/>
        </p:nvSpPr>
        <p:spPr>
          <a:xfrm>
            <a:off x="6824170" y="2921833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CTRL + MAIUSC + T = trova</a:t>
            </a:r>
            <a:endParaRPr lang="it-IT" dirty="0"/>
          </a:p>
        </p:txBody>
      </p:sp>
      <p:sp>
        <p:nvSpPr>
          <p:cNvPr id="146" name="TextBox 145"/>
          <p:cNvSpPr txBox="1"/>
          <p:nvPr/>
        </p:nvSpPr>
        <p:spPr>
          <a:xfrm>
            <a:off x="6824170" y="2552501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CTRL + F = giustifica il testo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6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3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10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2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99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0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9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3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4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0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6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10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3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4" dur="10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10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fill="hold">
                      <p:stCondLst>
                        <p:cond delay="indefinite"/>
                      </p:stCondLst>
                      <p:childTnLst>
                        <p:par>
                          <p:cTn id="273" fill="hold">
                            <p:stCondLst>
                              <p:cond delay="0"/>
                            </p:stCondLst>
                            <p:childTnLst>
                              <p:par>
                                <p:cTn id="2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7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8" dur="10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4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5" dur="10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 fill="hold"/>
                                        <p:tgtEl>
                                          <p:spTgt spid="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8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9" dur="1000" fill="hold"/>
                                        <p:tgtEl>
                                          <p:spTgt spid="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0" fill="hold">
                      <p:stCondLst>
                        <p:cond delay="indefinite"/>
                      </p:stCondLst>
                      <p:childTnLst>
                        <p:par>
                          <p:cTn id="301" fill="hold">
                            <p:stCondLst>
                              <p:cond delay="0"/>
                            </p:stCondLst>
                            <p:childTnLst>
                              <p:par>
                                <p:cTn id="30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5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000" fill="hold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2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10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fill="hold">
                      <p:stCondLst>
                        <p:cond delay="indefinite"/>
                      </p:stCondLst>
                      <p:childTnLst>
                        <p:par>
                          <p:cTn id="315" fill="hold">
                            <p:stCondLst>
                              <p:cond delay="0"/>
                            </p:stCondLst>
                            <p:childTnLst>
                              <p:par>
                                <p:cTn id="3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8" dur="6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2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5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1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4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7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0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3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9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5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1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4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7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0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3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5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1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4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7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0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3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6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5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4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7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0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3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6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9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2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4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7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0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3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6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9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2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6" fill="hold">
                      <p:stCondLst>
                        <p:cond delay="indefinite"/>
                      </p:stCondLst>
                      <p:childTnLst>
                        <p:par>
                          <p:cTn id="477" fill="hold">
                            <p:stCondLst>
                              <p:cond delay="0"/>
                            </p:stCondLst>
                            <p:childTnLst>
                              <p:par>
                                <p:cTn id="478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5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2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2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3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39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2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5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3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6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4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87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3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9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2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5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8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1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4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0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3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6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9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0" fill="hold">
                      <p:stCondLst>
                        <p:cond delay="indefinite"/>
                      </p:stCondLst>
                      <p:childTnLst>
                        <p:par>
                          <p:cTn id="631" fill="hold">
                            <p:stCondLst>
                              <p:cond delay="0"/>
                            </p:stCondLst>
                            <p:childTnLst>
                              <p:par>
                                <p:cTn id="632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3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6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9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2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8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1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4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7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0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3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5" fill="hold">
                      <p:stCondLst>
                        <p:cond delay="indefinite"/>
                      </p:stCondLst>
                      <p:childTnLst>
                        <p:par>
                          <p:cTn id="666" fill="hold">
                            <p:stCondLst>
                              <p:cond delay="0"/>
                            </p:stCondLst>
                            <p:childTnLst>
                              <p:par>
                                <p:cTn id="66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5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8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1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4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0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3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6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9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8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1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4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3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6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2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8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1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4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4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0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3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6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9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2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8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4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7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0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3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6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9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2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5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8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1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4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07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0"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3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6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2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5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8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1"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34"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03" grpId="0"/>
      <p:bldP spid="303" grpId="1"/>
      <p:bldP spid="304" grpId="0" animBg="1"/>
      <p:bldP spid="304" grpId="1" animBg="1"/>
      <p:bldP spid="305" grpId="0" animBg="1"/>
      <p:bldP spid="305" grpId="1" animBg="1"/>
      <p:bldP spid="306" grpId="0" animBg="1"/>
      <p:bldP spid="306" grpId="1" animBg="1"/>
      <p:bldP spid="308" grpId="0"/>
      <p:bldP spid="308" grpId="1"/>
      <p:bldP spid="309" grpId="0"/>
      <p:bldP spid="309" grpId="1"/>
      <p:bldP spid="310" grpId="0"/>
      <p:bldP spid="310" grpId="1"/>
      <p:bldP spid="311" grpId="0"/>
      <p:bldP spid="311" grpId="1"/>
      <p:bldP spid="312" grpId="0"/>
      <p:bldP spid="312" grpId="1"/>
      <p:bldP spid="313" grpId="0"/>
      <p:bldP spid="313" grpId="1"/>
      <p:bldP spid="314" grpId="0"/>
      <p:bldP spid="314" grpId="1"/>
      <p:bldP spid="315" grpId="0"/>
      <p:bldP spid="315" grpId="1"/>
      <p:bldP spid="316" grpId="0"/>
      <p:bldP spid="316" grpId="1"/>
      <p:bldP spid="317" grpId="0"/>
      <p:bldP spid="317" grpId="1"/>
      <p:bldP spid="318" grpId="0"/>
      <p:bldP spid="318" grpId="1"/>
      <p:bldP spid="319" grpId="0"/>
      <p:bldP spid="319" grpId="1"/>
      <p:bldP spid="320" grpId="0"/>
      <p:bldP spid="320" grpId="1"/>
      <p:bldP spid="322" grpId="0" animBg="1"/>
      <p:bldP spid="322" grpId="1" animBg="1"/>
      <p:bldP spid="324" grpId="0"/>
      <p:bldP spid="324" grpId="1"/>
      <p:bldP spid="326" grpId="0" animBg="1"/>
      <p:bldP spid="326" grpId="1" animBg="1"/>
      <p:bldP spid="327" grpId="0" animBg="1"/>
      <p:bldP spid="327" grpId="1" animBg="1"/>
      <p:bldP spid="328" grpId="0"/>
      <p:bldP spid="328" grpId="1"/>
      <p:bldP spid="329" grpId="0" animBg="1"/>
      <p:bldP spid="329" grpId="1" animBg="1"/>
      <p:bldP spid="330" grpId="0"/>
      <p:bldP spid="330" grpId="1"/>
      <p:bldP spid="331" grpId="0" animBg="1"/>
      <p:bldP spid="331" grpId="1" animBg="1"/>
      <p:bldP spid="333" grpId="0"/>
      <p:bldP spid="333" grpId="1"/>
      <p:bldP spid="334" grpId="0" animBg="1"/>
      <p:bldP spid="334" grpId="1" animBg="1"/>
      <p:bldP spid="335" grpId="0" animBg="1"/>
      <p:bldP spid="335" grpId="1" animBg="1"/>
      <p:bldP spid="337" grpId="0"/>
      <p:bldP spid="337" grpId="1"/>
      <p:bldP spid="338" grpId="0" animBg="1"/>
      <p:bldP spid="338" grpId="1" animBg="1"/>
      <p:bldP spid="339" grpId="0" animBg="1"/>
      <p:bldP spid="339" grpId="1" animBg="1"/>
      <p:bldP spid="341" grpId="0"/>
      <p:bldP spid="341" grpId="1"/>
      <p:bldP spid="342" grpId="0" animBg="1"/>
      <p:bldP spid="342" grpId="1" animBg="1"/>
      <p:bldP spid="343" grpId="0" animBg="1"/>
      <p:bldP spid="343" grpId="1" animBg="1"/>
      <p:bldP spid="345" grpId="0"/>
      <p:bldP spid="345" grpId="1"/>
      <p:bldP spid="346" grpId="0" animBg="1"/>
      <p:bldP spid="346" grpId="1" animBg="1"/>
      <p:bldP spid="348" grpId="0"/>
      <p:bldP spid="348" grpId="1"/>
      <p:bldP spid="349" grpId="0" animBg="1"/>
      <p:bldP spid="349" grpId="1" animBg="1"/>
      <p:bldP spid="350" grpId="0" animBg="1"/>
      <p:bldP spid="350" grpId="1" animBg="1"/>
      <p:bldP spid="352" grpId="0"/>
      <p:bldP spid="352" grpId="1"/>
      <p:bldP spid="353" grpId="0" animBg="1"/>
      <p:bldP spid="353" grpId="1" animBg="1"/>
      <p:bldP spid="355" grpId="0"/>
      <p:bldP spid="355" grpId="1"/>
      <p:bldP spid="356" grpId="0" animBg="1"/>
      <p:bldP spid="356" grpId="1" animBg="1"/>
      <p:bldP spid="358" grpId="0"/>
      <p:bldP spid="358" grpId="1"/>
      <p:bldP spid="359" grpId="0" animBg="1"/>
      <p:bldP spid="359" grpId="1" animBg="1"/>
      <p:bldP spid="361" grpId="0"/>
      <p:bldP spid="361" grpId="1"/>
      <p:bldP spid="362" grpId="0" animBg="1"/>
      <p:bldP spid="362" grpId="1" animBg="1"/>
      <p:bldP spid="364" grpId="0"/>
      <p:bldP spid="364" grpId="1"/>
      <p:bldP spid="365" grpId="0" animBg="1"/>
      <p:bldP spid="365" grpId="1" animBg="1"/>
      <p:bldP spid="367" grpId="0"/>
      <p:bldP spid="367" grpId="1"/>
      <p:bldP spid="368" grpId="0" animBg="1"/>
      <p:bldP spid="368" grpId="1" animBg="1"/>
      <p:bldP spid="369" grpId="0" animBg="1"/>
      <p:bldP spid="369" grpId="1" animBg="1"/>
      <p:bldP spid="372" grpId="0"/>
      <p:bldP spid="373" grpId="0"/>
      <p:bldP spid="374" grpId="0"/>
      <p:bldP spid="375" grpId="0"/>
      <p:bldP spid="376" grpId="0"/>
      <p:bldP spid="377" grpId="0"/>
      <p:bldP spid="378" grpId="0" animBg="1"/>
      <p:bldP spid="379" grpId="0" animBg="1"/>
      <p:bldP spid="381" grpId="0" animBg="1"/>
      <p:bldP spid="383" grpId="0" animBg="1"/>
      <p:bldP spid="385" grpId="0" animBg="1"/>
      <p:bldP spid="387" grpId="0" animBg="1"/>
      <p:bldP spid="390" grpId="0"/>
      <p:bldP spid="391" grpId="0"/>
      <p:bldP spid="392" grpId="0"/>
      <p:bldP spid="393" grpId="0" animBg="1"/>
      <p:bldP spid="394" grpId="0" animBg="1"/>
      <p:bldP spid="395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/>
      <p:bldP spid="406" grpId="0" animBg="1"/>
      <p:bldP spid="408" grpId="0"/>
      <p:bldP spid="409" grpId="0" animBg="1"/>
      <p:bldP spid="411" grpId="0"/>
      <p:bldP spid="412" grpId="0" animBg="1"/>
      <p:bldP spid="414" grpId="0"/>
      <p:bldP spid="415" grpId="0" animBg="1"/>
      <p:bldP spid="417" grpId="0"/>
      <p:bldP spid="418" grpId="0" animBg="1"/>
      <p:bldP spid="420" grpId="0"/>
      <p:bldP spid="421" grpId="0" animBg="1"/>
      <p:bldP spid="423" grpId="0"/>
      <p:bldP spid="424" grpId="0" animBg="1"/>
      <p:bldP spid="426" grpId="0"/>
      <p:bldP spid="129" grpId="0"/>
      <p:bldP spid="129" grpId="1"/>
      <p:bldP spid="130" grpId="0"/>
      <p:bldP spid="130" grpId="1"/>
      <p:bldP spid="131" grpId="0"/>
      <p:bldP spid="131" grpId="1"/>
      <p:bldP spid="132" grpId="0"/>
      <p:bldP spid="132" grpId="1"/>
      <p:bldP spid="133" grpId="0"/>
      <p:bldP spid="133" grpId="1"/>
      <p:bldP spid="134" grpId="0"/>
      <p:bldP spid="134" grpId="1"/>
      <p:bldP spid="135" grpId="0"/>
      <p:bldP spid="135" grpId="1"/>
      <p:bldP spid="136" grpId="0"/>
      <p:bldP spid="136" grpId="1"/>
      <p:bldP spid="137" grpId="0"/>
      <p:bldP spid="137" grpId="1"/>
      <p:bldP spid="138" grpId="0"/>
      <p:bldP spid="138" grpId="1"/>
      <p:bldP spid="139" grpId="0"/>
      <p:bldP spid="139" grpId="1"/>
      <p:bldP spid="140" grpId="0"/>
      <p:bldP spid="140" grpId="1"/>
      <p:bldP spid="141" grpId="0"/>
      <p:bldP spid="141" grpId="1"/>
      <p:bldP spid="142" grpId="0"/>
      <p:bldP spid="142" grpId="1"/>
      <p:bldP spid="143" grpId="0"/>
      <p:bldP spid="143" grpId="1"/>
      <p:bldP spid="144" grpId="0"/>
      <p:bldP spid="144" grpId="1"/>
      <p:bldP spid="145" grpId="0"/>
      <p:bldP spid="145" grpId="1"/>
      <p:bldP spid="146" grpId="0"/>
      <p:bldP spid="14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asellaDiTesto 1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       </a:t>
            </a:r>
            <a:r>
              <a:rPr lang="it-IT" sz="1600" dirty="0"/>
              <a:t>   </a:t>
            </a:r>
            <a:r>
              <a:rPr lang="it-IT" dirty="0"/>
              <a:t> - Informatica 1Hi – </a:t>
            </a:r>
            <a:r>
              <a:rPr lang="it-IT" dirty="0" err="1"/>
              <a:t>Ricciardi</a:t>
            </a:r>
            <a:r>
              <a:rPr lang="it-IT" dirty="0"/>
              <a:t>, </a:t>
            </a:r>
            <a:r>
              <a:rPr lang="it-IT" dirty="0" err="1"/>
              <a:t>Ricordy</a:t>
            </a:r>
            <a:r>
              <a:rPr lang="it-IT" dirty="0"/>
              <a:t>, </a:t>
            </a:r>
            <a:r>
              <a:rPr lang="it-IT" dirty="0" err="1"/>
              <a:t>Moscetta</a:t>
            </a:r>
            <a:endParaRPr lang="it-IT" dirty="0"/>
          </a:p>
        </p:txBody>
      </p:sp>
      <p:pic>
        <p:nvPicPr>
          <p:cNvPr id="31" name="Picture 2" descr="C:\Users\STUDENTE\Downloads\Immagine 2023-05-26 1109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6876"/>
            <a:ext cx="857256" cy="421124"/>
          </a:xfrm>
          <a:prstGeom prst="rect">
            <a:avLst/>
          </a:prstGeom>
          <a:noFill/>
        </p:spPr>
      </p:pic>
      <p:sp>
        <p:nvSpPr>
          <p:cNvPr id="5" name="CasellaDiTesto 28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Excel</a:t>
            </a:r>
            <a:endParaRPr lang="it-IT" sz="28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055440" y="980728"/>
            <a:ext cx="2088232" cy="567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Foglio di lavoro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9012324" y="981010"/>
            <a:ext cx="2088232" cy="56700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Estensione file:</a:t>
            </a:r>
          </a:p>
          <a:p>
            <a:pPr algn="ctr"/>
            <a:r>
              <a:rPr lang="it-IT" b="1" dirty="0" smtClean="0">
                <a:solidFill>
                  <a:schemeClr val="tx1"/>
                </a:solidFill>
              </a:rPr>
              <a:t>.xls / .xlsx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871864" y="908720"/>
            <a:ext cx="2412268" cy="71101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>
                <a:solidFill>
                  <a:schemeClr val="tx1"/>
                </a:solidFill>
              </a:rPr>
              <a:t>Prodotto da Microsoft, parte di Office</a:t>
            </a:r>
            <a:endParaRPr lang="it-IT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794" y="2348880"/>
            <a:ext cx="1934412" cy="179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999656" y="4550231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Excel è un software prodotto da Microsoft e facente parte della </a:t>
            </a:r>
            <a:r>
              <a:rPr lang="it-IT" i="1" dirty="0" smtClean="0"/>
              <a:t>suite </a:t>
            </a:r>
            <a:r>
              <a:rPr lang="it-IT" dirty="0" smtClean="0"/>
              <a:t>Office. E’ un foglio di lavoro ed è suddiviso in righe (numeri) e colonne (lettere) che formano delle celle.</a:t>
            </a:r>
          </a:p>
          <a:p>
            <a:r>
              <a:rPr lang="it-IT" dirty="0" smtClean="0"/>
              <a:t>Viene usato per analizzare dati, creare tabelle, fare calcoli, creare grafici di tutti i tipi e moduli.</a:t>
            </a:r>
            <a:endParaRPr lang="it-IT" dirty="0"/>
          </a:p>
        </p:txBody>
      </p:sp>
      <p:sp>
        <p:nvSpPr>
          <p:cNvPr id="11" name="TextBox 10"/>
          <p:cNvSpPr txBox="1"/>
          <p:nvPr/>
        </p:nvSpPr>
        <p:spPr>
          <a:xfrm>
            <a:off x="8544272" y="2786716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Di seguito l’interfaccia grafica e dopo di essa altre informazioni e funzioni.</a:t>
            </a:r>
            <a:endParaRPr lang="it-IT" dirty="0"/>
          </a:p>
        </p:txBody>
      </p:sp>
      <p:sp>
        <p:nvSpPr>
          <p:cNvPr id="15" name="CasellaDiTesto 28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Excel – Interfaccia grafica</a:t>
            </a:r>
            <a:endParaRPr lang="it-IT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631504" y="1124744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E’ caratterizzata da: </a:t>
            </a:r>
            <a:endParaRPr lang="it-IT" dirty="0"/>
          </a:p>
        </p:txBody>
      </p:sp>
      <p:sp>
        <p:nvSpPr>
          <p:cNvPr id="17" name="TextBox 16"/>
          <p:cNvSpPr txBox="1"/>
          <p:nvPr/>
        </p:nvSpPr>
        <p:spPr>
          <a:xfrm>
            <a:off x="1631504" y="172190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Icona del programma</a:t>
            </a:r>
            <a:endParaRPr lang="it-IT" dirty="0"/>
          </a:p>
        </p:txBody>
      </p:sp>
      <p:sp>
        <p:nvSpPr>
          <p:cNvPr id="18" name="TextBox 17"/>
          <p:cNvSpPr txBox="1"/>
          <p:nvPr/>
        </p:nvSpPr>
        <p:spPr>
          <a:xfrm>
            <a:off x="1631504" y="2091697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Barra di accesso rapido</a:t>
            </a:r>
            <a:endParaRPr lang="it-IT" dirty="0"/>
          </a:p>
        </p:txBody>
      </p:sp>
      <p:sp>
        <p:nvSpPr>
          <p:cNvPr id="19" name="TextBox 18"/>
          <p:cNvSpPr txBox="1"/>
          <p:nvPr/>
        </p:nvSpPr>
        <p:spPr>
          <a:xfrm>
            <a:off x="1631504" y="246102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Menù file</a:t>
            </a:r>
            <a:endParaRPr lang="it-IT" dirty="0"/>
          </a:p>
        </p:txBody>
      </p:sp>
      <p:sp>
        <p:nvSpPr>
          <p:cNvPr id="20" name="TextBox 19"/>
          <p:cNvSpPr txBox="1"/>
          <p:nvPr/>
        </p:nvSpPr>
        <p:spPr>
          <a:xfrm>
            <a:off x="1627729" y="2830361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Barra delle schede</a:t>
            </a:r>
            <a:endParaRPr lang="it-IT" dirty="0"/>
          </a:p>
        </p:txBody>
      </p:sp>
      <p:sp>
        <p:nvSpPr>
          <p:cNvPr id="21" name="TextBox 20"/>
          <p:cNvSpPr txBox="1"/>
          <p:nvPr/>
        </p:nvSpPr>
        <p:spPr>
          <a:xfrm>
            <a:off x="1627729" y="319969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Barra del titolo</a:t>
            </a:r>
            <a:endParaRPr lang="it-IT" dirty="0"/>
          </a:p>
        </p:txBody>
      </p:sp>
      <p:sp>
        <p:nvSpPr>
          <p:cNvPr id="22" name="TextBox 21"/>
          <p:cNvSpPr txBox="1"/>
          <p:nvPr/>
        </p:nvSpPr>
        <p:spPr>
          <a:xfrm>
            <a:off x="1627728" y="3569025"/>
            <a:ext cx="331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Pulsanti di controllo della finestra</a:t>
            </a:r>
            <a:endParaRPr lang="it-IT" dirty="0"/>
          </a:p>
        </p:txBody>
      </p:sp>
      <p:sp>
        <p:nvSpPr>
          <p:cNvPr id="23" name="TextBox 22"/>
          <p:cNvSpPr txBox="1"/>
          <p:nvPr/>
        </p:nvSpPr>
        <p:spPr>
          <a:xfrm>
            <a:off x="1627727" y="3938943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Barra multifunzionale</a:t>
            </a:r>
            <a:endParaRPr lang="it-IT" dirty="0"/>
          </a:p>
        </p:txBody>
      </p:sp>
      <p:sp>
        <p:nvSpPr>
          <p:cNvPr id="24" name="TextBox 23"/>
          <p:cNvSpPr txBox="1"/>
          <p:nvPr/>
        </p:nvSpPr>
        <p:spPr>
          <a:xfrm>
            <a:off x="7392144" y="2677717"/>
            <a:ext cx="3744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Di seguito i dettagli e altre caratteristiche dell’interfaccia grafica</a:t>
            </a:r>
            <a:endParaRPr lang="it-IT" dirty="0"/>
          </a:p>
        </p:txBody>
      </p:sp>
      <p:sp>
        <p:nvSpPr>
          <p:cNvPr id="25" name="TextBox 24"/>
          <p:cNvSpPr txBox="1"/>
          <p:nvPr/>
        </p:nvSpPr>
        <p:spPr>
          <a:xfrm>
            <a:off x="1627727" y="4307689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Barra della formula</a:t>
            </a:r>
            <a:endParaRPr lang="it-IT" dirty="0"/>
          </a:p>
        </p:txBody>
      </p:sp>
      <p:sp>
        <p:nvSpPr>
          <p:cNvPr id="26" name="TextBox 25"/>
          <p:cNvSpPr txBox="1"/>
          <p:nvPr/>
        </p:nvSpPr>
        <p:spPr>
          <a:xfrm>
            <a:off x="1627110" y="4677021"/>
            <a:ext cx="288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Linguetta del foglio di lavoro</a:t>
            </a:r>
            <a:endParaRPr lang="it-IT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700808"/>
            <a:ext cx="11521280" cy="3383662"/>
          </a:xfrm>
          <a:prstGeom prst="rect">
            <a:avLst/>
          </a:prstGeom>
        </p:spPr>
      </p:pic>
      <p:sp>
        <p:nvSpPr>
          <p:cNvPr id="28" name="Rettangolo 23">
            <a:extLst>
              <a:ext uri="{FF2B5EF4-FFF2-40B4-BE49-F238E27FC236}">
                <a16:creationId xmlns:a16="http://schemas.microsoft.com/office/drawing/2014/main" id="{1FA3E1FC-F65F-491D-A17F-5A51A1AEC02E}"/>
              </a:ext>
            </a:extLst>
          </p:cNvPr>
          <p:cNvSpPr/>
          <p:nvPr/>
        </p:nvSpPr>
        <p:spPr>
          <a:xfrm>
            <a:off x="335360" y="1700808"/>
            <a:ext cx="1168924" cy="216088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38">
            <a:extLst>
              <a:ext uri="{FF2B5EF4-FFF2-40B4-BE49-F238E27FC236}">
                <a16:creationId xmlns:a16="http://schemas.microsoft.com/office/drawing/2014/main" id="{F37AAABC-BF5E-4D4B-830C-11B74C0EE820}"/>
              </a:ext>
            </a:extLst>
          </p:cNvPr>
          <p:cNvSpPr/>
          <p:nvPr/>
        </p:nvSpPr>
        <p:spPr>
          <a:xfrm>
            <a:off x="335360" y="1916896"/>
            <a:ext cx="4817097" cy="1439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68">
            <a:extLst>
              <a:ext uri="{FF2B5EF4-FFF2-40B4-BE49-F238E27FC236}">
                <a16:creationId xmlns:a16="http://schemas.microsoft.com/office/drawing/2014/main" id="{B660AA58-7405-46BB-9CCA-D8FFDC81C535}"/>
              </a:ext>
            </a:extLst>
          </p:cNvPr>
          <p:cNvSpPr/>
          <p:nvPr/>
        </p:nvSpPr>
        <p:spPr>
          <a:xfrm>
            <a:off x="333544" y="2069713"/>
            <a:ext cx="11523095" cy="5671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47">
            <a:extLst>
              <a:ext uri="{FF2B5EF4-FFF2-40B4-BE49-F238E27FC236}">
                <a16:creationId xmlns:a16="http://schemas.microsoft.com/office/drawing/2014/main" id="{BBAB1B56-00E7-4ACB-B22F-2BC880B1B4DB}"/>
              </a:ext>
            </a:extLst>
          </p:cNvPr>
          <p:cNvSpPr/>
          <p:nvPr/>
        </p:nvSpPr>
        <p:spPr>
          <a:xfrm>
            <a:off x="5735960" y="1703179"/>
            <a:ext cx="763571" cy="216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4" name="Rettangolo 53">
            <a:extLst>
              <a:ext uri="{FF2B5EF4-FFF2-40B4-BE49-F238E27FC236}">
                <a16:creationId xmlns:a16="http://schemas.microsoft.com/office/drawing/2014/main" id="{80981E23-F1B9-40F7-80AC-2722E38FA7D0}"/>
              </a:ext>
            </a:extLst>
          </p:cNvPr>
          <p:cNvSpPr/>
          <p:nvPr/>
        </p:nvSpPr>
        <p:spPr>
          <a:xfrm>
            <a:off x="10776520" y="1707263"/>
            <a:ext cx="216024" cy="209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Rettangolo 59">
            <a:extLst>
              <a:ext uri="{FF2B5EF4-FFF2-40B4-BE49-F238E27FC236}">
                <a16:creationId xmlns:a16="http://schemas.microsoft.com/office/drawing/2014/main" id="{A8096F72-C510-468E-B45C-3FD6AC948225}"/>
              </a:ext>
            </a:extLst>
          </p:cNvPr>
          <p:cNvSpPr/>
          <p:nvPr/>
        </p:nvSpPr>
        <p:spPr>
          <a:xfrm>
            <a:off x="11064552" y="1700744"/>
            <a:ext cx="792087" cy="216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6" name="Rettangolo con angoli arrotondati 10">
            <a:extLst>
              <a:ext uri="{FF2B5EF4-FFF2-40B4-BE49-F238E27FC236}">
                <a16:creationId xmlns:a16="http://schemas.microsoft.com/office/drawing/2014/main" id="{9AEE49F5-3F1F-4ACB-912F-BA787144C4DA}"/>
              </a:ext>
            </a:extLst>
          </p:cNvPr>
          <p:cNvSpPr/>
          <p:nvPr/>
        </p:nvSpPr>
        <p:spPr>
          <a:xfrm>
            <a:off x="395676" y="630436"/>
            <a:ext cx="1168924" cy="42243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37" name="Connettore 2 13">
            <a:extLst>
              <a:ext uri="{FF2B5EF4-FFF2-40B4-BE49-F238E27FC236}">
                <a16:creationId xmlns:a16="http://schemas.microsoft.com/office/drawing/2014/main" id="{9B0AB193-7301-42F6-9FB9-227E131AA3D2}"/>
              </a:ext>
            </a:extLst>
          </p:cNvPr>
          <p:cNvCxnSpPr>
            <a:cxnSpLocks/>
          </p:cNvCxnSpPr>
          <p:nvPr/>
        </p:nvCxnSpPr>
        <p:spPr>
          <a:xfrm flipH="1">
            <a:off x="461664" y="1052868"/>
            <a:ext cx="311086" cy="8861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sellaDiTesto 17">
            <a:extLst>
              <a:ext uri="{FF2B5EF4-FFF2-40B4-BE49-F238E27FC236}">
                <a16:creationId xmlns:a16="http://schemas.microsoft.com/office/drawing/2014/main" id="{03C12DF4-AC75-47A8-AFA5-8193A3331B83}"/>
              </a:ext>
            </a:extLst>
          </p:cNvPr>
          <p:cNvSpPr txBox="1"/>
          <p:nvPr/>
        </p:nvSpPr>
        <p:spPr>
          <a:xfrm>
            <a:off x="528006" y="639895"/>
            <a:ext cx="121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1400" dirty="0"/>
              <a:t>Menù</a:t>
            </a:r>
            <a:r>
              <a:rPr lang="it-IT" dirty="0"/>
              <a:t> </a:t>
            </a:r>
            <a:r>
              <a:rPr lang="it-IT" sz="1400" dirty="0"/>
              <a:t>File</a:t>
            </a:r>
            <a:endParaRPr lang="it-IT" dirty="0"/>
          </a:p>
        </p:txBody>
      </p:sp>
      <p:cxnSp>
        <p:nvCxnSpPr>
          <p:cNvPr id="39" name="Connettore 2 20">
            <a:extLst>
              <a:ext uri="{FF2B5EF4-FFF2-40B4-BE49-F238E27FC236}">
                <a16:creationId xmlns:a16="http://schemas.microsoft.com/office/drawing/2014/main" id="{5BD20C1C-63E4-4F7B-A917-58D2336B3939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1457827" y="886296"/>
            <a:ext cx="877868" cy="8156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tangolo con angoli arrotondati 22">
            <a:extLst>
              <a:ext uri="{FF2B5EF4-FFF2-40B4-BE49-F238E27FC236}">
                <a16:creationId xmlns:a16="http://schemas.microsoft.com/office/drawing/2014/main" id="{A8485775-1818-48E2-92DF-2BFC1A4EFA2F}"/>
              </a:ext>
            </a:extLst>
          </p:cNvPr>
          <p:cNvSpPr/>
          <p:nvPr/>
        </p:nvSpPr>
        <p:spPr>
          <a:xfrm>
            <a:off x="1681710" y="363076"/>
            <a:ext cx="1307970" cy="5232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1" name="CasellaDiTesto 27">
            <a:extLst>
              <a:ext uri="{FF2B5EF4-FFF2-40B4-BE49-F238E27FC236}">
                <a16:creationId xmlns:a16="http://schemas.microsoft.com/office/drawing/2014/main" id="{49C21A3A-C505-47F9-8E42-0FF51D315B49}"/>
              </a:ext>
            </a:extLst>
          </p:cNvPr>
          <p:cNvSpPr txBox="1"/>
          <p:nvPr/>
        </p:nvSpPr>
        <p:spPr>
          <a:xfrm>
            <a:off x="1521898" y="363075"/>
            <a:ext cx="169329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Barra di accesso rapido</a:t>
            </a:r>
          </a:p>
        </p:txBody>
      </p:sp>
      <p:sp>
        <p:nvSpPr>
          <p:cNvPr id="42" name="Rettangolo con angoli arrotondati 33">
            <a:extLst>
              <a:ext uri="{FF2B5EF4-FFF2-40B4-BE49-F238E27FC236}">
                <a16:creationId xmlns:a16="http://schemas.microsoft.com/office/drawing/2014/main" id="{A0CE2160-B5B0-42A6-82B9-5510E439DE3A}"/>
              </a:ext>
            </a:extLst>
          </p:cNvPr>
          <p:cNvSpPr/>
          <p:nvPr/>
        </p:nvSpPr>
        <p:spPr>
          <a:xfrm>
            <a:off x="3804896" y="458543"/>
            <a:ext cx="983920" cy="52519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43" name="CasellaDiTesto 37">
            <a:extLst>
              <a:ext uri="{FF2B5EF4-FFF2-40B4-BE49-F238E27FC236}">
                <a16:creationId xmlns:a16="http://schemas.microsoft.com/office/drawing/2014/main" id="{AE05F3E6-5F45-4E3C-B64B-DB6FA6D0BBCD}"/>
              </a:ext>
            </a:extLst>
          </p:cNvPr>
          <p:cNvSpPr txBox="1"/>
          <p:nvPr/>
        </p:nvSpPr>
        <p:spPr>
          <a:xfrm>
            <a:off x="3813286" y="465757"/>
            <a:ext cx="1000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Barra delle schede</a:t>
            </a:r>
          </a:p>
        </p:txBody>
      </p:sp>
      <p:cxnSp>
        <p:nvCxnSpPr>
          <p:cNvPr id="44" name="Connettore 2 40">
            <a:extLst>
              <a:ext uri="{FF2B5EF4-FFF2-40B4-BE49-F238E27FC236}">
                <a16:creationId xmlns:a16="http://schemas.microsoft.com/office/drawing/2014/main" id="{69316AEB-3362-4F0B-8FAC-F5EFEEA26053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3077852" y="983734"/>
            <a:ext cx="1219004" cy="984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3">
            <a:extLst>
              <a:ext uri="{FF2B5EF4-FFF2-40B4-BE49-F238E27FC236}">
                <a16:creationId xmlns:a16="http://schemas.microsoft.com/office/drawing/2014/main" id="{BBD55E04-5D07-4300-96BE-AF343F818F80}"/>
              </a:ext>
            </a:extLst>
          </p:cNvPr>
          <p:cNvSpPr txBox="1"/>
          <p:nvPr/>
        </p:nvSpPr>
        <p:spPr>
          <a:xfrm>
            <a:off x="5195443" y="670673"/>
            <a:ext cx="1274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Barra del titolo</a:t>
            </a:r>
          </a:p>
        </p:txBody>
      </p:sp>
      <p:sp>
        <p:nvSpPr>
          <p:cNvPr id="46" name="Rettangolo con angoli arrotondati 46">
            <a:extLst>
              <a:ext uri="{FF2B5EF4-FFF2-40B4-BE49-F238E27FC236}">
                <a16:creationId xmlns:a16="http://schemas.microsoft.com/office/drawing/2014/main" id="{6DF71036-1923-4204-9DC7-B92223606E54}"/>
              </a:ext>
            </a:extLst>
          </p:cNvPr>
          <p:cNvSpPr/>
          <p:nvPr/>
        </p:nvSpPr>
        <p:spPr>
          <a:xfrm>
            <a:off x="5185428" y="670673"/>
            <a:ext cx="1274581" cy="3077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47" name="Connettore 2 49">
            <a:extLst>
              <a:ext uri="{FF2B5EF4-FFF2-40B4-BE49-F238E27FC236}">
                <a16:creationId xmlns:a16="http://schemas.microsoft.com/office/drawing/2014/main" id="{2615ECAE-AE4A-4B92-A6C5-C38FB62F56EF}"/>
              </a:ext>
            </a:extLst>
          </p:cNvPr>
          <p:cNvCxnSpPr>
            <a:cxnSpLocks/>
          </p:cNvCxnSpPr>
          <p:nvPr/>
        </p:nvCxnSpPr>
        <p:spPr>
          <a:xfrm>
            <a:off x="5938887" y="979104"/>
            <a:ext cx="254524" cy="6828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sellaDiTesto 51">
            <a:extLst>
              <a:ext uri="{FF2B5EF4-FFF2-40B4-BE49-F238E27FC236}">
                <a16:creationId xmlns:a16="http://schemas.microsoft.com/office/drawing/2014/main" id="{5E478B13-8EDC-48B2-BD89-CBE36831AF8E}"/>
              </a:ext>
            </a:extLst>
          </p:cNvPr>
          <p:cNvSpPr txBox="1"/>
          <p:nvPr/>
        </p:nvSpPr>
        <p:spPr>
          <a:xfrm>
            <a:off x="8383178" y="598724"/>
            <a:ext cx="16214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Visualizzazione barra multifunzione </a:t>
            </a:r>
          </a:p>
        </p:txBody>
      </p:sp>
      <p:sp>
        <p:nvSpPr>
          <p:cNvPr id="49" name="Rettangolo con angoli arrotondati 52">
            <a:extLst>
              <a:ext uri="{FF2B5EF4-FFF2-40B4-BE49-F238E27FC236}">
                <a16:creationId xmlns:a16="http://schemas.microsoft.com/office/drawing/2014/main" id="{F8A546AE-2F19-4F0B-B962-DF77CA88A2DA}"/>
              </a:ext>
            </a:extLst>
          </p:cNvPr>
          <p:cNvSpPr/>
          <p:nvPr/>
        </p:nvSpPr>
        <p:spPr>
          <a:xfrm>
            <a:off x="8413422" y="613870"/>
            <a:ext cx="1536569" cy="49413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50" name="Connettore 2 55">
            <a:extLst>
              <a:ext uri="{FF2B5EF4-FFF2-40B4-BE49-F238E27FC236}">
                <a16:creationId xmlns:a16="http://schemas.microsoft.com/office/drawing/2014/main" id="{06033085-B9F3-4573-AE03-BCFB9DB73C43}"/>
              </a:ext>
            </a:extLst>
          </p:cNvPr>
          <p:cNvCxnSpPr>
            <a:stCxn id="49" idx="2"/>
          </p:cNvCxnSpPr>
          <p:nvPr/>
        </p:nvCxnSpPr>
        <p:spPr>
          <a:xfrm>
            <a:off x="9181707" y="1108008"/>
            <a:ext cx="1607271" cy="5989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7">
            <a:extLst>
              <a:ext uri="{FF2B5EF4-FFF2-40B4-BE49-F238E27FC236}">
                <a16:creationId xmlns:a16="http://schemas.microsoft.com/office/drawing/2014/main" id="{4406BEA8-D408-4E94-8D1C-79726B1C7EA9}"/>
              </a:ext>
            </a:extLst>
          </p:cNvPr>
          <p:cNvSpPr txBox="1"/>
          <p:nvPr/>
        </p:nvSpPr>
        <p:spPr>
          <a:xfrm>
            <a:off x="10024225" y="804286"/>
            <a:ext cx="1941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Pulsanti di controllo della finestra </a:t>
            </a:r>
          </a:p>
        </p:txBody>
      </p:sp>
      <p:sp>
        <p:nvSpPr>
          <p:cNvPr id="52" name="Rettangolo con angoli arrotondati 58">
            <a:extLst>
              <a:ext uri="{FF2B5EF4-FFF2-40B4-BE49-F238E27FC236}">
                <a16:creationId xmlns:a16="http://schemas.microsoft.com/office/drawing/2014/main" id="{34DD0ED6-0025-4A03-8A01-B74D16412657}"/>
              </a:ext>
            </a:extLst>
          </p:cNvPr>
          <p:cNvSpPr/>
          <p:nvPr/>
        </p:nvSpPr>
        <p:spPr>
          <a:xfrm>
            <a:off x="10199801" y="831017"/>
            <a:ext cx="1656837" cy="4964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53" name="Connettore 2 61">
            <a:extLst>
              <a:ext uri="{FF2B5EF4-FFF2-40B4-BE49-F238E27FC236}">
                <a16:creationId xmlns:a16="http://schemas.microsoft.com/office/drawing/2014/main" id="{F4326E86-3C42-442B-BD08-961754A19967}"/>
              </a:ext>
            </a:extLst>
          </p:cNvPr>
          <p:cNvCxnSpPr>
            <a:stCxn id="52" idx="2"/>
          </p:cNvCxnSpPr>
          <p:nvPr/>
        </p:nvCxnSpPr>
        <p:spPr>
          <a:xfrm>
            <a:off x="11028220" y="1327506"/>
            <a:ext cx="321652" cy="379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sellaDiTesto 66">
            <a:extLst>
              <a:ext uri="{FF2B5EF4-FFF2-40B4-BE49-F238E27FC236}">
                <a16:creationId xmlns:a16="http://schemas.microsoft.com/office/drawing/2014/main" id="{C2377EC2-D1F3-49DF-89BA-363DF6742E9E}"/>
              </a:ext>
            </a:extLst>
          </p:cNvPr>
          <p:cNvSpPr txBox="1"/>
          <p:nvPr/>
        </p:nvSpPr>
        <p:spPr>
          <a:xfrm>
            <a:off x="6834578" y="3205381"/>
            <a:ext cx="163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Barra multifunzione</a:t>
            </a:r>
          </a:p>
        </p:txBody>
      </p:sp>
      <p:sp>
        <p:nvSpPr>
          <p:cNvPr id="55" name="Rettangolo con angoli arrotondati 67">
            <a:extLst>
              <a:ext uri="{FF2B5EF4-FFF2-40B4-BE49-F238E27FC236}">
                <a16:creationId xmlns:a16="http://schemas.microsoft.com/office/drawing/2014/main" id="{ADD4C463-F787-4469-97CE-B8DF5D1F8CFB}"/>
              </a:ext>
            </a:extLst>
          </p:cNvPr>
          <p:cNvSpPr/>
          <p:nvPr/>
        </p:nvSpPr>
        <p:spPr>
          <a:xfrm>
            <a:off x="6834579" y="3228059"/>
            <a:ext cx="1709694" cy="3077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6" name="Connettore 2 70">
            <a:extLst>
              <a:ext uri="{FF2B5EF4-FFF2-40B4-BE49-F238E27FC236}">
                <a16:creationId xmlns:a16="http://schemas.microsoft.com/office/drawing/2014/main" id="{21FCC19B-8BA4-4023-BEE9-3E3C1D8F2F55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6404778" y="2535885"/>
            <a:ext cx="1284648" cy="6921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43">
            <a:extLst>
              <a:ext uri="{FF2B5EF4-FFF2-40B4-BE49-F238E27FC236}">
                <a16:creationId xmlns:a16="http://schemas.microsoft.com/office/drawing/2014/main" id="{BBD55E04-5D07-4300-96BE-AF343F818F80}"/>
              </a:ext>
            </a:extLst>
          </p:cNvPr>
          <p:cNvSpPr txBox="1"/>
          <p:nvPr/>
        </p:nvSpPr>
        <p:spPr>
          <a:xfrm>
            <a:off x="3474047" y="3406787"/>
            <a:ext cx="1584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Barra </a:t>
            </a:r>
            <a:r>
              <a:rPr lang="it-IT" sz="1400" dirty="0" smtClean="0"/>
              <a:t>della formula</a:t>
            </a:r>
            <a:endParaRPr lang="it-IT" sz="1400" dirty="0"/>
          </a:p>
        </p:txBody>
      </p:sp>
      <p:sp>
        <p:nvSpPr>
          <p:cNvPr id="58" name="Rettangolo con angoli arrotondati 46">
            <a:extLst>
              <a:ext uri="{FF2B5EF4-FFF2-40B4-BE49-F238E27FC236}">
                <a16:creationId xmlns:a16="http://schemas.microsoft.com/office/drawing/2014/main" id="{6DF71036-1923-4204-9DC7-B92223606E54}"/>
              </a:ext>
            </a:extLst>
          </p:cNvPr>
          <p:cNvSpPr/>
          <p:nvPr/>
        </p:nvSpPr>
        <p:spPr>
          <a:xfrm>
            <a:off x="3464032" y="3406787"/>
            <a:ext cx="1594680" cy="3077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59" name="Connettore 2 49">
            <a:extLst>
              <a:ext uri="{FF2B5EF4-FFF2-40B4-BE49-F238E27FC236}">
                <a16:creationId xmlns:a16="http://schemas.microsoft.com/office/drawing/2014/main" id="{2615ECAE-AE4A-4B92-A6C5-C38FB62F56EF}"/>
              </a:ext>
            </a:extLst>
          </p:cNvPr>
          <p:cNvCxnSpPr>
            <a:cxnSpLocks/>
          </p:cNvCxnSpPr>
          <p:nvPr/>
        </p:nvCxnSpPr>
        <p:spPr>
          <a:xfrm flipV="1">
            <a:off x="4101322" y="2772680"/>
            <a:ext cx="338494" cy="60926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sellaDiTesto 43">
            <a:extLst>
              <a:ext uri="{FF2B5EF4-FFF2-40B4-BE49-F238E27FC236}">
                <a16:creationId xmlns:a16="http://schemas.microsoft.com/office/drawing/2014/main" id="{BBD55E04-5D07-4300-96BE-AF343F818F80}"/>
              </a:ext>
            </a:extLst>
          </p:cNvPr>
          <p:cNvSpPr txBox="1"/>
          <p:nvPr/>
        </p:nvSpPr>
        <p:spPr>
          <a:xfrm>
            <a:off x="2324554" y="3513158"/>
            <a:ext cx="93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Colonne</a:t>
            </a:r>
            <a:endParaRPr lang="it-IT" sz="1400" dirty="0"/>
          </a:p>
        </p:txBody>
      </p:sp>
      <p:sp>
        <p:nvSpPr>
          <p:cNvPr id="61" name="Rettangolo con angoli arrotondati 46">
            <a:extLst>
              <a:ext uri="{FF2B5EF4-FFF2-40B4-BE49-F238E27FC236}">
                <a16:creationId xmlns:a16="http://schemas.microsoft.com/office/drawing/2014/main" id="{6DF71036-1923-4204-9DC7-B92223606E54}"/>
              </a:ext>
            </a:extLst>
          </p:cNvPr>
          <p:cNvSpPr/>
          <p:nvPr/>
        </p:nvSpPr>
        <p:spPr>
          <a:xfrm>
            <a:off x="2327467" y="3513158"/>
            <a:ext cx="800810" cy="3077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62" name="Connettore 2 49">
            <a:extLst>
              <a:ext uri="{FF2B5EF4-FFF2-40B4-BE49-F238E27FC236}">
                <a16:creationId xmlns:a16="http://schemas.microsoft.com/office/drawing/2014/main" id="{2615ECAE-AE4A-4B92-A6C5-C38FB62F56EF}"/>
              </a:ext>
            </a:extLst>
          </p:cNvPr>
          <p:cNvCxnSpPr>
            <a:cxnSpLocks/>
          </p:cNvCxnSpPr>
          <p:nvPr/>
        </p:nvCxnSpPr>
        <p:spPr>
          <a:xfrm flipV="1">
            <a:off x="2782507" y="2999645"/>
            <a:ext cx="145141" cy="5135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43">
            <a:extLst>
              <a:ext uri="{FF2B5EF4-FFF2-40B4-BE49-F238E27FC236}">
                <a16:creationId xmlns:a16="http://schemas.microsoft.com/office/drawing/2014/main" id="{BBD55E04-5D07-4300-96BE-AF343F818F80}"/>
              </a:ext>
            </a:extLst>
          </p:cNvPr>
          <p:cNvSpPr txBox="1"/>
          <p:nvPr/>
        </p:nvSpPr>
        <p:spPr>
          <a:xfrm>
            <a:off x="808739" y="4221088"/>
            <a:ext cx="935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Righe</a:t>
            </a:r>
            <a:endParaRPr lang="it-IT" sz="1400" dirty="0"/>
          </a:p>
        </p:txBody>
      </p:sp>
      <p:sp>
        <p:nvSpPr>
          <p:cNvPr id="64" name="Rettangolo con angoli arrotondati 46">
            <a:extLst>
              <a:ext uri="{FF2B5EF4-FFF2-40B4-BE49-F238E27FC236}">
                <a16:creationId xmlns:a16="http://schemas.microsoft.com/office/drawing/2014/main" id="{6DF71036-1923-4204-9DC7-B92223606E54}"/>
              </a:ext>
            </a:extLst>
          </p:cNvPr>
          <p:cNvSpPr/>
          <p:nvPr/>
        </p:nvSpPr>
        <p:spPr>
          <a:xfrm>
            <a:off x="695363" y="4221088"/>
            <a:ext cx="800810" cy="30777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65" name="Connettore 2 49">
            <a:extLst>
              <a:ext uri="{FF2B5EF4-FFF2-40B4-BE49-F238E27FC236}">
                <a16:creationId xmlns:a16="http://schemas.microsoft.com/office/drawing/2014/main" id="{2615ECAE-AE4A-4B92-A6C5-C38FB62F56EF}"/>
              </a:ext>
            </a:extLst>
          </p:cNvPr>
          <p:cNvCxnSpPr>
            <a:cxnSpLocks/>
          </p:cNvCxnSpPr>
          <p:nvPr/>
        </p:nvCxnSpPr>
        <p:spPr>
          <a:xfrm flipH="1" flipV="1">
            <a:off x="461664" y="3838217"/>
            <a:ext cx="688739" cy="382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asellaDiTesto 1">
            <a:extLst>
              <a:ext uri="{FF2B5EF4-FFF2-40B4-BE49-F238E27FC236}">
                <a16:creationId xmlns:a16="http://schemas.microsoft.com/office/drawing/2014/main" id="{157EFC08-D9F2-4015-AB6D-B60DA817EC1B}"/>
              </a:ext>
            </a:extLst>
          </p:cNvPr>
          <p:cNvSpPr txBox="1"/>
          <p:nvPr/>
        </p:nvSpPr>
        <p:spPr>
          <a:xfrm>
            <a:off x="5195562" y="4350809"/>
            <a:ext cx="1804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smtClean="0"/>
              <a:t>FOGLIO DI LAVORO</a:t>
            </a:r>
            <a:endParaRPr lang="it-IT" sz="1600" b="1" dirty="0"/>
          </a:p>
        </p:txBody>
      </p:sp>
      <p:sp>
        <p:nvSpPr>
          <p:cNvPr id="67" name="Rettangolo con angoli arrotondati 2">
            <a:extLst>
              <a:ext uri="{FF2B5EF4-FFF2-40B4-BE49-F238E27FC236}">
                <a16:creationId xmlns:a16="http://schemas.microsoft.com/office/drawing/2014/main" id="{39222C8E-22EC-4A43-A933-8D5A33219F02}"/>
              </a:ext>
            </a:extLst>
          </p:cNvPr>
          <p:cNvSpPr/>
          <p:nvPr/>
        </p:nvSpPr>
        <p:spPr>
          <a:xfrm>
            <a:off x="5195562" y="4336974"/>
            <a:ext cx="1804876" cy="383781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33650"/>
            <a:ext cx="12192000" cy="1790700"/>
          </a:xfrm>
          <a:prstGeom prst="rect">
            <a:avLst/>
          </a:prstGeom>
        </p:spPr>
      </p:pic>
      <p:sp>
        <p:nvSpPr>
          <p:cNvPr id="69" name="CasellaDiTesto 1034">
            <a:extLst>
              <a:ext uri="{FF2B5EF4-FFF2-40B4-BE49-F238E27FC236}">
                <a16:creationId xmlns:a16="http://schemas.microsoft.com/office/drawing/2014/main" id="{6A647C66-C1F0-4794-8A5B-C38C340DA08B}"/>
              </a:ext>
            </a:extLst>
          </p:cNvPr>
          <p:cNvSpPr txBox="1"/>
          <p:nvPr/>
        </p:nvSpPr>
        <p:spPr>
          <a:xfrm>
            <a:off x="401907" y="4629523"/>
            <a:ext cx="10712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Linguetta del foglio di lavoro</a:t>
            </a:r>
            <a:endParaRPr lang="it-IT" sz="1400" dirty="0"/>
          </a:p>
        </p:txBody>
      </p:sp>
      <p:sp>
        <p:nvSpPr>
          <p:cNvPr id="70" name="Rettangolo con angoli arrotondati 1035">
            <a:extLst>
              <a:ext uri="{FF2B5EF4-FFF2-40B4-BE49-F238E27FC236}">
                <a16:creationId xmlns:a16="http://schemas.microsoft.com/office/drawing/2014/main" id="{3F2E171C-2AE0-46F9-A7EC-8084B0899858}"/>
              </a:ext>
            </a:extLst>
          </p:cNvPr>
          <p:cNvSpPr/>
          <p:nvPr/>
        </p:nvSpPr>
        <p:spPr>
          <a:xfrm>
            <a:off x="401907" y="4629523"/>
            <a:ext cx="1071249" cy="7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71" name="Connettore 2 1037">
            <a:extLst>
              <a:ext uri="{FF2B5EF4-FFF2-40B4-BE49-F238E27FC236}">
                <a16:creationId xmlns:a16="http://schemas.microsoft.com/office/drawing/2014/main" id="{2ED493C5-E799-424B-A636-0CF8F3098057}"/>
              </a:ext>
            </a:extLst>
          </p:cNvPr>
          <p:cNvCxnSpPr>
            <a:cxnSpLocks/>
          </p:cNvCxnSpPr>
          <p:nvPr/>
        </p:nvCxnSpPr>
        <p:spPr>
          <a:xfrm flipH="1" flipV="1">
            <a:off x="868775" y="4221318"/>
            <a:ext cx="61272" cy="433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1034">
            <a:extLst>
              <a:ext uri="{FF2B5EF4-FFF2-40B4-BE49-F238E27FC236}">
                <a16:creationId xmlns:a16="http://schemas.microsoft.com/office/drawing/2014/main" id="{6A647C66-C1F0-4794-8A5B-C38C340DA08B}"/>
              </a:ext>
            </a:extLst>
          </p:cNvPr>
          <p:cNvSpPr txBox="1"/>
          <p:nvPr/>
        </p:nvSpPr>
        <p:spPr>
          <a:xfrm>
            <a:off x="9552384" y="4769867"/>
            <a:ext cx="1295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Modalità di visualizzazione</a:t>
            </a:r>
            <a:endParaRPr lang="it-IT" sz="1400" dirty="0"/>
          </a:p>
        </p:txBody>
      </p:sp>
      <p:sp>
        <p:nvSpPr>
          <p:cNvPr id="73" name="Rettangolo con angoli arrotondati 1035">
            <a:extLst>
              <a:ext uri="{FF2B5EF4-FFF2-40B4-BE49-F238E27FC236}">
                <a16:creationId xmlns:a16="http://schemas.microsoft.com/office/drawing/2014/main" id="{3F2E171C-2AE0-46F9-A7EC-8084B0899858}"/>
              </a:ext>
            </a:extLst>
          </p:cNvPr>
          <p:cNvSpPr/>
          <p:nvPr/>
        </p:nvSpPr>
        <p:spPr>
          <a:xfrm>
            <a:off x="9552384" y="4769867"/>
            <a:ext cx="1295475" cy="59832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74" name="Connettore 2 1037">
            <a:extLst>
              <a:ext uri="{FF2B5EF4-FFF2-40B4-BE49-F238E27FC236}">
                <a16:creationId xmlns:a16="http://schemas.microsoft.com/office/drawing/2014/main" id="{2ED493C5-E799-424B-A636-0CF8F3098057}"/>
              </a:ext>
            </a:extLst>
          </p:cNvPr>
          <p:cNvCxnSpPr>
            <a:cxnSpLocks/>
            <a:stCxn id="73" idx="0"/>
            <a:endCxn id="79" idx="2"/>
          </p:cNvCxnSpPr>
          <p:nvPr/>
        </p:nvCxnSpPr>
        <p:spPr>
          <a:xfrm flipV="1">
            <a:off x="10200122" y="4324350"/>
            <a:ext cx="502691" cy="445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1034">
            <a:extLst>
              <a:ext uri="{FF2B5EF4-FFF2-40B4-BE49-F238E27FC236}">
                <a16:creationId xmlns:a16="http://schemas.microsoft.com/office/drawing/2014/main" id="{6A647C66-C1F0-4794-8A5B-C38C340DA08B}"/>
              </a:ext>
            </a:extLst>
          </p:cNvPr>
          <p:cNvSpPr txBox="1"/>
          <p:nvPr/>
        </p:nvSpPr>
        <p:spPr>
          <a:xfrm>
            <a:off x="11194899" y="4835417"/>
            <a:ext cx="1300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Barra dello zoom</a:t>
            </a:r>
            <a:endParaRPr lang="it-IT" sz="1400" dirty="0"/>
          </a:p>
        </p:txBody>
      </p:sp>
      <p:sp>
        <p:nvSpPr>
          <p:cNvPr id="76" name="Rettangolo con angoli arrotondati 1035">
            <a:extLst>
              <a:ext uri="{FF2B5EF4-FFF2-40B4-BE49-F238E27FC236}">
                <a16:creationId xmlns:a16="http://schemas.microsoft.com/office/drawing/2014/main" id="{3F2E171C-2AE0-46F9-A7EC-8084B0899858}"/>
              </a:ext>
            </a:extLst>
          </p:cNvPr>
          <p:cNvSpPr/>
          <p:nvPr/>
        </p:nvSpPr>
        <p:spPr>
          <a:xfrm>
            <a:off x="11194899" y="4835417"/>
            <a:ext cx="949773" cy="5327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77" name="Connettore 2 1037">
            <a:extLst>
              <a:ext uri="{FF2B5EF4-FFF2-40B4-BE49-F238E27FC236}">
                <a16:creationId xmlns:a16="http://schemas.microsoft.com/office/drawing/2014/main" id="{2ED493C5-E799-424B-A636-0CF8F3098057}"/>
              </a:ext>
            </a:extLst>
          </p:cNvPr>
          <p:cNvCxnSpPr>
            <a:cxnSpLocks/>
            <a:stCxn id="76" idx="0"/>
          </p:cNvCxnSpPr>
          <p:nvPr/>
        </p:nvCxnSpPr>
        <p:spPr>
          <a:xfrm flipH="1" flipV="1">
            <a:off x="11587619" y="4334615"/>
            <a:ext cx="82167" cy="5008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ttangolo 1033">
            <a:extLst>
              <a:ext uri="{FF2B5EF4-FFF2-40B4-BE49-F238E27FC236}">
                <a16:creationId xmlns:a16="http://schemas.microsoft.com/office/drawing/2014/main" id="{03A9583F-FD0F-4D49-BA14-B4CD9AAE0A6A}"/>
              </a:ext>
            </a:extLst>
          </p:cNvPr>
          <p:cNvSpPr/>
          <p:nvPr/>
        </p:nvSpPr>
        <p:spPr>
          <a:xfrm>
            <a:off x="11064552" y="4149081"/>
            <a:ext cx="1127448" cy="1752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1033">
            <a:extLst>
              <a:ext uri="{FF2B5EF4-FFF2-40B4-BE49-F238E27FC236}">
                <a16:creationId xmlns:a16="http://schemas.microsoft.com/office/drawing/2014/main" id="{03A9583F-FD0F-4D49-BA14-B4CD9AAE0A6A}"/>
              </a:ext>
            </a:extLst>
          </p:cNvPr>
          <p:cNvSpPr/>
          <p:nvPr/>
        </p:nvSpPr>
        <p:spPr>
          <a:xfrm>
            <a:off x="10344471" y="4149081"/>
            <a:ext cx="716683" cy="1752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ttangolo 1033">
            <a:extLst>
              <a:ext uri="{FF2B5EF4-FFF2-40B4-BE49-F238E27FC236}">
                <a16:creationId xmlns:a16="http://schemas.microsoft.com/office/drawing/2014/main" id="{03A9583F-FD0F-4D49-BA14-B4CD9AAE0A6A}"/>
              </a:ext>
            </a:extLst>
          </p:cNvPr>
          <p:cNvSpPr/>
          <p:nvPr/>
        </p:nvSpPr>
        <p:spPr>
          <a:xfrm>
            <a:off x="15562" y="4014812"/>
            <a:ext cx="1457594" cy="211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7" name="Picture 10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2178"/>
            <a:ext cx="12192000" cy="793643"/>
          </a:xfrm>
          <a:prstGeom prst="rect">
            <a:avLst/>
          </a:prstGeom>
        </p:spPr>
      </p:pic>
      <p:sp>
        <p:nvSpPr>
          <p:cNvPr id="108" name="Rettangolo 1026">
            <a:extLst>
              <a:ext uri="{FF2B5EF4-FFF2-40B4-BE49-F238E27FC236}">
                <a16:creationId xmlns:a16="http://schemas.microsoft.com/office/drawing/2014/main" id="{3BA10852-7139-414B-8834-0C0E4BD40636}"/>
              </a:ext>
            </a:extLst>
          </p:cNvPr>
          <p:cNvSpPr/>
          <p:nvPr/>
        </p:nvSpPr>
        <p:spPr>
          <a:xfrm>
            <a:off x="0" y="3212976"/>
            <a:ext cx="1055440" cy="61284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Rettangolo 1028">
            <a:extLst>
              <a:ext uri="{FF2B5EF4-FFF2-40B4-BE49-F238E27FC236}">
                <a16:creationId xmlns:a16="http://schemas.microsoft.com/office/drawing/2014/main" id="{93B43B22-39AC-43B6-A192-A8B258AA2D78}"/>
              </a:ext>
            </a:extLst>
          </p:cNvPr>
          <p:cNvSpPr/>
          <p:nvPr/>
        </p:nvSpPr>
        <p:spPr>
          <a:xfrm>
            <a:off x="1055441" y="3201913"/>
            <a:ext cx="1440160" cy="623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30">
            <a:extLst>
              <a:ext uri="{FF2B5EF4-FFF2-40B4-BE49-F238E27FC236}">
                <a16:creationId xmlns:a16="http://schemas.microsoft.com/office/drawing/2014/main" id="{04AC7E26-31B1-4699-9572-80F93C11D5DF}"/>
              </a:ext>
            </a:extLst>
          </p:cNvPr>
          <p:cNvSpPr/>
          <p:nvPr/>
        </p:nvSpPr>
        <p:spPr>
          <a:xfrm>
            <a:off x="2495601" y="3201913"/>
            <a:ext cx="1800199" cy="6239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032">
            <a:extLst>
              <a:ext uri="{FF2B5EF4-FFF2-40B4-BE49-F238E27FC236}">
                <a16:creationId xmlns:a16="http://schemas.microsoft.com/office/drawing/2014/main" id="{CD9C1189-F1E9-40B1-9A4B-2D812838DD37}"/>
              </a:ext>
            </a:extLst>
          </p:cNvPr>
          <p:cNvSpPr/>
          <p:nvPr/>
        </p:nvSpPr>
        <p:spPr>
          <a:xfrm>
            <a:off x="5231904" y="3194025"/>
            <a:ext cx="4752528" cy="631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Rettangolo 1033">
            <a:extLst>
              <a:ext uri="{FF2B5EF4-FFF2-40B4-BE49-F238E27FC236}">
                <a16:creationId xmlns:a16="http://schemas.microsoft.com/office/drawing/2014/main" id="{03A9583F-FD0F-4D49-BA14-B4CD9AAE0A6A}"/>
              </a:ext>
            </a:extLst>
          </p:cNvPr>
          <p:cNvSpPr/>
          <p:nvPr/>
        </p:nvSpPr>
        <p:spPr>
          <a:xfrm>
            <a:off x="9984432" y="3194026"/>
            <a:ext cx="932114" cy="631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Rettangolo 1033">
            <a:extLst>
              <a:ext uri="{FF2B5EF4-FFF2-40B4-BE49-F238E27FC236}">
                <a16:creationId xmlns:a16="http://schemas.microsoft.com/office/drawing/2014/main" id="{03A9583F-FD0F-4D49-BA14-B4CD9AAE0A6A}"/>
              </a:ext>
            </a:extLst>
          </p:cNvPr>
          <p:cNvSpPr/>
          <p:nvPr/>
        </p:nvSpPr>
        <p:spPr>
          <a:xfrm>
            <a:off x="10916546" y="3194026"/>
            <a:ext cx="1275454" cy="631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4" name="Rettangolo 1033">
            <a:extLst>
              <a:ext uri="{FF2B5EF4-FFF2-40B4-BE49-F238E27FC236}">
                <a16:creationId xmlns:a16="http://schemas.microsoft.com/office/drawing/2014/main" id="{03A9583F-FD0F-4D49-BA14-B4CD9AAE0A6A}"/>
              </a:ext>
            </a:extLst>
          </p:cNvPr>
          <p:cNvSpPr/>
          <p:nvPr/>
        </p:nvSpPr>
        <p:spPr>
          <a:xfrm>
            <a:off x="4299790" y="3194026"/>
            <a:ext cx="932114" cy="6317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5" name="CasellaDiTesto 1034">
            <a:extLst>
              <a:ext uri="{FF2B5EF4-FFF2-40B4-BE49-F238E27FC236}">
                <a16:creationId xmlns:a16="http://schemas.microsoft.com/office/drawing/2014/main" id="{6A647C66-C1F0-4794-8A5B-C38C340DA08B}"/>
              </a:ext>
            </a:extLst>
          </p:cNvPr>
          <p:cNvSpPr txBox="1"/>
          <p:nvPr/>
        </p:nvSpPr>
        <p:spPr>
          <a:xfrm>
            <a:off x="56199" y="4221088"/>
            <a:ext cx="13008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Comandi di spostamento blocchi</a:t>
            </a:r>
          </a:p>
        </p:txBody>
      </p:sp>
      <p:sp>
        <p:nvSpPr>
          <p:cNvPr id="116" name="Rettangolo con angoli arrotondati 1035">
            <a:extLst>
              <a:ext uri="{FF2B5EF4-FFF2-40B4-BE49-F238E27FC236}">
                <a16:creationId xmlns:a16="http://schemas.microsoft.com/office/drawing/2014/main" id="{3F2E171C-2AE0-46F9-A7EC-8084B0899858}"/>
              </a:ext>
            </a:extLst>
          </p:cNvPr>
          <p:cNvSpPr/>
          <p:nvPr/>
        </p:nvSpPr>
        <p:spPr>
          <a:xfrm>
            <a:off x="56199" y="4221088"/>
            <a:ext cx="1071249" cy="7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17" name="Connettore 2 1037">
            <a:extLst>
              <a:ext uri="{FF2B5EF4-FFF2-40B4-BE49-F238E27FC236}">
                <a16:creationId xmlns:a16="http://schemas.microsoft.com/office/drawing/2014/main" id="{2ED493C5-E799-424B-A636-0CF8F3098057}"/>
              </a:ext>
            </a:extLst>
          </p:cNvPr>
          <p:cNvCxnSpPr>
            <a:cxnSpLocks/>
          </p:cNvCxnSpPr>
          <p:nvPr/>
        </p:nvCxnSpPr>
        <p:spPr>
          <a:xfrm flipH="1" flipV="1">
            <a:off x="523067" y="3812883"/>
            <a:ext cx="61272" cy="433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CasellaDiTesto 1038">
            <a:extLst>
              <a:ext uri="{FF2B5EF4-FFF2-40B4-BE49-F238E27FC236}">
                <a16:creationId xmlns:a16="http://schemas.microsoft.com/office/drawing/2014/main" id="{BAC67CAC-2ECC-4374-AB18-2F3C9284A212}"/>
              </a:ext>
            </a:extLst>
          </p:cNvPr>
          <p:cNvSpPr txBox="1"/>
          <p:nvPr/>
        </p:nvSpPr>
        <p:spPr>
          <a:xfrm>
            <a:off x="1328163" y="4214734"/>
            <a:ext cx="149886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Comandi di formattazione </a:t>
            </a:r>
            <a:r>
              <a:rPr lang="it-IT" sz="1400" dirty="0" smtClean="0"/>
              <a:t>del carattere</a:t>
            </a:r>
            <a:endParaRPr lang="it-IT" sz="1400" dirty="0"/>
          </a:p>
        </p:txBody>
      </p:sp>
      <p:sp>
        <p:nvSpPr>
          <p:cNvPr id="119" name="Rettangolo con angoli arrotondati 1039">
            <a:extLst>
              <a:ext uri="{FF2B5EF4-FFF2-40B4-BE49-F238E27FC236}">
                <a16:creationId xmlns:a16="http://schemas.microsoft.com/office/drawing/2014/main" id="{0659F410-7182-4907-A422-1B39B99B0776}"/>
              </a:ext>
            </a:extLst>
          </p:cNvPr>
          <p:cNvSpPr/>
          <p:nvPr/>
        </p:nvSpPr>
        <p:spPr>
          <a:xfrm>
            <a:off x="1328163" y="4243014"/>
            <a:ext cx="1498861" cy="7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20" name="Connettore 2 1041">
            <a:extLst>
              <a:ext uri="{FF2B5EF4-FFF2-40B4-BE49-F238E27FC236}">
                <a16:creationId xmlns:a16="http://schemas.microsoft.com/office/drawing/2014/main" id="{F1466578-990B-4C06-9215-94F7CA57F7B4}"/>
              </a:ext>
            </a:extLst>
          </p:cNvPr>
          <p:cNvCxnSpPr>
            <a:cxnSpLocks/>
            <a:stCxn id="119" idx="0"/>
          </p:cNvCxnSpPr>
          <p:nvPr/>
        </p:nvCxnSpPr>
        <p:spPr>
          <a:xfrm flipV="1">
            <a:off x="2077594" y="3825162"/>
            <a:ext cx="103936" cy="417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asellaDiTesto 1038">
            <a:extLst>
              <a:ext uri="{FF2B5EF4-FFF2-40B4-BE49-F238E27FC236}">
                <a16:creationId xmlns:a16="http://schemas.microsoft.com/office/drawing/2014/main" id="{BAC67CAC-2ECC-4374-AB18-2F3C9284A212}"/>
              </a:ext>
            </a:extLst>
          </p:cNvPr>
          <p:cNvSpPr txBox="1"/>
          <p:nvPr/>
        </p:nvSpPr>
        <p:spPr>
          <a:xfrm>
            <a:off x="3042647" y="4223995"/>
            <a:ext cx="149886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Comandi di </a:t>
            </a:r>
            <a:r>
              <a:rPr lang="it-IT" sz="1400" dirty="0" smtClean="0"/>
              <a:t>formattazione celle</a:t>
            </a:r>
            <a:endParaRPr lang="it-IT" sz="1400" dirty="0"/>
          </a:p>
        </p:txBody>
      </p:sp>
      <p:sp>
        <p:nvSpPr>
          <p:cNvPr id="122" name="Rettangolo con angoli arrotondati 1039">
            <a:extLst>
              <a:ext uri="{FF2B5EF4-FFF2-40B4-BE49-F238E27FC236}">
                <a16:creationId xmlns:a16="http://schemas.microsoft.com/office/drawing/2014/main" id="{0659F410-7182-4907-A422-1B39B99B0776}"/>
              </a:ext>
            </a:extLst>
          </p:cNvPr>
          <p:cNvSpPr/>
          <p:nvPr/>
        </p:nvSpPr>
        <p:spPr>
          <a:xfrm>
            <a:off x="3042647" y="4252275"/>
            <a:ext cx="1498861" cy="7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23" name="Connettore 2 1041">
            <a:extLst>
              <a:ext uri="{FF2B5EF4-FFF2-40B4-BE49-F238E27FC236}">
                <a16:creationId xmlns:a16="http://schemas.microsoft.com/office/drawing/2014/main" id="{F1466578-990B-4C06-9215-94F7CA57F7B4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3792078" y="3834423"/>
            <a:ext cx="103936" cy="417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CasellaDiTesto 1038">
            <a:extLst>
              <a:ext uri="{FF2B5EF4-FFF2-40B4-BE49-F238E27FC236}">
                <a16:creationId xmlns:a16="http://schemas.microsoft.com/office/drawing/2014/main" id="{BAC67CAC-2ECC-4374-AB18-2F3C9284A212}"/>
              </a:ext>
            </a:extLst>
          </p:cNvPr>
          <p:cNvSpPr txBox="1"/>
          <p:nvPr/>
        </p:nvSpPr>
        <p:spPr>
          <a:xfrm>
            <a:off x="4757131" y="4305725"/>
            <a:ext cx="149886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Comandi di formattazione </a:t>
            </a:r>
            <a:r>
              <a:rPr lang="it-IT" sz="1400" dirty="0" smtClean="0"/>
              <a:t>dati nelle celle</a:t>
            </a:r>
            <a:endParaRPr lang="it-IT" sz="1400" dirty="0"/>
          </a:p>
        </p:txBody>
      </p:sp>
      <p:sp>
        <p:nvSpPr>
          <p:cNvPr id="125" name="Rettangolo con angoli arrotondati 1039">
            <a:extLst>
              <a:ext uri="{FF2B5EF4-FFF2-40B4-BE49-F238E27FC236}">
                <a16:creationId xmlns:a16="http://schemas.microsoft.com/office/drawing/2014/main" id="{0659F410-7182-4907-A422-1B39B99B0776}"/>
              </a:ext>
            </a:extLst>
          </p:cNvPr>
          <p:cNvSpPr/>
          <p:nvPr/>
        </p:nvSpPr>
        <p:spPr>
          <a:xfrm>
            <a:off x="4757131" y="4334005"/>
            <a:ext cx="1498861" cy="7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26" name="Connettore 2 1041">
            <a:extLst>
              <a:ext uri="{FF2B5EF4-FFF2-40B4-BE49-F238E27FC236}">
                <a16:creationId xmlns:a16="http://schemas.microsoft.com/office/drawing/2014/main" id="{F1466578-990B-4C06-9215-94F7CA57F7B4}"/>
              </a:ext>
            </a:extLst>
          </p:cNvPr>
          <p:cNvCxnSpPr>
            <a:cxnSpLocks/>
            <a:stCxn id="125" idx="0"/>
          </p:cNvCxnSpPr>
          <p:nvPr/>
        </p:nvCxnSpPr>
        <p:spPr>
          <a:xfrm flipH="1" flipV="1">
            <a:off x="4975176" y="3834423"/>
            <a:ext cx="531386" cy="4995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CasellaDiTesto 1038">
            <a:extLst>
              <a:ext uri="{FF2B5EF4-FFF2-40B4-BE49-F238E27FC236}">
                <a16:creationId xmlns:a16="http://schemas.microsoft.com/office/drawing/2014/main" id="{BAC67CAC-2ECC-4374-AB18-2F3C9284A212}"/>
              </a:ext>
            </a:extLst>
          </p:cNvPr>
          <p:cNvSpPr txBox="1"/>
          <p:nvPr/>
        </p:nvSpPr>
        <p:spPr>
          <a:xfrm>
            <a:off x="6664003" y="4214734"/>
            <a:ext cx="149886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Comandi di formattazione </a:t>
            </a:r>
            <a:r>
              <a:rPr lang="it-IT" sz="1400" dirty="0" smtClean="0"/>
              <a:t>dell’intero foglio</a:t>
            </a:r>
            <a:endParaRPr lang="it-IT" sz="1400" dirty="0"/>
          </a:p>
        </p:txBody>
      </p:sp>
      <p:sp>
        <p:nvSpPr>
          <p:cNvPr id="128" name="Rettangolo con angoli arrotondati 1039">
            <a:extLst>
              <a:ext uri="{FF2B5EF4-FFF2-40B4-BE49-F238E27FC236}">
                <a16:creationId xmlns:a16="http://schemas.microsoft.com/office/drawing/2014/main" id="{0659F410-7182-4907-A422-1B39B99B0776}"/>
              </a:ext>
            </a:extLst>
          </p:cNvPr>
          <p:cNvSpPr/>
          <p:nvPr/>
        </p:nvSpPr>
        <p:spPr>
          <a:xfrm>
            <a:off x="6664003" y="4243014"/>
            <a:ext cx="1498861" cy="7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29" name="Connettore 2 1041">
            <a:extLst>
              <a:ext uri="{FF2B5EF4-FFF2-40B4-BE49-F238E27FC236}">
                <a16:creationId xmlns:a16="http://schemas.microsoft.com/office/drawing/2014/main" id="{F1466578-990B-4C06-9215-94F7CA57F7B4}"/>
              </a:ext>
            </a:extLst>
          </p:cNvPr>
          <p:cNvCxnSpPr>
            <a:cxnSpLocks/>
            <a:stCxn id="128" idx="0"/>
          </p:cNvCxnSpPr>
          <p:nvPr/>
        </p:nvCxnSpPr>
        <p:spPr>
          <a:xfrm flipV="1">
            <a:off x="7413434" y="3825162"/>
            <a:ext cx="103936" cy="417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asellaDiTesto 1038">
            <a:extLst>
              <a:ext uri="{FF2B5EF4-FFF2-40B4-BE49-F238E27FC236}">
                <a16:creationId xmlns:a16="http://schemas.microsoft.com/office/drawing/2014/main" id="{BAC67CAC-2ECC-4374-AB18-2F3C9284A212}"/>
              </a:ext>
            </a:extLst>
          </p:cNvPr>
          <p:cNvSpPr txBox="1"/>
          <p:nvPr/>
        </p:nvSpPr>
        <p:spPr>
          <a:xfrm>
            <a:off x="8809541" y="4227536"/>
            <a:ext cx="149886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/>
              <a:t>Comandi di </a:t>
            </a:r>
            <a:r>
              <a:rPr lang="it-IT" sz="1400" dirty="0" smtClean="0"/>
              <a:t>struttura delle celle</a:t>
            </a:r>
            <a:endParaRPr lang="it-IT" sz="1400" dirty="0"/>
          </a:p>
        </p:txBody>
      </p:sp>
      <p:sp>
        <p:nvSpPr>
          <p:cNvPr id="131" name="Rettangolo con angoli arrotondati 1039">
            <a:extLst>
              <a:ext uri="{FF2B5EF4-FFF2-40B4-BE49-F238E27FC236}">
                <a16:creationId xmlns:a16="http://schemas.microsoft.com/office/drawing/2014/main" id="{0659F410-7182-4907-A422-1B39B99B0776}"/>
              </a:ext>
            </a:extLst>
          </p:cNvPr>
          <p:cNvSpPr/>
          <p:nvPr/>
        </p:nvSpPr>
        <p:spPr>
          <a:xfrm>
            <a:off x="8769209" y="4227663"/>
            <a:ext cx="1498861" cy="73866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32" name="Connettore 2 1041">
            <a:extLst>
              <a:ext uri="{FF2B5EF4-FFF2-40B4-BE49-F238E27FC236}">
                <a16:creationId xmlns:a16="http://schemas.microsoft.com/office/drawing/2014/main" id="{F1466578-990B-4C06-9215-94F7CA57F7B4}"/>
              </a:ext>
            </a:extLst>
          </p:cNvPr>
          <p:cNvCxnSpPr>
            <a:cxnSpLocks/>
            <a:stCxn id="131" idx="0"/>
            <a:endCxn id="112" idx="2"/>
          </p:cNvCxnSpPr>
          <p:nvPr/>
        </p:nvCxnSpPr>
        <p:spPr>
          <a:xfrm flipV="1">
            <a:off x="9518640" y="3825822"/>
            <a:ext cx="931849" cy="4018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sellaDiTesto 1038">
            <a:extLst>
              <a:ext uri="{FF2B5EF4-FFF2-40B4-BE49-F238E27FC236}">
                <a16:creationId xmlns:a16="http://schemas.microsoft.com/office/drawing/2014/main" id="{BAC67CAC-2ECC-4374-AB18-2F3C9284A212}"/>
              </a:ext>
            </a:extLst>
          </p:cNvPr>
          <p:cNvSpPr txBox="1"/>
          <p:nvPr/>
        </p:nvSpPr>
        <p:spPr>
          <a:xfrm>
            <a:off x="10700555" y="4359997"/>
            <a:ext cx="14988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1400" dirty="0" smtClean="0"/>
              <a:t>Operazioni sui dati delle celle</a:t>
            </a:r>
            <a:endParaRPr lang="it-IT" sz="1400" dirty="0"/>
          </a:p>
        </p:txBody>
      </p:sp>
      <p:sp>
        <p:nvSpPr>
          <p:cNvPr id="134" name="Rettangolo con angoli arrotondati 1039">
            <a:extLst>
              <a:ext uri="{FF2B5EF4-FFF2-40B4-BE49-F238E27FC236}">
                <a16:creationId xmlns:a16="http://schemas.microsoft.com/office/drawing/2014/main" id="{0659F410-7182-4907-A422-1B39B99B0776}"/>
              </a:ext>
            </a:extLst>
          </p:cNvPr>
          <p:cNvSpPr/>
          <p:nvPr/>
        </p:nvSpPr>
        <p:spPr>
          <a:xfrm>
            <a:off x="10635005" y="4359997"/>
            <a:ext cx="1365652" cy="59340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cxnSp>
        <p:nvCxnSpPr>
          <p:cNvPr id="135" name="Connettore 2 1041">
            <a:extLst>
              <a:ext uri="{FF2B5EF4-FFF2-40B4-BE49-F238E27FC236}">
                <a16:creationId xmlns:a16="http://schemas.microsoft.com/office/drawing/2014/main" id="{F1466578-990B-4C06-9215-94F7CA57F7B4}"/>
              </a:ext>
            </a:extLst>
          </p:cNvPr>
          <p:cNvCxnSpPr>
            <a:cxnSpLocks/>
            <a:stCxn id="134" idx="0"/>
            <a:endCxn id="113" idx="2"/>
          </p:cNvCxnSpPr>
          <p:nvPr/>
        </p:nvCxnSpPr>
        <p:spPr>
          <a:xfrm flipV="1">
            <a:off x="11317831" y="3825822"/>
            <a:ext cx="236442" cy="53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CasellaDiTesto 28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Excel – Funzioni predefinite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0" y="1052736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Sono delle formule predefinite con cui Excel semplifica l’esecuzione di operazioni complesse</a:t>
            </a:r>
            <a:endParaRPr lang="it-IT" dirty="0"/>
          </a:p>
        </p:txBody>
      </p:sp>
      <p:sp>
        <p:nvSpPr>
          <p:cNvPr id="200" name="TextBox 199"/>
          <p:cNvSpPr txBox="1"/>
          <p:nvPr/>
        </p:nvSpPr>
        <p:spPr>
          <a:xfrm>
            <a:off x="0" y="2384293"/>
            <a:ext cx="386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Tre modi per usarle:</a:t>
            </a:r>
            <a:endParaRPr lang="it-IT" dirty="0"/>
          </a:p>
        </p:txBody>
      </p:sp>
      <p:sp>
        <p:nvSpPr>
          <p:cNvPr id="201" name="TextBox 200"/>
          <p:cNvSpPr txBox="1"/>
          <p:nvPr/>
        </p:nvSpPr>
        <p:spPr>
          <a:xfrm>
            <a:off x="0" y="2993936"/>
            <a:ext cx="3935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Scriverle direttamente nella cella o nella barra della formula</a:t>
            </a:r>
            <a:endParaRPr lang="it-IT" dirty="0"/>
          </a:p>
        </p:txBody>
      </p:sp>
      <p:sp>
        <p:nvSpPr>
          <p:cNvPr id="202" name="TextBox 201"/>
          <p:cNvSpPr txBox="1"/>
          <p:nvPr/>
        </p:nvSpPr>
        <p:spPr>
          <a:xfrm>
            <a:off x="0" y="4558186"/>
            <a:ext cx="386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Utilizzare la scheda «Formule»</a:t>
            </a:r>
            <a:endParaRPr lang="it-IT" dirty="0"/>
          </a:p>
        </p:txBody>
      </p:sp>
      <p:sp>
        <p:nvSpPr>
          <p:cNvPr id="203" name="TextBox 202"/>
          <p:cNvSpPr txBox="1"/>
          <p:nvPr/>
        </p:nvSpPr>
        <p:spPr>
          <a:xfrm>
            <a:off x="0" y="3644098"/>
            <a:ext cx="3863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Utilizzarle tramite la funzione nel blocco delle operazioni sui dati delle celle</a:t>
            </a:r>
            <a:endParaRPr lang="it-IT" dirty="0"/>
          </a:p>
        </p:txBody>
      </p:sp>
      <p:cxnSp>
        <p:nvCxnSpPr>
          <p:cNvPr id="204" name="Straight Arrow Connector 203"/>
          <p:cNvCxnSpPr>
            <a:stCxn id="201" idx="3"/>
            <a:endCxn id="205" idx="1"/>
          </p:cNvCxnSpPr>
          <p:nvPr/>
        </p:nvCxnSpPr>
        <p:spPr>
          <a:xfrm flipV="1">
            <a:off x="3935760" y="2778643"/>
            <a:ext cx="2448272" cy="5384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/>
          <p:cNvSpPr txBox="1"/>
          <p:nvPr/>
        </p:nvSpPr>
        <p:spPr>
          <a:xfrm>
            <a:off x="6384032" y="2178478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In questo caso per usarle si deve digitare prima l’uguale (=) e poi la corretta sintassi della formula (=SOMMA(A1; A2))</a:t>
            </a:r>
            <a:endParaRPr lang="it-IT" dirty="0"/>
          </a:p>
        </p:txBody>
      </p:sp>
      <p:sp>
        <p:nvSpPr>
          <p:cNvPr id="206" name="TextBox 205"/>
          <p:cNvSpPr txBox="1"/>
          <p:nvPr/>
        </p:nvSpPr>
        <p:spPr>
          <a:xfrm>
            <a:off x="8832304" y="3640267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Le funzioni più utilizzate sono:</a:t>
            </a:r>
            <a:endParaRPr lang="it-IT" dirty="0"/>
          </a:p>
        </p:txBody>
      </p:sp>
      <p:sp>
        <p:nvSpPr>
          <p:cNvPr id="207" name="TextBox 206"/>
          <p:cNvSpPr txBox="1"/>
          <p:nvPr/>
        </p:nvSpPr>
        <p:spPr>
          <a:xfrm>
            <a:off x="8832304" y="4116351"/>
            <a:ext cx="386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=SOMMA(A1;A2)</a:t>
            </a:r>
            <a:endParaRPr lang="it-IT" dirty="0"/>
          </a:p>
        </p:txBody>
      </p:sp>
      <p:sp>
        <p:nvSpPr>
          <p:cNvPr id="208" name="TextBox 207"/>
          <p:cNvSpPr txBox="1"/>
          <p:nvPr/>
        </p:nvSpPr>
        <p:spPr>
          <a:xfrm>
            <a:off x="8832304" y="4485683"/>
            <a:ext cx="386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=MEDIA(A1;A2)</a:t>
            </a:r>
            <a:endParaRPr lang="it-IT" dirty="0"/>
          </a:p>
        </p:txBody>
      </p:sp>
      <p:sp>
        <p:nvSpPr>
          <p:cNvPr id="209" name="TextBox 208"/>
          <p:cNvSpPr txBox="1"/>
          <p:nvPr/>
        </p:nvSpPr>
        <p:spPr>
          <a:xfrm>
            <a:off x="8832304" y="5224347"/>
            <a:ext cx="386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=MIN(A1;A2)</a:t>
            </a:r>
            <a:endParaRPr lang="it-IT" dirty="0"/>
          </a:p>
        </p:txBody>
      </p:sp>
      <p:sp>
        <p:nvSpPr>
          <p:cNvPr id="210" name="TextBox 209"/>
          <p:cNvSpPr txBox="1"/>
          <p:nvPr/>
        </p:nvSpPr>
        <p:spPr>
          <a:xfrm>
            <a:off x="8832304" y="4855015"/>
            <a:ext cx="386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=CONTANUMERI(A1;A2)</a:t>
            </a:r>
            <a:endParaRPr lang="it-IT" dirty="0"/>
          </a:p>
        </p:txBody>
      </p:sp>
      <p:sp>
        <p:nvSpPr>
          <p:cNvPr id="211" name="TextBox 210"/>
          <p:cNvSpPr txBox="1"/>
          <p:nvPr/>
        </p:nvSpPr>
        <p:spPr>
          <a:xfrm>
            <a:off x="8830444" y="5599381"/>
            <a:ext cx="3863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=MAX(A1;A2)</a:t>
            </a:r>
            <a:endParaRPr lang="it-IT" dirty="0"/>
          </a:p>
        </p:txBody>
      </p:sp>
      <p:sp>
        <p:nvSpPr>
          <p:cNvPr id="212" name="TextBox 211"/>
          <p:cNvSpPr txBox="1"/>
          <p:nvPr/>
        </p:nvSpPr>
        <p:spPr>
          <a:xfrm>
            <a:off x="7235341" y="3574878"/>
            <a:ext cx="4837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Tra un argomento (sarebbero A1, A2 seguendo gli esempi) si può mettere sia il punto e virgola sia i due punti:</a:t>
            </a:r>
            <a:endParaRPr lang="it-IT" dirty="0"/>
          </a:p>
        </p:txBody>
      </p:sp>
      <p:sp>
        <p:nvSpPr>
          <p:cNvPr id="213" name="TextBox 212"/>
          <p:cNvSpPr txBox="1"/>
          <p:nvPr/>
        </p:nvSpPr>
        <p:spPr>
          <a:xfrm>
            <a:off x="7233481" y="4498208"/>
            <a:ext cx="3704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 due punti prendono in considerazione un intervallo di celle che inizia e finisce con le celle scritte come argomenti</a:t>
            </a:r>
            <a:endParaRPr lang="it-IT" dirty="0"/>
          </a:p>
        </p:txBody>
      </p:sp>
      <p:sp>
        <p:nvSpPr>
          <p:cNvPr id="214" name="TextBox 213"/>
          <p:cNvSpPr txBox="1"/>
          <p:nvPr/>
        </p:nvSpPr>
        <p:spPr>
          <a:xfrm>
            <a:off x="7233481" y="5702863"/>
            <a:ext cx="3863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Il punto e virgola prende in considerazione solo le celle scritte come argomenti.</a:t>
            </a:r>
            <a:endParaRPr lang="it-IT" dirty="0"/>
          </a:p>
        </p:txBody>
      </p:sp>
      <p:sp>
        <p:nvSpPr>
          <p:cNvPr id="215" name="CasellaDiTesto 28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Excel – Messaggi di errore più comuni</a:t>
            </a:r>
          </a:p>
        </p:txBody>
      </p:sp>
      <p:sp>
        <p:nvSpPr>
          <p:cNvPr id="216" name="TextBox 215"/>
          <p:cNvSpPr txBox="1"/>
          <p:nvPr/>
        </p:nvSpPr>
        <p:spPr>
          <a:xfrm>
            <a:off x="263352" y="913626"/>
            <a:ext cx="37444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Come in ogni altro programma, anche in Excel si possono incontrare degli errori.</a:t>
            </a:r>
          </a:p>
          <a:p>
            <a:r>
              <a:rPr lang="it-IT" dirty="0" smtClean="0"/>
              <a:t>Di seguito abbiamo 4 messaggi di errore molto comuni associati all’uso delle formule.</a:t>
            </a:r>
            <a:endParaRPr lang="it-IT" dirty="0"/>
          </a:p>
        </p:txBody>
      </p:sp>
      <p:sp>
        <p:nvSpPr>
          <p:cNvPr id="217" name="TextBox 216"/>
          <p:cNvSpPr txBox="1"/>
          <p:nvPr/>
        </p:nvSpPr>
        <p:spPr>
          <a:xfrm>
            <a:off x="4295800" y="901421"/>
            <a:ext cx="4608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#NOME? = il testo contenuto nella formula non viene riconosciuto. Si potrebbe aver inserito un nome inesistente oppure aver commesso un errore di ortografia nel nome o nella sintassi della formula. </a:t>
            </a:r>
            <a:endParaRPr lang="it-IT" dirty="0"/>
          </a:p>
        </p:txBody>
      </p:sp>
      <p:sp>
        <p:nvSpPr>
          <p:cNvPr id="218" name="TextBox 217"/>
          <p:cNvSpPr txBox="1"/>
          <p:nvPr/>
        </p:nvSpPr>
        <p:spPr>
          <a:xfrm>
            <a:off x="4295800" y="2570714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#DIV/0! = il divisore nella formula è uguale a zero (0)</a:t>
            </a:r>
            <a:endParaRPr lang="it-IT" dirty="0"/>
          </a:p>
        </p:txBody>
      </p:sp>
      <p:sp>
        <p:nvSpPr>
          <p:cNvPr id="219" name="TextBox 218"/>
          <p:cNvSpPr txBox="1"/>
          <p:nvPr/>
        </p:nvSpPr>
        <p:spPr>
          <a:xfrm>
            <a:off x="4301530" y="3132011"/>
            <a:ext cx="48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#RIF! = un riferimento di cella non è valido. Si potrebbe incombere in questo errore quando si fa riferimento a una cella non esistente o occupata da un’altra formula</a:t>
            </a:r>
            <a:endParaRPr lang="it-IT" dirty="0"/>
          </a:p>
        </p:txBody>
      </p:sp>
      <p:sp>
        <p:nvSpPr>
          <p:cNvPr id="220" name="TextBox 219"/>
          <p:cNvSpPr txBox="1"/>
          <p:nvPr/>
        </p:nvSpPr>
        <p:spPr>
          <a:xfrm>
            <a:off x="4295800" y="4524305"/>
            <a:ext cx="42484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#### = il numero di cifre immesse in una cella è più ampio rispetto alla larghezza di essa e quindi non può essere visualizzato.</a:t>
            </a:r>
            <a:endParaRPr lang="it-IT" dirty="0"/>
          </a:p>
        </p:txBody>
      </p:sp>
      <p:sp>
        <p:nvSpPr>
          <p:cNvPr id="221" name="CasellaDiTesto 28"/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 smtClean="0"/>
              <a:t>Excel – Funzione SE</a:t>
            </a:r>
          </a:p>
        </p:txBody>
      </p:sp>
      <p:sp>
        <p:nvSpPr>
          <p:cNvPr id="222" name="TextBox 221"/>
          <p:cNvSpPr txBox="1"/>
          <p:nvPr/>
        </p:nvSpPr>
        <p:spPr>
          <a:xfrm>
            <a:off x="4223792" y="836712"/>
            <a:ext cx="38884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E’ una funzione molto utilizzata e specifica che Excel deve verificare una condizione e se verificata succede una cosa se non verificata succede un’altra cosa.</a:t>
            </a:r>
            <a:endParaRPr lang="it-IT" dirty="0"/>
          </a:p>
        </p:txBody>
      </p:sp>
      <p:sp>
        <p:nvSpPr>
          <p:cNvPr id="223" name="TextBox 222"/>
          <p:cNvSpPr txBox="1"/>
          <p:nvPr/>
        </p:nvSpPr>
        <p:spPr>
          <a:xfrm>
            <a:off x="4223792" y="2514874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Questa è la sua struttura:</a:t>
            </a:r>
            <a:endParaRPr lang="it-IT" dirty="0"/>
          </a:p>
        </p:txBody>
      </p:sp>
      <p:sp>
        <p:nvSpPr>
          <p:cNvPr id="224" name="TextBox 223"/>
          <p:cNvSpPr txBox="1"/>
          <p:nvPr/>
        </p:nvSpPr>
        <p:spPr>
          <a:xfrm>
            <a:off x="4223792" y="301281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=SE(test; se_vero;se_falso)</a:t>
            </a:r>
            <a:endParaRPr lang="it-IT" dirty="0"/>
          </a:p>
        </p:txBody>
      </p:sp>
      <p:cxnSp>
        <p:nvCxnSpPr>
          <p:cNvPr id="225" name="Straight Arrow Connector 224"/>
          <p:cNvCxnSpPr>
            <a:endCxn id="226" idx="0"/>
          </p:cNvCxnSpPr>
          <p:nvPr/>
        </p:nvCxnSpPr>
        <p:spPr>
          <a:xfrm flipH="1">
            <a:off x="4084933" y="3332444"/>
            <a:ext cx="731034" cy="7674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3411487" y="4099852"/>
            <a:ext cx="1346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Condizione da verificare</a:t>
            </a:r>
            <a:endParaRPr lang="it-IT" dirty="0"/>
          </a:p>
        </p:txBody>
      </p:sp>
      <p:cxnSp>
        <p:nvCxnSpPr>
          <p:cNvPr id="227" name="Straight Arrow Connector 226"/>
          <p:cNvCxnSpPr>
            <a:stCxn id="224" idx="2"/>
            <a:endCxn id="228" idx="0"/>
          </p:cNvCxnSpPr>
          <p:nvPr/>
        </p:nvCxnSpPr>
        <p:spPr>
          <a:xfrm>
            <a:off x="5591944" y="3382144"/>
            <a:ext cx="504056" cy="597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TextBox 227"/>
          <p:cNvSpPr txBox="1"/>
          <p:nvPr/>
        </p:nvSpPr>
        <p:spPr>
          <a:xfrm>
            <a:off x="4972670" y="3979210"/>
            <a:ext cx="2246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Istruzione da seguire se la condizione è stata verificata</a:t>
            </a:r>
          </a:p>
        </p:txBody>
      </p:sp>
      <p:sp>
        <p:nvSpPr>
          <p:cNvPr id="229" name="TextBox 228"/>
          <p:cNvSpPr txBox="1"/>
          <p:nvPr/>
        </p:nvSpPr>
        <p:spPr>
          <a:xfrm>
            <a:off x="7144903" y="3947228"/>
            <a:ext cx="2078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Istruzione da seguire se la condizione </a:t>
            </a:r>
            <a:r>
              <a:rPr lang="it-IT" dirty="0" smtClean="0"/>
              <a:t>non è </a:t>
            </a:r>
            <a:r>
              <a:rPr lang="it-IT" dirty="0"/>
              <a:t>stata verificata</a:t>
            </a:r>
          </a:p>
        </p:txBody>
      </p:sp>
      <p:cxnSp>
        <p:nvCxnSpPr>
          <p:cNvPr id="230" name="Straight Arrow Connector 229"/>
          <p:cNvCxnSpPr/>
          <p:nvPr/>
        </p:nvCxnSpPr>
        <p:spPr>
          <a:xfrm>
            <a:off x="6384032" y="3357294"/>
            <a:ext cx="1080120" cy="621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1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6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6" dur="6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5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5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1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4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7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4" fill="hold">
                      <p:stCondLst>
                        <p:cond delay="indefinite"/>
                      </p:stCondLst>
                      <p:childTnLst>
                        <p:par>
                          <p:cTn id="305" fill="hold">
                            <p:stCondLst>
                              <p:cond delay="0"/>
                            </p:stCondLst>
                            <p:childTnLst>
                              <p:par>
                                <p:cTn id="30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0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7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8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9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0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4" fill="hold">
                      <p:stCondLst>
                        <p:cond delay="indefinite"/>
                      </p:stCondLst>
                      <p:childTnLst>
                        <p:par>
                          <p:cTn id="465" fill="hold">
                            <p:stCondLst>
                              <p:cond delay="0"/>
                            </p:stCondLst>
                            <p:childTnLst>
                              <p:par>
                                <p:cTn id="46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6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9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0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5" fill="hold">
                      <p:stCondLst>
                        <p:cond delay="indefinite"/>
                      </p:stCondLst>
                      <p:childTnLst>
                        <p:par>
                          <p:cTn id="506" fill="hold">
                            <p:stCondLst>
                              <p:cond delay="0"/>
                            </p:stCondLst>
                            <p:childTnLst>
                              <p:par>
                                <p:cTn id="50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8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9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4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2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5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4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4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3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2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6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7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0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8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3" fill="hold">
                      <p:stCondLst>
                        <p:cond delay="indefinite"/>
                      </p:stCondLst>
                      <p:childTnLst>
                        <p:par>
                          <p:cTn id="684" fill="hold">
                            <p:stCondLst>
                              <p:cond delay="0"/>
                            </p:stCondLst>
                            <p:childTnLst>
                              <p:par>
                                <p:cTn id="6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8" fill="hold">
                      <p:stCondLst>
                        <p:cond delay="indefinite"/>
                      </p:stCondLst>
                      <p:childTnLst>
                        <p:par>
                          <p:cTn id="689" fill="hold">
                            <p:stCondLst>
                              <p:cond delay="0"/>
                            </p:stCondLst>
                            <p:childTnLst>
                              <p:par>
                                <p:cTn id="6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2" dur="6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3" fill="hold">
                      <p:stCondLst>
                        <p:cond delay="indefinite"/>
                      </p:stCondLst>
                      <p:childTnLst>
                        <p:par>
                          <p:cTn id="694" fill="hold">
                            <p:stCondLst>
                              <p:cond delay="0"/>
                            </p:stCondLst>
                            <p:childTnLst>
                              <p:par>
                                <p:cTn id="69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0" fill="hold">
                      <p:stCondLst>
                        <p:cond delay="indefinite"/>
                      </p:stCondLst>
                      <p:childTnLst>
                        <p:par>
                          <p:cTn id="701" fill="hold">
                            <p:stCondLst>
                              <p:cond delay="0"/>
                            </p:stCondLst>
                            <p:childTnLst>
                              <p:par>
                                <p:cTn id="70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4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0" fill="hold">
                      <p:stCondLst>
                        <p:cond delay="indefinite"/>
                      </p:stCondLst>
                      <p:childTnLst>
                        <p:par>
                          <p:cTn id="711" fill="hold">
                            <p:stCondLst>
                              <p:cond delay="0"/>
                            </p:stCondLst>
                            <p:childTnLst>
                              <p:par>
                                <p:cTn id="7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5" fill="hold">
                      <p:stCondLst>
                        <p:cond delay="indefinite"/>
                      </p:stCondLst>
                      <p:childTnLst>
                        <p:par>
                          <p:cTn id="716" fill="hold">
                            <p:stCondLst>
                              <p:cond delay="0"/>
                            </p:stCondLst>
                            <p:childTnLst>
                              <p:par>
                                <p:cTn id="7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9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0" fill="hold">
                      <p:stCondLst>
                        <p:cond delay="indefinite"/>
                      </p:stCondLst>
                      <p:childTnLst>
                        <p:par>
                          <p:cTn id="721" fill="hold">
                            <p:stCondLst>
                              <p:cond delay="0"/>
                            </p:stCondLst>
                            <p:childTnLst>
                              <p:par>
                                <p:cTn id="7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9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0" fill="hold">
                      <p:stCondLst>
                        <p:cond delay="indefinite"/>
                      </p:stCondLst>
                      <p:childTnLst>
                        <p:par>
                          <p:cTn id="731" fill="hold">
                            <p:stCondLst>
                              <p:cond delay="0"/>
                            </p:stCondLst>
                            <p:childTnLst>
                              <p:par>
                                <p:cTn id="7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5" fill="hold">
                      <p:stCondLst>
                        <p:cond delay="indefinite"/>
                      </p:stCondLst>
                      <p:childTnLst>
                        <p:par>
                          <p:cTn id="736" fill="hold">
                            <p:stCondLst>
                              <p:cond delay="0"/>
                            </p:stCondLst>
                            <p:childTnLst>
                              <p:par>
                                <p:cTn id="7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9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0" fill="hold">
                      <p:stCondLst>
                        <p:cond delay="indefinite"/>
                      </p:stCondLst>
                      <p:childTnLst>
                        <p:par>
                          <p:cTn id="741" fill="hold">
                            <p:stCondLst>
                              <p:cond delay="0"/>
                            </p:stCondLst>
                            <p:childTnLst>
                              <p:par>
                                <p:cTn id="742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43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46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49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1" fill="hold">
                      <p:stCondLst>
                        <p:cond delay="indefinite"/>
                      </p:stCondLst>
                      <p:childTnLst>
                        <p:par>
                          <p:cTn id="752" fill="hold">
                            <p:stCondLst>
                              <p:cond delay="0"/>
                            </p:stCondLst>
                            <p:childTnLst>
                              <p:par>
                                <p:cTn id="7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6" fill="hold">
                      <p:stCondLst>
                        <p:cond delay="indefinite"/>
                      </p:stCondLst>
                      <p:childTnLst>
                        <p:par>
                          <p:cTn id="757" fill="hold">
                            <p:stCondLst>
                              <p:cond delay="0"/>
                            </p:stCondLst>
                            <p:childTnLst>
                              <p:par>
                                <p:cTn id="7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1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2" dur="10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3" fill="hold">
                      <p:stCondLst>
                        <p:cond delay="indefinite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7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8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9" dur="10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0" fill="hold">
                      <p:stCondLst>
                        <p:cond delay="indefinite"/>
                      </p:stCondLst>
                      <p:childTnLst>
                        <p:par>
                          <p:cTn id="771" fill="hold">
                            <p:stCondLst>
                              <p:cond delay="0"/>
                            </p:stCondLst>
                            <p:childTnLst>
                              <p:par>
                                <p:cTn id="7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4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5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6" dur="10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7" fill="hold">
                      <p:stCondLst>
                        <p:cond delay="indefinite"/>
                      </p:stCondLst>
                      <p:childTnLst>
                        <p:par>
                          <p:cTn id="778" fill="hold">
                            <p:stCondLst>
                              <p:cond delay="0"/>
                            </p:stCondLst>
                            <p:childTnLst>
                              <p:par>
                                <p:cTn id="7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1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2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3" dur="1000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4" fill="hold">
                      <p:stCondLst>
                        <p:cond delay="indefinite"/>
                      </p:stCondLst>
                      <p:childTnLst>
                        <p:par>
                          <p:cTn id="785" fill="hold">
                            <p:stCondLst>
                              <p:cond delay="0"/>
                            </p:stCondLst>
                            <p:childTnLst>
                              <p:par>
                                <p:cTn id="78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9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0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1" fill="hold">
                      <p:stCondLst>
                        <p:cond delay="indefinite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94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9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0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0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0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0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1" presetID="5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12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15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7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18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0" presetID="5" presetClass="exit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21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24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2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30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2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3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3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8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39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4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4" fill="hold">
                      <p:stCondLst>
                        <p:cond delay="indefinite"/>
                      </p:stCondLst>
                      <p:childTnLst>
                        <p:par>
                          <p:cTn id="845" fill="hold">
                            <p:stCondLst>
                              <p:cond delay="0"/>
                            </p:stCondLst>
                            <p:childTnLst>
                              <p:par>
                                <p:cTn id="8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9" fill="hold">
                      <p:stCondLst>
                        <p:cond delay="indefinite"/>
                      </p:stCondLst>
                      <p:childTnLst>
                        <p:par>
                          <p:cTn id="850" fill="hold">
                            <p:stCondLst>
                              <p:cond delay="0"/>
                            </p:stCondLst>
                            <p:childTnLst>
                              <p:par>
                                <p:cTn id="8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53" dur="6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4" fill="hold">
                      <p:stCondLst>
                        <p:cond delay="indefinite"/>
                      </p:stCondLst>
                      <p:childTnLst>
                        <p:par>
                          <p:cTn id="855" fill="hold">
                            <p:stCondLst>
                              <p:cond delay="0"/>
                            </p:stCondLst>
                            <p:childTnLst>
                              <p:par>
                                <p:cTn id="8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8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9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0" dur="10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1" fill="hold">
                      <p:stCondLst>
                        <p:cond delay="indefinite"/>
                      </p:stCondLst>
                      <p:childTnLst>
                        <p:par>
                          <p:cTn id="862" fill="hold">
                            <p:stCondLst>
                              <p:cond delay="0"/>
                            </p:stCondLst>
                            <p:childTnLst>
                              <p:par>
                                <p:cTn id="8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5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6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7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8" fill="hold">
                      <p:stCondLst>
                        <p:cond delay="indefinite"/>
                      </p:stCondLst>
                      <p:childTnLst>
                        <p:par>
                          <p:cTn id="869" fill="hold">
                            <p:stCondLst>
                              <p:cond delay="0"/>
                            </p:stCondLst>
                            <p:childTnLst>
                              <p:par>
                                <p:cTn id="87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3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4" dur="1000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5" fill="hold">
                      <p:stCondLst>
                        <p:cond delay="indefinite"/>
                      </p:stCondLst>
                      <p:childTnLst>
                        <p:par>
                          <p:cTn id="876" fill="hold">
                            <p:stCondLst>
                              <p:cond delay="0"/>
                            </p:stCondLst>
                            <p:childTnLst>
                              <p:par>
                                <p:cTn id="8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9" dur="10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0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1" dur="10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2" fill="hold">
                      <p:stCondLst>
                        <p:cond delay="indefinite"/>
                      </p:stCondLst>
                      <p:childTnLst>
                        <p:par>
                          <p:cTn id="883" fill="hold">
                            <p:stCondLst>
                              <p:cond delay="0"/>
                            </p:stCondLst>
                            <p:childTnLst>
                              <p:par>
                                <p:cTn id="884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5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7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8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0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1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3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6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97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9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00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2" fill="hold">
                      <p:stCondLst>
                        <p:cond delay="indefinite"/>
                      </p:stCondLst>
                      <p:childTnLst>
                        <p:par>
                          <p:cTn id="903" fill="hold">
                            <p:stCondLst>
                              <p:cond delay="0"/>
                            </p:stCondLst>
                            <p:childTnLst>
                              <p:par>
                                <p:cTn id="90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6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11" dur="10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2" fill="hold">
                      <p:stCondLst>
                        <p:cond delay="indefinite"/>
                      </p:stCondLst>
                      <p:childTnLst>
                        <p:par>
                          <p:cTn id="913" fill="hold">
                            <p:stCondLst>
                              <p:cond delay="0"/>
                            </p:stCondLst>
                            <p:childTnLst>
                              <p:par>
                                <p:cTn id="9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6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7" dur="5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8" fill="hold">
                      <p:stCondLst>
                        <p:cond delay="indefinite"/>
                      </p:stCondLst>
                      <p:childTnLst>
                        <p:par>
                          <p:cTn id="919" fill="hold">
                            <p:stCondLst>
                              <p:cond delay="0"/>
                            </p:stCondLst>
                            <p:childTnLst>
                              <p:par>
                                <p:cTn id="9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2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fill="hold">
                      <p:stCondLst>
                        <p:cond delay="indefinite"/>
                      </p:stCondLst>
                      <p:childTnLst>
                        <p:par>
                          <p:cTn id="924" fill="hold">
                            <p:stCondLst>
                              <p:cond delay="0"/>
                            </p:stCondLst>
                            <p:childTnLst>
                              <p:par>
                                <p:cTn id="9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0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3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4" fill="hold">
                      <p:stCondLst>
                        <p:cond delay="indefinite"/>
                      </p:stCondLst>
                      <p:childTnLst>
                        <p:par>
                          <p:cTn id="935" fill="hold">
                            <p:stCondLst>
                              <p:cond delay="0"/>
                            </p:stCondLst>
                            <p:childTnLst>
                              <p:par>
                                <p:cTn id="9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8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0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1" fill="hold">
                      <p:stCondLst>
                        <p:cond delay="indefinite"/>
                      </p:stCondLst>
                      <p:childTnLst>
                        <p:par>
                          <p:cTn id="942" fill="hold">
                            <p:stCondLst>
                              <p:cond delay="0"/>
                            </p:stCondLst>
                            <p:childTnLst>
                              <p:par>
                                <p:cTn id="9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5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7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8" fill="hold">
                      <p:stCondLst>
                        <p:cond delay="indefinite"/>
                      </p:stCondLst>
                      <p:childTnLst>
                        <p:par>
                          <p:cTn id="949" fill="hold">
                            <p:stCondLst>
                              <p:cond delay="0"/>
                            </p:stCondLst>
                            <p:childTnLst>
                              <p:par>
                                <p:cTn id="9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3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4" dur="1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" grpId="0"/>
      <p:bldP spid="5" grpId="1"/>
      <p:bldP spid="3" grpId="0" animBg="1"/>
      <p:bldP spid="3" grpId="1" animBg="1"/>
      <p:bldP spid="7" grpId="0" animBg="1"/>
      <p:bldP spid="7" grpId="1" animBg="1"/>
      <p:bldP spid="9" grpId="0" animBg="1"/>
      <p:bldP spid="9" grpId="1" animBg="1"/>
      <p:bldP spid="4" grpId="0"/>
      <p:bldP spid="4" grpId="1"/>
      <p:bldP spid="11" grpId="0"/>
      <p:bldP spid="11" grpId="1"/>
      <p:bldP spid="15" grpId="0"/>
      <p:bldP spid="15" grpId="1"/>
      <p:bldP spid="16" grpId="0"/>
      <p:bldP spid="16" grpId="1"/>
      <p:bldP spid="17" grpId="0"/>
      <p:bldP spid="17" grpId="1"/>
      <p:bldP spid="18" grpId="0" build="allAtOnce"/>
      <p:bldP spid="19" grpId="0" build="allAtOnce"/>
      <p:bldP spid="20" grpId="0" build="allAtOnce"/>
      <p:bldP spid="21" grpId="0" build="allAtOnce"/>
      <p:bldP spid="22" grpId="0" build="allAtOnce"/>
      <p:bldP spid="23" grpId="0" build="allAtOnce"/>
      <p:bldP spid="24" grpId="0"/>
      <p:bldP spid="24" grpId="1"/>
      <p:bldP spid="25" grpId="0" build="allAtOnce"/>
      <p:bldP spid="26" grpId="0"/>
      <p:bldP spid="26" grpId="1"/>
      <p:bldP spid="28" grpId="0" animBg="1"/>
      <p:bldP spid="28" grpId="1" animBg="1"/>
      <p:bldP spid="29" grpId="0" animBg="1"/>
      <p:bldP spid="29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8" grpId="0"/>
      <p:bldP spid="38" grpId="1"/>
      <p:bldP spid="40" grpId="0" animBg="1"/>
      <p:bldP spid="40" grpId="1" animBg="1"/>
      <p:bldP spid="41" grpId="0"/>
      <p:bldP spid="41" grpId="1"/>
      <p:bldP spid="42" grpId="0" animBg="1"/>
      <p:bldP spid="42" grpId="1" animBg="1"/>
      <p:bldP spid="43" grpId="0"/>
      <p:bldP spid="43" grpId="1"/>
      <p:bldP spid="45" grpId="0"/>
      <p:bldP spid="45" grpId="1"/>
      <p:bldP spid="46" grpId="0" animBg="1"/>
      <p:bldP spid="46" grpId="1" animBg="1"/>
      <p:bldP spid="48" grpId="0"/>
      <p:bldP spid="48" grpId="1"/>
      <p:bldP spid="49" grpId="0" animBg="1"/>
      <p:bldP spid="49" grpId="1" animBg="1"/>
      <p:bldP spid="51" grpId="0"/>
      <p:bldP spid="51" grpId="1"/>
      <p:bldP spid="52" grpId="0" animBg="1"/>
      <p:bldP spid="52" grpId="1" animBg="1"/>
      <p:bldP spid="54" grpId="0"/>
      <p:bldP spid="54" grpId="1"/>
      <p:bldP spid="55" grpId="0" animBg="1"/>
      <p:bldP spid="55" grpId="1" animBg="1"/>
      <p:bldP spid="57" grpId="0"/>
      <p:bldP spid="57" grpId="1"/>
      <p:bldP spid="58" grpId="0" animBg="1"/>
      <p:bldP spid="58" grpId="1" animBg="1"/>
      <p:bldP spid="60" grpId="0"/>
      <p:bldP spid="60" grpId="1"/>
      <p:bldP spid="61" grpId="0" animBg="1"/>
      <p:bldP spid="61" grpId="1" animBg="1"/>
      <p:bldP spid="63" grpId="0"/>
      <p:bldP spid="63" grpId="1"/>
      <p:bldP spid="64" grpId="0" animBg="1"/>
      <p:bldP spid="64" grpId="1" animBg="1"/>
      <p:bldP spid="66" grpId="0"/>
      <p:bldP spid="66" grpId="1"/>
      <p:bldP spid="67" grpId="0" animBg="1"/>
      <p:bldP spid="67" grpId="1" animBg="1"/>
      <p:bldP spid="69" grpId="0"/>
      <p:bldP spid="69" grpId="1"/>
      <p:bldP spid="70" grpId="0" animBg="1"/>
      <p:bldP spid="70" grpId="1" animBg="1"/>
      <p:bldP spid="72" grpId="0"/>
      <p:bldP spid="72" grpId="1"/>
      <p:bldP spid="73" grpId="0" animBg="1"/>
      <p:bldP spid="73" grpId="1" animBg="1"/>
      <p:bldP spid="75" grpId="0"/>
      <p:bldP spid="75" grpId="1"/>
      <p:bldP spid="76" grpId="0" animBg="1"/>
      <p:bldP spid="76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/>
      <p:bldP spid="115" grpId="1"/>
      <p:bldP spid="116" grpId="0" animBg="1"/>
      <p:bldP spid="116" grpId="1" animBg="1"/>
      <p:bldP spid="118" grpId="0"/>
      <p:bldP spid="118" grpId="1"/>
      <p:bldP spid="119" grpId="0" animBg="1"/>
      <p:bldP spid="119" grpId="1" animBg="1"/>
      <p:bldP spid="121" grpId="0"/>
      <p:bldP spid="121" grpId="1"/>
      <p:bldP spid="122" grpId="0" animBg="1"/>
      <p:bldP spid="122" grpId="1" animBg="1"/>
      <p:bldP spid="124" grpId="0"/>
      <p:bldP spid="124" grpId="1"/>
      <p:bldP spid="125" grpId="0" animBg="1"/>
      <p:bldP spid="125" grpId="1" animBg="1"/>
      <p:bldP spid="127" grpId="0"/>
      <p:bldP spid="127" grpId="1"/>
      <p:bldP spid="128" grpId="0" animBg="1"/>
      <p:bldP spid="128" grpId="1" animBg="1"/>
      <p:bldP spid="130" grpId="0"/>
      <p:bldP spid="130" grpId="1"/>
      <p:bldP spid="131" grpId="0" animBg="1"/>
      <p:bldP spid="131" grpId="1" animBg="1"/>
      <p:bldP spid="133" grpId="0"/>
      <p:bldP spid="133" grpId="1"/>
      <p:bldP spid="134" grpId="0" animBg="1"/>
      <p:bldP spid="134" grpId="1" animBg="1"/>
      <p:bldP spid="198" grpId="0"/>
      <p:bldP spid="198" grpId="1"/>
      <p:bldP spid="199" grpId="0"/>
      <p:bldP spid="199" grpId="1"/>
      <p:bldP spid="200" grpId="0"/>
      <p:bldP spid="200" grpId="1"/>
      <p:bldP spid="201" grpId="0"/>
      <p:bldP spid="201" grpId="1"/>
      <p:bldP spid="202" grpId="0"/>
      <p:bldP spid="202" grpId="1"/>
      <p:bldP spid="203" grpId="0"/>
      <p:bldP spid="203" grpId="1"/>
      <p:bldP spid="205" grpId="0"/>
      <p:bldP spid="205" grpId="1"/>
      <p:bldP spid="206" grpId="0"/>
      <p:bldP spid="206" grpId="1"/>
      <p:bldP spid="207" grpId="0"/>
      <p:bldP spid="207" grpId="1"/>
      <p:bldP spid="208" grpId="0"/>
      <p:bldP spid="208" grpId="1"/>
      <p:bldP spid="209" grpId="0"/>
      <p:bldP spid="209" grpId="1"/>
      <p:bldP spid="210" grpId="0"/>
      <p:bldP spid="210" grpId="1"/>
      <p:bldP spid="211" grpId="0"/>
      <p:bldP spid="211" grpId="1"/>
      <p:bldP spid="212" grpId="0"/>
      <p:bldP spid="212" grpId="1"/>
      <p:bldP spid="212" grpId="2"/>
      <p:bldP spid="213" grpId="0"/>
      <p:bldP spid="213" grpId="1"/>
      <p:bldP spid="213" grpId="2"/>
      <p:bldP spid="214" grpId="0" build="allAtOnce"/>
      <p:bldP spid="214" grpId="1" build="allAtOnce"/>
      <p:bldP spid="215" grpId="0"/>
      <p:bldP spid="215" grpId="1"/>
      <p:bldP spid="216" grpId="0"/>
      <p:bldP spid="216" grpId="1"/>
      <p:bldP spid="217" grpId="0"/>
      <p:bldP spid="217" grpId="1"/>
      <p:bldP spid="218" grpId="0"/>
      <p:bldP spid="218" grpId="1"/>
      <p:bldP spid="219" grpId="0"/>
      <p:bldP spid="219" grpId="1"/>
      <p:bldP spid="220" grpId="0"/>
      <p:bldP spid="220" grpId="1"/>
      <p:bldP spid="221" grpId="0"/>
      <p:bldP spid="222" grpId="0"/>
      <p:bldP spid="223" grpId="0"/>
      <p:bldP spid="224" grpId="0"/>
      <p:bldP spid="226" grpId="0"/>
      <p:bldP spid="228" grpId="0"/>
      <p:bldP spid="2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2000">
              <a:schemeClr val="accent1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15"/>
          <p:cNvSpPr txBox="1"/>
          <p:nvPr/>
        </p:nvSpPr>
        <p:spPr>
          <a:xfrm>
            <a:off x="0" y="6488668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           </a:t>
            </a:r>
            <a:r>
              <a:rPr lang="it-IT" sz="1600" dirty="0"/>
              <a:t>   </a:t>
            </a:r>
            <a:r>
              <a:rPr lang="it-IT" dirty="0"/>
              <a:t> - Informatica 1Hi – </a:t>
            </a:r>
            <a:r>
              <a:rPr lang="it-IT" dirty="0" err="1"/>
              <a:t>Ricciardi</a:t>
            </a:r>
            <a:r>
              <a:rPr lang="it-IT" dirty="0"/>
              <a:t>, </a:t>
            </a:r>
            <a:r>
              <a:rPr lang="it-IT" dirty="0" err="1"/>
              <a:t>Ricordy</a:t>
            </a:r>
            <a:r>
              <a:rPr lang="it-IT" dirty="0"/>
              <a:t>, </a:t>
            </a:r>
            <a:r>
              <a:rPr lang="it-IT" dirty="0" err="1"/>
              <a:t>Moscetta</a:t>
            </a:r>
            <a:endParaRPr lang="it-IT" dirty="0"/>
          </a:p>
        </p:txBody>
      </p:sp>
      <p:pic>
        <p:nvPicPr>
          <p:cNvPr id="7" name="Picture 2" descr="C:\Users\STUDENTE\Downloads\Immagine 2023-05-26 11092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6436876"/>
            <a:ext cx="857256" cy="421124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0" y="2420888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200" b="1" dirty="0" smtClean="0"/>
              <a:t>Fine della presentazione</a:t>
            </a:r>
          </a:p>
          <a:p>
            <a:pPr algn="ctr"/>
            <a:r>
              <a:rPr lang="it-IT" sz="3600" b="1" dirty="0" smtClean="0"/>
              <a:t>Speriamo vi sia piaciuta</a:t>
            </a:r>
            <a:endParaRPr lang="it-IT" sz="3600" b="1" dirty="0"/>
          </a:p>
        </p:txBody>
      </p:sp>
    </p:spTree>
    <p:extLst>
      <p:ext uri="{BB962C8B-B14F-4D97-AF65-F5344CB8AC3E}">
        <p14:creationId xmlns:p14="http://schemas.microsoft.com/office/powerpoint/2010/main" val="25333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1595</Words>
  <Application>Microsoft Office PowerPoint</Application>
  <PresentationFormat>Widescreen</PresentationFormat>
  <Paragraphs>203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STUDENTE</dc:creator>
  <cp:lastModifiedBy>Alessandro Ricordy</cp:lastModifiedBy>
  <cp:revision>81</cp:revision>
  <dcterms:created xsi:type="dcterms:W3CDTF">2023-05-17T10:38:07Z</dcterms:created>
  <dcterms:modified xsi:type="dcterms:W3CDTF">2023-05-30T22:07:57Z</dcterms:modified>
</cp:coreProperties>
</file>