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1" r:id="rId6"/>
    <p:sldId id="260" r:id="rId7"/>
    <p:sldId id="262" r:id="rId8"/>
    <p:sldId id="263" r:id="rId9"/>
    <p:sldId id="264" r:id="rId10"/>
    <p:sldId id="259" r:id="rId11"/>
    <p:sldId id="265"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8FDA-D229-4405-BCF2-62F3EB5965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587C9E0-79C0-4E25-A2F1-452B6A13C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FF9FCBC-8C47-40BF-BA0F-7FE8807E52B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CBA57669-C333-47E1-B09A-5DD231A742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F684E8-AF15-4051-9312-9CFFC88D6A4F}"/>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82004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E031-5F5D-4A35-865D-FEB0E67BC4A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CAF8FF-D817-42F6-B85E-39D14D84391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69D12-4E19-4AEB-87B9-DC62A269395C}"/>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87E226DA-955A-4527-8DFD-A060B90A20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57952A-1A71-4DE1-80BB-4697D308E5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3133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9439D4-FEA3-469D-AA78-3990DACFB4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394B16-3C73-46EA-AF81-5ECA293631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6D11B-C368-4A4A-A37C-8C3730EAA469}"/>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35CEF1B4-4E0C-490D-8DFD-3D1B49590F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EE1E70-AD66-4501-BC26-F467AB9D6807}"/>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884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61AC8-4CEA-4684-A703-FAA74010FF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027664-A4AD-453A-BA39-AD4ED3C777D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664162-9E74-4A39-9523-E4900377C138}"/>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44EC129A-707B-48FF-8D64-89418383E4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C8EDBD-C04E-4169-AE3E-F62DCCD1031C}"/>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49451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1A477-0E19-44C8-B3B5-E51C2AD675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C0F433-CFB3-41D9-9580-011039DCF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9E6398-6CD4-47E5-B240-A828A48B9ABF}"/>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BDEF6849-F73C-4480-A0CB-498CE14EB5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D26117-C693-454D-82F5-B1F82A13CB8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16768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982F6-55D5-4603-B9C8-53944FCF74B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5AD3BC-925A-494F-BE93-94EAEC8784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2C40CB7-AD41-4DCB-8D25-CED9D687D0E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6233A87-02F6-448E-AAE9-C269A1182C9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E42F650B-F469-4597-9C80-7AD8504E87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CF2630-0A97-4DFB-BA14-32BF7FE04DF0}"/>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2529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CD6E6-FEA6-4C13-AC73-3682F53EF1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E90BE1-D467-42EE-A8B3-AB26612E5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56E7D6-4DDB-4CBF-84CA-1EE50EE035B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2833704-82F2-48E8-9808-83B673958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5FFD8C9-36C9-42DE-A5D5-0AF74CC6D97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B7358-4FBC-4F88-827F-19CCE019FA95}"/>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8" name="Marcador de pie de página 7">
            <a:extLst>
              <a:ext uri="{FF2B5EF4-FFF2-40B4-BE49-F238E27FC236}">
                <a16:creationId xmlns:a16="http://schemas.microsoft.com/office/drawing/2014/main" id="{BEA5CDDC-3FF2-402A-9A6E-11A7C790D89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BE024C-B7C7-4455-B03C-DF26E6D8E9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50334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9593-B2BA-4801-9C05-03D28D51C8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A0EEE40-10FD-43C6-9DFD-D28B7E784491}"/>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4" name="Marcador de pie de página 3">
            <a:extLst>
              <a:ext uri="{FF2B5EF4-FFF2-40B4-BE49-F238E27FC236}">
                <a16:creationId xmlns:a16="http://schemas.microsoft.com/office/drawing/2014/main" id="{20B7632E-62D5-44D2-875F-899889A8000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2B1311-CC4D-4B5C-916F-A1E9647021C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21400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E4EC001-7993-4B44-9BB8-1798B291475E}"/>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3" name="Marcador de pie de página 2">
            <a:extLst>
              <a:ext uri="{FF2B5EF4-FFF2-40B4-BE49-F238E27FC236}">
                <a16:creationId xmlns:a16="http://schemas.microsoft.com/office/drawing/2014/main" id="{A3AA92FB-DF67-46F0-980C-01A216871E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445CC1-6C40-4F5C-95B7-9189A695A67D}"/>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37380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F0D3B-F6DA-415D-AA77-E8397EE50E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FFCE74-A915-413A-9E37-2BF80BEFF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1054AF6-FD33-465C-8802-BD0C0296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DC7EB17-3334-4AB6-B92C-5E36DFF2CD1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A4B4DE6D-5475-43BF-BD73-74B21F69F0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4EC9A4-1E08-47C6-949D-D8FB1DAB8F19}"/>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881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B84A4-0033-4DCA-9097-B2710AFB9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99D27BA-15FC-408B-AD64-4599C72BB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DDFD3E6-CBEC-4C80-B792-2F0D11E8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2D156FB-BDAA-465A-8A62-F8CB7275016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03A56A3C-1F99-4C81-BE5A-4173EC849B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3F3BE0-AEFE-4F2E-B160-E2F975D2EA7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0162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20000" b="20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956FC2-376F-48EC-91F6-D126D81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2AE4CF-5DED-4B6F-B364-792C163A8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B7A1EA-E60E-49E3-9FA4-F1C9DB57C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A18AE72A-BFE2-43EB-AB9A-5DAD600C9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6FAD4B-43BC-4694-8B22-C70B6F92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7A6F-A848-4430-B00E-0D85E1A37FD8}" type="slidenum">
              <a:rPr lang="es-ES" smtClean="0"/>
              <a:t>‹Nº›</a:t>
            </a:fld>
            <a:endParaRPr lang="es-ES"/>
          </a:p>
        </p:txBody>
      </p:sp>
    </p:spTree>
    <p:extLst>
      <p:ext uri="{BB962C8B-B14F-4D97-AF65-F5344CB8AC3E}">
        <p14:creationId xmlns:p14="http://schemas.microsoft.com/office/powerpoint/2010/main" val="92181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4CD27-770C-442D-AFCF-B37FF597D0B0}"/>
              </a:ext>
            </a:extLst>
          </p:cNvPr>
          <p:cNvSpPr>
            <a:spLocks noGrp="1"/>
          </p:cNvSpPr>
          <p:nvPr>
            <p:ph type="ctrTitle"/>
          </p:nvPr>
        </p:nvSpPr>
        <p:spPr>
          <a:xfrm>
            <a:off x="1524000" y="1122363"/>
            <a:ext cx="9144000" cy="2387600"/>
          </a:xfrm>
        </p:spPr>
        <p:txBody>
          <a:bodyPr>
            <a:normAutofit/>
          </a:bodyPr>
          <a:lstStyle/>
          <a:p>
            <a:r>
              <a:rPr lang="es-ES" sz="7200" dirty="0">
                <a:latin typeface="Aharoni" panose="020B0604020202020204" pitchFamily="2" charset="-79"/>
                <a:cs typeface="Aharoni" panose="020B0604020202020204" pitchFamily="2" charset="-79"/>
              </a:rPr>
              <a:t>MONEY MANAGER</a:t>
            </a:r>
          </a:p>
        </p:txBody>
      </p:sp>
      <p:sp>
        <p:nvSpPr>
          <p:cNvPr id="3" name="Subtítulo 2">
            <a:extLst>
              <a:ext uri="{FF2B5EF4-FFF2-40B4-BE49-F238E27FC236}">
                <a16:creationId xmlns:a16="http://schemas.microsoft.com/office/drawing/2014/main" id="{0260133C-70D8-4534-AD90-7E0214E0E1B6}"/>
              </a:ext>
            </a:extLst>
          </p:cNvPr>
          <p:cNvSpPr>
            <a:spLocks noGrp="1"/>
          </p:cNvSpPr>
          <p:nvPr>
            <p:ph type="subTitle" idx="1"/>
          </p:nvPr>
        </p:nvSpPr>
        <p:spPr/>
        <p:txBody>
          <a:bodyPr>
            <a:normAutofit/>
          </a:bodyPr>
          <a:lstStyle/>
          <a:p>
            <a:r>
              <a:rPr lang="es-ES" sz="3600" b="1" dirty="0">
                <a:cs typeface="Aharoni" panose="02010803020104030203" pitchFamily="2" charset="-79"/>
              </a:rPr>
              <a:t>GRUPO 3</a:t>
            </a:r>
          </a:p>
        </p:txBody>
      </p:sp>
      <p:sp>
        <p:nvSpPr>
          <p:cNvPr id="4" name="CuadroTexto 3">
            <a:extLst>
              <a:ext uri="{FF2B5EF4-FFF2-40B4-BE49-F238E27FC236}">
                <a16:creationId xmlns:a16="http://schemas.microsoft.com/office/drawing/2014/main" id="{4A42A11F-7349-4E19-8196-170226284941}"/>
              </a:ext>
            </a:extLst>
          </p:cNvPr>
          <p:cNvSpPr txBox="1"/>
          <p:nvPr/>
        </p:nvSpPr>
        <p:spPr>
          <a:xfrm>
            <a:off x="9333532" y="4103638"/>
            <a:ext cx="2668936" cy="2308324"/>
          </a:xfrm>
          <a:prstGeom prst="rect">
            <a:avLst/>
          </a:prstGeom>
          <a:noFill/>
        </p:spPr>
        <p:txBody>
          <a:bodyPr wrap="none" rtlCol="0">
            <a:spAutoFit/>
          </a:bodyPr>
          <a:lstStyle/>
          <a:p>
            <a:pPr algn="r"/>
            <a:r>
              <a:rPr lang="es-ES" dirty="0"/>
              <a:t>Jorge Carrión Muñoz</a:t>
            </a:r>
          </a:p>
          <a:p>
            <a:pPr algn="r"/>
            <a:r>
              <a:rPr lang="es-ES" dirty="0"/>
              <a:t>Alejandro Corchado López</a:t>
            </a:r>
          </a:p>
          <a:p>
            <a:pPr algn="r"/>
            <a:r>
              <a:rPr lang="es-ES" dirty="0"/>
              <a:t>María Fernández Márquez</a:t>
            </a:r>
          </a:p>
          <a:p>
            <a:pPr algn="r"/>
            <a:r>
              <a:rPr lang="es-ES" dirty="0"/>
              <a:t>Daniel Jiménez Pacheco</a:t>
            </a:r>
          </a:p>
          <a:p>
            <a:pPr algn="r"/>
            <a:r>
              <a:rPr lang="es-ES" dirty="0"/>
              <a:t>Santiago Lete Martín</a:t>
            </a:r>
          </a:p>
          <a:p>
            <a:pPr algn="r"/>
            <a:r>
              <a:rPr lang="es-ES" dirty="0"/>
              <a:t>Francisco Machuca Muñoz</a:t>
            </a:r>
          </a:p>
          <a:p>
            <a:pPr algn="r"/>
            <a:r>
              <a:rPr lang="es-ES" dirty="0"/>
              <a:t>Luis Pardo Pascual</a:t>
            </a:r>
          </a:p>
          <a:p>
            <a:pPr algn="r"/>
            <a:r>
              <a:rPr lang="es-ES" dirty="0"/>
              <a:t>Miguel Valadez Cano</a:t>
            </a:r>
          </a:p>
        </p:txBody>
      </p:sp>
    </p:spTree>
    <p:extLst>
      <p:ext uri="{BB962C8B-B14F-4D97-AF65-F5344CB8AC3E}">
        <p14:creationId xmlns:p14="http://schemas.microsoft.com/office/powerpoint/2010/main" val="13647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(III)</a:t>
            </a:r>
          </a:p>
        </p:txBody>
      </p:sp>
      <p:pic>
        <p:nvPicPr>
          <p:cNvPr id="6" name="Marcador de contenido 5">
            <a:extLst>
              <a:ext uri="{FF2B5EF4-FFF2-40B4-BE49-F238E27FC236}">
                <a16:creationId xmlns:a16="http://schemas.microsoft.com/office/drawing/2014/main" id="{82A25739-EB9E-4BD0-B7D5-E992F5900C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732" y="1690688"/>
            <a:ext cx="11804535" cy="4536000"/>
          </a:xfrm>
        </p:spPr>
      </p:pic>
    </p:spTree>
    <p:extLst>
      <p:ext uri="{BB962C8B-B14F-4D97-AF65-F5344CB8AC3E}">
        <p14:creationId xmlns:p14="http://schemas.microsoft.com/office/powerpoint/2010/main" val="224362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casos de uso</a:t>
            </a:r>
          </a:p>
        </p:txBody>
      </p:sp>
      <p:pic>
        <p:nvPicPr>
          <p:cNvPr id="5" name="Marcador de contenido 4">
            <a:extLst>
              <a:ext uri="{FF2B5EF4-FFF2-40B4-BE49-F238E27FC236}">
                <a16:creationId xmlns:a16="http://schemas.microsoft.com/office/drawing/2014/main" id="{896BF6D7-DBEA-4CD5-8804-A6B116448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85" y="1690688"/>
            <a:ext cx="9142829" cy="4968679"/>
          </a:xfrm>
        </p:spPr>
      </p:pic>
    </p:spTree>
    <p:extLst>
      <p:ext uri="{BB962C8B-B14F-4D97-AF65-F5344CB8AC3E}">
        <p14:creationId xmlns:p14="http://schemas.microsoft.com/office/powerpoint/2010/main" val="3466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clases</a:t>
            </a:r>
          </a:p>
        </p:txBody>
      </p:sp>
      <p:pic>
        <p:nvPicPr>
          <p:cNvPr id="7" name="Marcador de contenido 6">
            <a:extLst>
              <a:ext uri="{FF2B5EF4-FFF2-40B4-BE49-F238E27FC236}">
                <a16:creationId xmlns:a16="http://schemas.microsoft.com/office/drawing/2014/main" id="{5BE0DAD2-48F9-4364-870A-E0367495C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396" y="1428411"/>
            <a:ext cx="8459208" cy="5429589"/>
          </a:xfrm>
        </p:spPr>
      </p:pic>
    </p:spTree>
    <p:extLst>
      <p:ext uri="{BB962C8B-B14F-4D97-AF65-F5344CB8AC3E}">
        <p14:creationId xmlns:p14="http://schemas.microsoft.com/office/powerpoint/2010/main" val="395203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a:t>
            </a:r>
          </a:p>
        </p:txBody>
      </p:sp>
      <p:pic>
        <p:nvPicPr>
          <p:cNvPr id="11" name="Marcador de contenido 10">
            <a:extLst>
              <a:ext uri="{FF2B5EF4-FFF2-40B4-BE49-F238E27FC236}">
                <a16:creationId xmlns:a16="http://schemas.microsoft.com/office/drawing/2014/main" id="{6ECB66DA-8F10-4C81-90A2-55C4437BE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631" y="1350715"/>
            <a:ext cx="5070738" cy="5374888"/>
          </a:xfrm>
        </p:spPr>
      </p:pic>
    </p:spTree>
    <p:extLst>
      <p:ext uri="{BB962C8B-B14F-4D97-AF65-F5344CB8AC3E}">
        <p14:creationId xmlns:p14="http://schemas.microsoft.com/office/powerpoint/2010/main" val="349798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a:latin typeface="+mn-lt"/>
              </a:rPr>
              <a:t>Arquitectura de </a:t>
            </a:r>
            <a:r>
              <a:rPr lang="es-ES" b="1" dirty="0">
                <a:latin typeface="+mn-lt"/>
              </a:rPr>
              <a:t>Motivación del Sistema</a:t>
            </a:r>
          </a:p>
        </p:txBody>
      </p:sp>
      <p:pic>
        <p:nvPicPr>
          <p:cNvPr id="5" name="Marcador de contenido 4">
            <a:extLst>
              <a:ext uri="{FF2B5EF4-FFF2-40B4-BE49-F238E27FC236}">
                <a16:creationId xmlns:a16="http://schemas.microsoft.com/office/drawing/2014/main" id="{C3154E7D-E8E0-4298-859C-BFDD0527C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317"/>
            <a:ext cx="10515600" cy="4329953"/>
          </a:xfrm>
        </p:spPr>
      </p:pic>
    </p:spTree>
    <p:extLst>
      <p:ext uri="{BB962C8B-B14F-4D97-AF65-F5344CB8AC3E}">
        <p14:creationId xmlns:p14="http://schemas.microsoft.com/office/powerpoint/2010/main" val="307357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de Requisitos</a:t>
            </a:r>
          </a:p>
        </p:txBody>
      </p:sp>
      <p:pic>
        <p:nvPicPr>
          <p:cNvPr id="9" name="Marcador de contenido 8">
            <a:extLst>
              <a:ext uri="{FF2B5EF4-FFF2-40B4-BE49-F238E27FC236}">
                <a16:creationId xmlns:a16="http://schemas.microsoft.com/office/drawing/2014/main" id="{804EF94D-2DA4-432D-AADF-EC27551A1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511" y="1825625"/>
            <a:ext cx="8948978" cy="4351338"/>
          </a:xfrm>
        </p:spPr>
      </p:pic>
    </p:spTree>
    <p:extLst>
      <p:ext uri="{BB962C8B-B14F-4D97-AF65-F5344CB8AC3E}">
        <p14:creationId xmlns:p14="http://schemas.microsoft.com/office/powerpoint/2010/main" val="360320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de Procesos</a:t>
            </a:r>
          </a:p>
        </p:txBody>
      </p:sp>
      <p:pic>
        <p:nvPicPr>
          <p:cNvPr id="5" name="Marcador de contenido 4">
            <a:extLst>
              <a:ext uri="{FF2B5EF4-FFF2-40B4-BE49-F238E27FC236}">
                <a16:creationId xmlns:a16="http://schemas.microsoft.com/office/drawing/2014/main" id="{EBD4D63A-1C4D-46CB-ADD7-2C82FA519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40" y="1825625"/>
            <a:ext cx="10127720" cy="4351338"/>
          </a:xfrm>
        </p:spPr>
      </p:pic>
    </p:spTree>
    <p:extLst>
      <p:ext uri="{BB962C8B-B14F-4D97-AF65-F5344CB8AC3E}">
        <p14:creationId xmlns:p14="http://schemas.microsoft.com/office/powerpoint/2010/main" val="282555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Dinámica</a:t>
            </a:r>
          </a:p>
        </p:txBody>
      </p:sp>
      <p:pic>
        <p:nvPicPr>
          <p:cNvPr id="5" name="Marcador de contenido 4">
            <a:extLst>
              <a:ext uri="{FF2B5EF4-FFF2-40B4-BE49-F238E27FC236}">
                <a16:creationId xmlns:a16="http://schemas.microsoft.com/office/drawing/2014/main" id="{1570A01E-4639-44B8-8FCC-532F41319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85" y="1825625"/>
            <a:ext cx="7740229" cy="4351338"/>
          </a:xfrm>
        </p:spPr>
      </p:pic>
    </p:spTree>
    <p:extLst>
      <p:ext uri="{BB962C8B-B14F-4D97-AF65-F5344CB8AC3E}">
        <p14:creationId xmlns:p14="http://schemas.microsoft.com/office/powerpoint/2010/main" val="128996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B2E2E-9A92-4BC7-8EA6-D287FE5F07DC}"/>
              </a:ext>
            </a:extLst>
          </p:cNvPr>
          <p:cNvSpPr>
            <a:spLocks noGrp="1"/>
          </p:cNvSpPr>
          <p:nvPr>
            <p:ph type="title"/>
          </p:nvPr>
        </p:nvSpPr>
        <p:spPr/>
        <p:txBody>
          <a:bodyPr/>
          <a:lstStyle/>
          <a:p>
            <a:r>
              <a:rPr lang="es-ES" b="1" dirty="0">
                <a:latin typeface="+mn-lt"/>
              </a:rPr>
              <a:t>Patrón</a:t>
            </a:r>
          </a:p>
        </p:txBody>
      </p:sp>
      <p:pic>
        <p:nvPicPr>
          <p:cNvPr id="5" name="Marcador de contenido 4">
            <a:extLst>
              <a:ext uri="{FF2B5EF4-FFF2-40B4-BE49-F238E27FC236}">
                <a16:creationId xmlns:a16="http://schemas.microsoft.com/office/drawing/2014/main" id="{C4CD2AC0-F172-47E0-9B05-1834C2631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849" y="1390046"/>
            <a:ext cx="4811151" cy="5327862"/>
          </a:xfrm>
        </p:spPr>
      </p:pic>
      <p:pic>
        <p:nvPicPr>
          <p:cNvPr id="7" name="Imagen 6">
            <a:extLst>
              <a:ext uri="{FF2B5EF4-FFF2-40B4-BE49-F238E27FC236}">
                <a16:creationId xmlns:a16="http://schemas.microsoft.com/office/drawing/2014/main" id="{DDE6B5EA-BF3A-4895-9139-92ED7391C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0046"/>
            <a:ext cx="5478194" cy="5331830"/>
          </a:xfrm>
          <a:prstGeom prst="rect">
            <a:avLst/>
          </a:prstGeom>
        </p:spPr>
      </p:pic>
    </p:spTree>
    <p:extLst>
      <p:ext uri="{BB962C8B-B14F-4D97-AF65-F5344CB8AC3E}">
        <p14:creationId xmlns:p14="http://schemas.microsoft.com/office/powerpoint/2010/main" val="170821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966E8-9C3D-4420-9369-B56741FE75F8}"/>
              </a:ext>
            </a:extLst>
          </p:cNvPr>
          <p:cNvSpPr>
            <a:spLocks noGrp="1"/>
          </p:cNvSpPr>
          <p:nvPr>
            <p:ph type="title"/>
          </p:nvPr>
        </p:nvSpPr>
        <p:spPr/>
        <p:txBody>
          <a:bodyPr/>
          <a:lstStyle/>
          <a:p>
            <a:r>
              <a:rPr lang="es-ES" b="1" dirty="0" err="1">
                <a:latin typeface="+mn-lt"/>
              </a:rPr>
              <a:t>Testing</a:t>
            </a:r>
            <a:endParaRPr lang="es-ES" b="1" dirty="0">
              <a:latin typeface="+mn-lt"/>
            </a:endParaRPr>
          </a:p>
        </p:txBody>
      </p:sp>
      <p:pic>
        <p:nvPicPr>
          <p:cNvPr id="5" name="Marcador de contenido 4">
            <a:extLst>
              <a:ext uri="{FF2B5EF4-FFF2-40B4-BE49-F238E27FC236}">
                <a16:creationId xmlns:a16="http://schemas.microsoft.com/office/drawing/2014/main" id="{9F8CF8DC-1CB4-481E-AA9B-4907EBF4F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917" y="1307564"/>
            <a:ext cx="4797083" cy="5550436"/>
          </a:xfrm>
        </p:spPr>
      </p:pic>
      <p:pic>
        <p:nvPicPr>
          <p:cNvPr id="7" name="Imagen 6">
            <a:extLst>
              <a:ext uri="{FF2B5EF4-FFF2-40B4-BE49-F238E27FC236}">
                <a16:creationId xmlns:a16="http://schemas.microsoft.com/office/drawing/2014/main" id="{89EF15B2-2399-4CC4-85DB-22BA92FDF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07564"/>
            <a:ext cx="4465983" cy="5548957"/>
          </a:xfrm>
          <a:prstGeom prst="rect">
            <a:avLst/>
          </a:prstGeom>
        </p:spPr>
      </p:pic>
    </p:spTree>
    <p:extLst>
      <p:ext uri="{BB962C8B-B14F-4D97-AF65-F5344CB8AC3E}">
        <p14:creationId xmlns:p14="http://schemas.microsoft.com/office/powerpoint/2010/main" val="253946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69FDF-7424-4B9C-9C72-E3FF9CAD9D52}"/>
              </a:ext>
            </a:extLst>
          </p:cNvPr>
          <p:cNvSpPr>
            <a:spLocks noGrp="1"/>
          </p:cNvSpPr>
          <p:nvPr>
            <p:ph type="title"/>
          </p:nvPr>
        </p:nvSpPr>
        <p:spPr/>
        <p:txBody>
          <a:bodyPr/>
          <a:lstStyle/>
          <a:p>
            <a:r>
              <a:rPr lang="es-ES" b="1" dirty="0">
                <a:latin typeface="+mn-lt"/>
              </a:rPr>
              <a:t>Money Manager</a:t>
            </a:r>
          </a:p>
        </p:txBody>
      </p:sp>
      <p:sp>
        <p:nvSpPr>
          <p:cNvPr id="3" name="Marcador de contenido 2">
            <a:extLst>
              <a:ext uri="{FF2B5EF4-FFF2-40B4-BE49-F238E27FC236}">
                <a16:creationId xmlns:a16="http://schemas.microsoft.com/office/drawing/2014/main" id="{35E2DBD1-03F7-4F9D-BAF2-416EEE4700CB}"/>
              </a:ext>
            </a:extLst>
          </p:cNvPr>
          <p:cNvSpPr>
            <a:spLocks noGrp="1"/>
          </p:cNvSpPr>
          <p:nvPr>
            <p:ph idx="1"/>
          </p:nvPr>
        </p:nvSpPr>
        <p:spPr>
          <a:xfrm>
            <a:off x="510653" y="1825624"/>
            <a:ext cx="11061753" cy="3435923"/>
          </a:xfrm>
        </p:spPr>
        <p:txBody>
          <a:bodyPr>
            <a:normAutofit/>
          </a:bodyPr>
          <a:lstStyle/>
          <a:p>
            <a:pPr marL="0" indent="0" algn="just">
              <a:buNone/>
            </a:pPr>
            <a:r>
              <a:rPr lang="es-ES" dirty="0"/>
              <a:t>El sistema que hemos desarrollado es una aplicación que permite a los usuarios administrar sus ahorros. Proporcionará un historial de gastos e ingresos para que el usuario pueda tomar decisiones en torno a ello, existiendo la posibilidad de crear planes personalizados a los que dedicar algún porcentaje de sus ingresos con el objetivo de poder “darse un capricho” de la forma más eficiente.</a:t>
            </a:r>
          </a:p>
          <a:p>
            <a:pPr marL="0" indent="0" algn="just">
              <a:buNone/>
            </a:pPr>
            <a:endParaRPr lang="es-ES" dirty="0"/>
          </a:p>
        </p:txBody>
      </p:sp>
      <p:pic>
        <p:nvPicPr>
          <p:cNvPr id="5" name="Imagen 4">
            <a:extLst>
              <a:ext uri="{FF2B5EF4-FFF2-40B4-BE49-F238E27FC236}">
                <a16:creationId xmlns:a16="http://schemas.microsoft.com/office/drawing/2014/main" id="{941265E5-8DDB-403D-B98E-C4676910A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310" y="3972393"/>
            <a:ext cx="5758035" cy="2520482"/>
          </a:xfrm>
          <a:prstGeom prst="rect">
            <a:avLst/>
          </a:prstGeom>
        </p:spPr>
      </p:pic>
      <p:sp>
        <p:nvSpPr>
          <p:cNvPr id="6" name="Rectángulo 5">
            <a:extLst>
              <a:ext uri="{FF2B5EF4-FFF2-40B4-BE49-F238E27FC236}">
                <a16:creationId xmlns:a16="http://schemas.microsoft.com/office/drawing/2014/main" id="{58AACF27-82AF-484A-84F1-53C5C19B7F49}"/>
              </a:ext>
            </a:extLst>
          </p:cNvPr>
          <p:cNvSpPr/>
          <p:nvPr/>
        </p:nvSpPr>
        <p:spPr>
          <a:xfrm>
            <a:off x="510653" y="4569049"/>
            <a:ext cx="5303718" cy="1384995"/>
          </a:xfrm>
          <a:prstGeom prst="rect">
            <a:avLst/>
          </a:prstGeom>
        </p:spPr>
        <p:txBody>
          <a:bodyPr wrap="square">
            <a:spAutoFit/>
          </a:bodyPr>
          <a:lstStyle/>
          <a:p>
            <a:pPr algn="just"/>
            <a:r>
              <a:rPr lang="es-ES" sz="2800" dirty="0"/>
              <a:t>La aplicación está pensada para usarse tanto en formato web como en dispositivos móviles.</a:t>
            </a:r>
          </a:p>
        </p:txBody>
      </p:sp>
    </p:spTree>
    <p:extLst>
      <p:ext uri="{BB962C8B-B14F-4D97-AF65-F5344CB8AC3E}">
        <p14:creationId xmlns:p14="http://schemas.microsoft.com/office/powerpoint/2010/main" val="216401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E57E-A2A2-404C-B36C-1D9506A58B73}"/>
              </a:ext>
            </a:extLst>
          </p:cNvPr>
          <p:cNvSpPr>
            <a:spLocks noGrp="1"/>
          </p:cNvSpPr>
          <p:nvPr>
            <p:ph type="title"/>
          </p:nvPr>
        </p:nvSpPr>
        <p:spPr>
          <a:xfrm>
            <a:off x="5083865" y="2766218"/>
            <a:ext cx="2024270" cy="1325563"/>
          </a:xfrm>
        </p:spPr>
        <p:txBody>
          <a:bodyPr>
            <a:noAutofit/>
          </a:bodyPr>
          <a:lstStyle/>
          <a:p>
            <a:r>
              <a:rPr lang="es-ES" sz="9600" b="1" dirty="0">
                <a:latin typeface="+mn-lt"/>
              </a:rPr>
              <a:t>FIN</a:t>
            </a:r>
          </a:p>
        </p:txBody>
      </p:sp>
    </p:spTree>
    <p:extLst>
      <p:ext uri="{BB962C8B-B14F-4D97-AF65-F5344CB8AC3E}">
        <p14:creationId xmlns:p14="http://schemas.microsoft.com/office/powerpoint/2010/main" val="336381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6CCF-E2E9-4E64-B9CD-65A391999BDE}"/>
              </a:ext>
            </a:extLst>
          </p:cNvPr>
          <p:cNvSpPr>
            <a:spLocks noGrp="1"/>
          </p:cNvSpPr>
          <p:nvPr>
            <p:ph type="title"/>
          </p:nvPr>
        </p:nvSpPr>
        <p:spPr/>
        <p:txBody>
          <a:bodyPr/>
          <a:lstStyle/>
          <a:p>
            <a:r>
              <a:rPr lang="es-ES" b="1" dirty="0">
                <a:latin typeface="+mn-lt"/>
              </a:rPr>
              <a:t>Planificación (I)</a:t>
            </a:r>
          </a:p>
        </p:txBody>
      </p:sp>
      <p:pic>
        <p:nvPicPr>
          <p:cNvPr id="5" name="Marcador de contenido 4">
            <a:extLst>
              <a:ext uri="{FF2B5EF4-FFF2-40B4-BE49-F238E27FC236}">
                <a16:creationId xmlns:a16="http://schemas.microsoft.com/office/drawing/2014/main" id="{D5851CC7-50CE-4DD3-8E1F-9B7EF99F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6" y="1659988"/>
            <a:ext cx="12021452" cy="4536397"/>
          </a:xfrm>
        </p:spPr>
      </p:pic>
    </p:spTree>
    <p:extLst>
      <p:ext uri="{BB962C8B-B14F-4D97-AF65-F5344CB8AC3E}">
        <p14:creationId xmlns:p14="http://schemas.microsoft.com/office/powerpoint/2010/main" val="287470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a:t>
            </a:r>
          </a:p>
        </p:txBody>
      </p:sp>
      <p:pic>
        <p:nvPicPr>
          <p:cNvPr id="7" name="Marcador de contenido 6">
            <a:extLst>
              <a:ext uri="{FF2B5EF4-FFF2-40B4-BE49-F238E27FC236}">
                <a16:creationId xmlns:a16="http://schemas.microsoft.com/office/drawing/2014/main" id="{C0006B0F-CE8D-424E-A598-09C88920C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00" y="1690688"/>
            <a:ext cx="11925000" cy="4500000"/>
          </a:xfrm>
        </p:spPr>
      </p:pic>
    </p:spTree>
    <p:extLst>
      <p:ext uri="{BB962C8B-B14F-4D97-AF65-F5344CB8AC3E}">
        <p14:creationId xmlns:p14="http://schemas.microsoft.com/office/powerpoint/2010/main" val="10673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720C6-A37C-4F83-95FB-62987C889949}"/>
              </a:ext>
            </a:extLst>
          </p:cNvPr>
          <p:cNvSpPr>
            <a:spLocks noGrp="1"/>
          </p:cNvSpPr>
          <p:nvPr>
            <p:ph type="title"/>
          </p:nvPr>
        </p:nvSpPr>
        <p:spPr/>
        <p:txBody>
          <a:bodyPr/>
          <a:lstStyle/>
          <a:p>
            <a:r>
              <a:rPr lang="es-ES" b="1" dirty="0">
                <a:latin typeface="+mn-lt"/>
              </a:rPr>
              <a:t>Entrevistas (I)</a:t>
            </a:r>
          </a:p>
        </p:txBody>
      </p:sp>
      <p:pic>
        <p:nvPicPr>
          <p:cNvPr id="9" name="Marcador de contenido 8">
            <a:extLst>
              <a:ext uri="{FF2B5EF4-FFF2-40B4-BE49-F238E27FC236}">
                <a16:creationId xmlns:a16="http://schemas.microsoft.com/office/drawing/2014/main" id="{0A5ED323-3FAE-425D-B1C2-7CD1E9471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10" name="CuadroTexto 9">
            <a:extLst>
              <a:ext uri="{FF2B5EF4-FFF2-40B4-BE49-F238E27FC236}">
                <a16:creationId xmlns:a16="http://schemas.microsoft.com/office/drawing/2014/main" id="{13B7A611-DBD3-41D6-B83B-072E84D47A6B}"/>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la primera entrevista fue una primera toma de contacto con el proyecto a desarrollar.</a:t>
            </a:r>
          </a:p>
          <a:p>
            <a:pPr algn="just"/>
            <a:r>
              <a:rPr lang="es-ES" sz="2800" dirty="0"/>
              <a:t>Las preguntas fueron generales y poco concretas, para poder obtener una idea general sobre el producto deseado.</a:t>
            </a:r>
          </a:p>
          <a:p>
            <a:pPr algn="just"/>
            <a:r>
              <a:rPr lang="es-ES" sz="2800" dirty="0"/>
              <a:t>La duración se estimó alrededor de los 15 minutos, dada la poca extensión de las preguntas y la generalidad de las mismas.</a:t>
            </a:r>
          </a:p>
        </p:txBody>
      </p:sp>
    </p:spTree>
    <p:extLst>
      <p:ext uri="{BB962C8B-B14F-4D97-AF65-F5344CB8AC3E}">
        <p14:creationId xmlns:p14="http://schemas.microsoft.com/office/powerpoint/2010/main" val="281044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78E42-6073-4944-8C6F-38DF5D019BDD}"/>
              </a:ext>
            </a:extLst>
          </p:cNvPr>
          <p:cNvSpPr>
            <a:spLocks noGrp="1"/>
          </p:cNvSpPr>
          <p:nvPr>
            <p:ph type="title"/>
          </p:nvPr>
        </p:nvSpPr>
        <p:spPr/>
        <p:txBody>
          <a:bodyPr/>
          <a:lstStyle/>
          <a:p>
            <a:r>
              <a:rPr lang="es-ES" b="1" dirty="0">
                <a:latin typeface="+mn-lt"/>
              </a:rPr>
              <a:t>Entrevistas (II)</a:t>
            </a:r>
          </a:p>
        </p:txBody>
      </p:sp>
      <p:sp>
        <p:nvSpPr>
          <p:cNvPr id="3" name="Marcador de contenido 2">
            <a:extLst>
              <a:ext uri="{FF2B5EF4-FFF2-40B4-BE49-F238E27FC236}">
                <a16:creationId xmlns:a16="http://schemas.microsoft.com/office/drawing/2014/main" id="{2F774097-546F-479A-B9CB-B57498D2CAF3}"/>
              </a:ext>
            </a:extLst>
          </p:cNvPr>
          <p:cNvSpPr>
            <a:spLocks noGrp="1"/>
          </p:cNvSpPr>
          <p:nvPr>
            <p:ph idx="1"/>
          </p:nvPr>
        </p:nvSpPr>
        <p:spPr/>
        <p:txBody>
          <a:bodyPr/>
          <a:lstStyle/>
          <a:p>
            <a:pPr marL="0" indent="0">
              <a:buNone/>
            </a:pPr>
            <a:r>
              <a:rPr lang="es-ES" dirty="0"/>
              <a:t>Tras la realización de la entrevista, comenzamos a definir una primera aproximación a los requisitos del sistema, según lo que habíamos conseguido extraer de las respuestas del cliente. Irremediablemente, estos requisitos iniciales no podían ser demasiado concretos, dado el carácter general de las preguntas realizadas, pero sirvieron de base para construir la lista final de requisitos.</a:t>
            </a:r>
          </a:p>
          <a:p>
            <a:pPr marL="0" indent="0">
              <a:buNone/>
            </a:pPr>
            <a:r>
              <a:rPr lang="es-ES" dirty="0"/>
              <a:t>En paralelo, se empezó a desarrollar un primer prototipo del sistema para mostrárselo al cliente y ver si el concepto que habíamos captado del producto coincidía con sus expectativas.</a:t>
            </a:r>
          </a:p>
        </p:txBody>
      </p:sp>
    </p:spTree>
    <p:extLst>
      <p:ext uri="{BB962C8B-B14F-4D97-AF65-F5344CB8AC3E}">
        <p14:creationId xmlns:p14="http://schemas.microsoft.com/office/powerpoint/2010/main" val="14880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9CD11-B14F-44C6-A671-79A4B1BB1065}"/>
              </a:ext>
            </a:extLst>
          </p:cNvPr>
          <p:cNvSpPr>
            <a:spLocks noGrp="1"/>
          </p:cNvSpPr>
          <p:nvPr>
            <p:ph type="title"/>
          </p:nvPr>
        </p:nvSpPr>
        <p:spPr/>
        <p:txBody>
          <a:bodyPr/>
          <a:lstStyle/>
          <a:p>
            <a:r>
              <a:rPr lang="es-ES" b="1" dirty="0">
                <a:latin typeface="+mn-lt"/>
              </a:rPr>
              <a:t>Prototipo</a:t>
            </a:r>
          </a:p>
        </p:txBody>
      </p:sp>
      <p:pic>
        <p:nvPicPr>
          <p:cNvPr id="5" name="Marcador de contenido 4">
            <a:extLst>
              <a:ext uri="{FF2B5EF4-FFF2-40B4-BE49-F238E27FC236}">
                <a16:creationId xmlns:a16="http://schemas.microsoft.com/office/drawing/2014/main" id="{D48B5D66-C113-43A6-B51D-7C0533D75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0" y="1392702"/>
            <a:ext cx="4492494" cy="2161326"/>
          </a:xfrm>
        </p:spPr>
      </p:pic>
      <p:pic>
        <p:nvPicPr>
          <p:cNvPr id="7" name="Imagen 6">
            <a:extLst>
              <a:ext uri="{FF2B5EF4-FFF2-40B4-BE49-F238E27FC236}">
                <a16:creationId xmlns:a16="http://schemas.microsoft.com/office/drawing/2014/main" id="{FB8B5502-50A5-4BB2-B341-03AFE79A4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981" y="823550"/>
            <a:ext cx="7537997" cy="3299630"/>
          </a:xfrm>
          <a:prstGeom prst="rect">
            <a:avLst/>
          </a:prstGeom>
        </p:spPr>
      </p:pic>
      <p:pic>
        <p:nvPicPr>
          <p:cNvPr id="9" name="Imagen 8">
            <a:extLst>
              <a:ext uri="{FF2B5EF4-FFF2-40B4-BE49-F238E27FC236}">
                <a16:creationId xmlns:a16="http://schemas.microsoft.com/office/drawing/2014/main" id="{03DEF349-41B9-443A-A07C-E4C5438B7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966" y="3189843"/>
            <a:ext cx="8466918" cy="3631382"/>
          </a:xfrm>
          <a:prstGeom prst="rect">
            <a:avLst/>
          </a:prstGeom>
        </p:spPr>
      </p:pic>
    </p:spTree>
    <p:extLst>
      <p:ext uri="{BB962C8B-B14F-4D97-AF65-F5344CB8AC3E}">
        <p14:creationId xmlns:p14="http://schemas.microsoft.com/office/powerpoint/2010/main" val="284552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F1917-E18F-487C-AE56-B05E803ED19C}"/>
              </a:ext>
            </a:extLst>
          </p:cNvPr>
          <p:cNvSpPr>
            <a:spLocks noGrp="1"/>
          </p:cNvSpPr>
          <p:nvPr>
            <p:ph type="title"/>
          </p:nvPr>
        </p:nvSpPr>
        <p:spPr/>
        <p:txBody>
          <a:bodyPr/>
          <a:lstStyle/>
          <a:p>
            <a:r>
              <a:rPr lang="es-ES" b="1" dirty="0">
                <a:latin typeface="+mn-lt"/>
              </a:rPr>
              <a:t>Entrevistas (III)</a:t>
            </a:r>
          </a:p>
        </p:txBody>
      </p:sp>
      <p:pic>
        <p:nvPicPr>
          <p:cNvPr id="5" name="Marcador de contenido 4">
            <a:extLst>
              <a:ext uri="{FF2B5EF4-FFF2-40B4-BE49-F238E27FC236}">
                <a16:creationId xmlns:a16="http://schemas.microsoft.com/office/drawing/2014/main" id="{1DE2F87B-9F72-4A4C-9872-1ABF57762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6" name="CuadroTexto 5">
            <a:extLst>
              <a:ext uri="{FF2B5EF4-FFF2-40B4-BE49-F238E27FC236}">
                <a16:creationId xmlns:a16="http://schemas.microsoft.com/office/drawing/2014/main" id="{8E700C67-5CE4-4D11-BAA7-DFA10A46A2F7}"/>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esta entrevista fue concretar las ideas de la entrevista anterior para poder realizar un análisis del negocio; una lista de requisitos completa y consistente; y poder finalizar la etapa de análisis y comenzar a modelar el sistema.</a:t>
            </a:r>
          </a:p>
          <a:p>
            <a:pPr algn="just"/>
            <a:r>
              <a:rPr lang="es-ES" sz="2800" dirty="0"/>
              <a:t>En este caso las preguntas fueron planteadas para dar información concreta, en contraste con las preguntas generales de la etapa anterior.</a:t>
            </a:r>
          </a:p>
        </p:txBody>
      </p:sp>
    </p:spTree>
    <p:extLst>
      <p:ext uri="{BB962C8B-B14F-4D97-AF65-F5344CB8AC3E}">
        <p14:creationId xmlns:p14="http://schemas.microsoft.com/office/powerpoint/2010/main" val="28927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79CD-905A-4723-8F8D-30DFE9FC83BB}"/>
              </a:ext>
            </a:extLst>
          </p:cNvPr>
          <p:cNvSpPr>
            <a:spLocks noGrp="1"/>
          </p:cNvSpPr>
          <p:nvPr>
            <p:ph type="title"/>
          </p:nvPr>
        </p:nvSpPr>
        <p:spPr/>
        <p:txBody>
          <a:bodyPr/>
          <a:lstStyle/>
          <a:p>
            <a:r>
              <a:rPr lang="es-ES" b="1" dirty="0">
                <a:latin typeface="+mn-lt"/>
              </a:rPr>
              <a:t>Requisitos</a:t>
            </a:r>
          </a:p>
        </p:txBody>
      </p:sp>
      <p:pic>
        <p:nvPicPr>
          <p:cNvPr id="5" name="Marcador de contenido 4">
            <a:extLst>
              <a:ext uri="{FF2B5EF4-FFF2-40B4-BE49-F238E27FC236}">
                <a16:creationId xmlns:a16="http://schemas.microsoft.com/office/drawing/2014/main" id="{770AB781-5338-427E-B5CB-433362A75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901" y="658"/>
            <a:ext cx="4849099" cy="6857342"/>
          </a:xfrm>
        </p:spPr>
      </p:pic>
      <p:sp>
        <p:nvSpPr>
          <p:cNvPr id="6" name="CuadroTexto 5">
            <a:extLst>
              <a:ext uri="{FF2B5EF4-FFF2-40B4-BE49-F238E27FC236}">
                <a16:creationId xmlns:a16="http://schemas.microsoft.com/office/drawing/2014/main" id="{47463FBB-42D6-43FE-91ED-36743FF2EA0E}"/>
              </a:ext>
            </a:extLst>
          </p:cNvPr>
          <p:cNvSpPr txBox="1"/>
          <p:nvPr/>
        </p:nvSpPr>
        <p:spPr>
          <a:xfrm>
            <a:off x="172278" y="1685823"/>
            <a:ext cx="6970644" cy="4832092"/>
          </a:xfrm>
          <a:prstGeom prst="rect">
            <a:avLst/>
          </a:prstGeom>
          <a:noFill/>
        </p:spPr>
        <p:txBody>
          <a:bodyPr wrap="square" rtlCol="0">
            <a:spAutoFit/>
          </a:bodyPr>
          <a:lstStyle/>
          <a:p>
            <a:pPr algn="just"/>
            <a:r>
              <a:rPr lang="es-ES" sz="2800" dirty="0"/>
              <a:t>Tras realizar las entrevistas, fueron redactados y catalogados todos los requisitos del producto, sobre los cuales después desarrollaremos todo el sistema.</a:t>
            </a:r>
          </a:p>
          <a:p>
            <a:pPr algn="just"/>
            <a:r>
              <a:rPr lang="es-ES" sz="2800" dirty="0"/>
              <a:t>Por ello es fundamental que estos requisitos estén bien definidos y que tanto desarrolladores como clientes estén de acuerdo con ellos.</a:t>
            </a:r>
          </a:p>
          <a:p>
            <a:pPr algn="just"/>
            <a:r>
              <a:rPr lang="es-ES" sz="2800" dirty="0"/>
              <a:t>La firma del cliente para la aceptación de estos requisitos marca el fin de la etapa de análisis, y el comienzo de la de modelaje.</a:t>
            </a:r>
          </a:p>
        </p:txBody>
      </p:sp>
    </p:spTree>
    <p:extLst>
      <p:ext uri="{BB962C8B-B14F-4D97-AF65-F5344CB8AC3E}">
        <p14:creationId xmlns:p14="http://schemas.microsoft.com/office/powerpoint/2010/main" val="32961746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460</Words>
  <Application>Microsoft Office PowerPoint</Application>
  <PresentationFormat>Panorámica</PresentationFormat>
  <Paragraphs>41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Aharoni</vt:lpstr>
      <vt:lpstr>Arial</vt:lpstr>
      <vt:lpstr>Calibri</vt:lpstr>
      <vt:lpstr>Calibri Light</vt:lpstr>
      <vt:lpstr>Tema de Office</vt:lpstr>
      <vt:lpstr>MONEY MANAGER</vt:lpstr>
      <vt:lpstr>Money Manager</vt:lpstr>
      <vt:lpstr>Planificación (I)</vt:lpstr>
      <vt:lpstr>Planificación (II)</vt:lpstr>
      <vt:lpstr>Entrevistas (I)</vt:lpstr>
      <vt:lpstr>Entrevistas (II)</vt:lpstr>
      <vt:lpstr>Prototipo</vt:lpstr>
      <vt:lpstr>Entrevistas (III)</vt:lpstr>
      <vt:lpstr>Requisitos</vt:lpstr>
      <vt:lpstr>Planificación (III)</vt:lpstr>
      <vt:lpstr>Diagrama de casos de uso</vt:lpstr>
      <vt:lpstr>Diagrama de clases</vt:lpstr>
      <vt:lpstr>Diagramas de secuencia</vt:lpstr>
      <vt:lpstr>Arquitectura de Motivación del Sistema</vt:lpstr>
      <vt:lpstr>Arquitectura de Requisitos</vt:lpstr>
      <vt:lpstr>Arquitectura de Procesos</vt:lpstr>
      <vt:lpstr>Arquitectura Dinámica</vt:lpstr>
      <vt:lpstr>Patrón</vt:lpstr>
      <vt:lpstr>Testing</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MANAGER</dc:title>
  <dc:creator>Santiago Lete Martín</dc:creator>
  <cp:lastModifiedBy>Santiago Lete Martín</cp:lastModifiedBy>
  <cp:revision>23</cp:revision>
  <dcterms:created xsi:type="dcterms:W3CDTF">2018-06-05T07:06:00Z</dcterms:created>
  <dcterms:modified xsi:type="dcterms:W3CDTF">2018-06-07T10:38:37Z</dcterms:modified>
</cp:coreProperties>
</file>