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Default Extension="wdp" ContentType="image/vnd.ms-photo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499" r:id="rId3"/>
    <p:sldId id="360" r:id="rId4"/>
    <p:sldId id="557" r:id="rId5"/>
    <p:sldId id="364" r:id="rId6"/>
    <p:sldId id="362" r:id="rId7"/>
    <p:sldId id="529" r:id="rId8"/>
    <p:sldId id="530" r:id="rId9"/>
    <p:sldId id="273" r:id="rId10"/>
    <p:sldId id="531" r:id="rId11"/>
    <p:sldId id="355" r:id="rId12"/>
    <p:sldId id="565" r:id="rId13"/>
    <p:sldId id="532" r:id="rId14"/>
    <p:sldId id="533" r:id="rId15"/>
    <p:sldId id="534" r:id="rId16"/>
    <p:sldId id="535" r:id="rId17"/>
    <p:sldId id="536" r:id="rId18"/>
    <p:sldId id="558" r:id="rId19"/>
    <p:sldId id="538" r:id="rId20"/>
    <p:sldId id="539" r:id="rId21"/>
    <p:sldId id="560" r:id="rId22"/>
    <p:sldId id="561" r:id="rId23"/>
    <p:sldId id="562" r:id="rId24"/>
    <p:sldId id="563" r:id="rId25"/>
    <p:sldId id="564" r:id="rId26"/>
    <p:sldId id="566" r:id="rId27"/>
    <p:sldId id="567" r:id="rId28"/>
    <p:sldId id="568" r:id="rId29"/>
    <p:sldId id="569" r:id="rId30"/>
    <p:sldId id="570" r:id="rId31"/>
    <p:sldId id="571" r:id="rId32"/>
    <p:sldId id="573" r:id="rId33"/>
    <p:sldId id="575" r:id="rId34"/>
    <p:sldId id="574" r:id="rId35"/>
    <p:sldId id="576" r:id="rId36"/>
    <p:sldId id="556" r:id="rId37"/>
  </p:sldIdLst>
  <p:sldSz cx="9144000" cy="6858000" type="screen4x3"/>
  <p:notesSz cx="6858000" cy="9144000"/>
  <p:defaultTextStyle>
    <a:defPPr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4737" autoAdjust="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0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56EB7-1330-DF43-A82A-BBCEC34BFFFC}" type="datetimeFigureOut">
              <a:rPr lang="pt-BR" smtClean="0"/>
              <a:pPr/>
              <a:t>4/29/15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42852D-E02C-E040-9745-4E0BCEB84019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1636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3E719-AF96-4626-A329-D3360C06A245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917188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3E719-AF96-4626-A329-D3360C06A245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917188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D971-DD90-A94F-8090-E0288BC239A7}" type="datetimeFigureOut">
              <a:rPr lang="pt-BR" smtClean="0"/>
              <a:pPr/>
              <a:t>4/29/15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E568-808E-C64D-8C9A-4AD28CA0BE8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D971-DD90-A94F-8090-E0288BC239A7}" type="datetimeFigureOut">
              <a:rPr lang="pt-BR" smtClean="0"/>
              <a:pPr/>
              <a:t>4/29/15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E568-808E-C64D-8C9A-4AD28CA0BE8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D971-DD90-A94F-8090-E0288BC239A7}" type="datetimeFigureOut">
              <a:rPr lang="pt-BR" smtClean="0"/>
              <a:pPr/>
              <a:t>4/29/15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E568-808E-C64D-8C9A-4AD28CA0BE8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D971-DD90-A94F-8090-E0288BC239A7}" type="datetimeFigureOut">
              <a:rPr lang="pt-BR" smtClean="0"/>
              <a:pPr/>
              <a:t>4/29/15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E568-808E-C64D-8C9A-4AD28CA0BE8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D971-DD90-A94F-8090-E0288BC239A7}" type="datetimeFigureOut">
              <a:rPr lang="pt-BR" smtClean="0"/>
              <a:pPr/>
              <a:t>4/29/15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E568-808E-C64D-8C9A-4AD28CA0BE8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D971-DD90-A94F-8090-E0288BC239A7}" type="datetimeFigureOut">
              <a:rPr lang="pt-BR" smtClean="0"/>
              <a:pPr/>
              <a:t>4/29/15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E568-808E-C64D-8C9A-4AD28CA0BE8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D971-DD90-A94F-8090-E0288BC239A7}" type="datetimeFigureOut">
              <a:rPr lang="pt-BR" smtClean="0"/>
              <a:pPr/>
              <a:t>4/29/15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E568-808E-C64D-8C9A-4AD28CA0BE8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D971-DD90-A94F-8090-E0288BC239A7}" type="datetimeFigureOut">
              <a:rPr lang="pt-BR" smtClean="0"/>
              <a:pPr/>
              <a:t>4/29/15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E568-808E-C64D-8C9A-4AD28CA0BE8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D971-DD90-A94F-8090-E0288BC239A7}" type="datetimeFigureOut">
              <a:rPr lang="pt-BR" smtClean="0"/>
              <a:pPr/>
              <a:t>4/29/15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E568-808E-C64D-8C9A-4AD28CA0BE8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D971-DD90-A94F-8090-E0288BC239A7}" type="datetimeFigureOut">
              <a:rPr lang="pt-BR" smtClean="0"/>
              <a:pPr/>
              <a:t>4/29/15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E568-808E-C64D-8C9A-4AD28CA0BE8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D971-DD90-A94F-8090-E0288BC239A7}" type="datetimeFigureOut">
              <a:rPr lang="pt-BR" smtClean="0"/>
              <a:pPr/>
              <a:t>4/29/15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E568-808E-C64D-8C9A-4AD28CA0BE8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3D971-DD90-A94F-8090-E0288BC239A7}" type="datetimeFigureOut">
              <a:rPr lang="pt-BR" smtClean="0"/>
              <a:pPr/>
              <a:t>4/29/15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BE568-808E-C64D-8C9A-4AD28CA0BE82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microsoft.com/office/2007/relationships/hdphoto" Target="../media/hdphoto3.wdp"/><Relationship Id="rId5" Type="http://schemas.microsoft.com/office/2007/relationships/hdphoto" Target="../media/hdphoto4.wdp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microsoft.com/office/2007/relationships/hdphoto" Target="../media/hdphoto3.wdp"/><Relationship Id="rId5" Type="http://schemas.microsoft.com/office/2007/relationships/hdphoto" Target="../media/hdphoto4.wdp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10522" y="166535"/>
            <a:ext cx="614257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/>
              <a:t>UNIVILLE – </a:t>
            </a:r>
            <a:r>
              <a:rPr lang="en-US" sz="2400" b="1" dirty="0" err="1" smtClean="0"/>
              <a:t>Universidade</a:t>
            </a:r>
            <a:r>
              <a:rPr lang="en-US" sz="2400" b="1" dirty="0" smtClean="0"/>
              <a:t> da </a:t>
            </a:r>
            <a:r>
              <a:rPr lang="en-US" sz="2400" b="1" dirty="0" err="1" smtClean="0"/>
              <a:t>Região</a:t>
            </a:r>
            <a:r>
              <a:rPr lang="en-US" sz="2400" b="1" dirty="0" smtClean="0"/>
              <a:t> de Joinville</a:t>
            </a:r>
          </a:p>
          <a:p>
            <a:pPr algn="ctr">
              <a:lnSpc>
                <a:spcPct val="80000"/>
              </a:lnSpc>
            </a:pPr>
            <a:r>
              <a:rPr lang="en-US" sz="2400" b="1" dirty="0" err="1" smtClean="0"/>
              <a:t>Departamento</a:t>
            </a:r>
            <a:r>
              <a:rPr lang="en-US" sz="2400" b="1" dirty="0" smtClean="0"/>
              <a:t> de Informática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04320" y="1963232"/>
            <a:ext cx="6703428" cy="33568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endParaRPr lang="en-US" sz="3600" b="1" dirty="0" smtClean="0"/>
          </a:p>
          <a:p>
            <a:pPr algn="ctr">
              <a:lnSpc>
                <a:spcPct val="80000"/>
              </a:lnSpc>
            </a:pPr>
            <a:r>
              <a:rPr lang="en-US" sz="3600" b="1" dirty="0" smtClean="0"/>
              <a:t>POO</a:t>
            </a:r>
          </a:p>
          <a:p>
            <a:pPr algn="ctr">
              <a:lnSpc>
                <a:spcPct val="80000"/>
              </a:lnSpc>
            </a:pPr>
            <a:r>
              <a:rPr lang="en-US" sz="3600" b="1" dirty="0" err="1" smtClean="0"/>
              <a:t>Programação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Orientada</a:t>
            </a:r>
            <a:r>
              <a:rPr lang="en-US" sz="3600" b="1" dirty="0" smtClean="0"/>
              <a:t> a </a:t>
            </a:r>
            <a:r>
              <a:rPr lang="en-US" sz="3600" b="1" dirty="0" err="1" smtClean="0"/>
              <a:t>Objetos</a:t>
            </a:r>
            <a:endParaRPr lang="en-US" sz="3600" b="1" dirty="0" smtClean="0"/>
          </a:p>
          <a:p>
            <a:pPr algn="ctr">
              <a:lnSpc>
                <a:spcPct val="80000"/>
              </a:lnSpc>
            </a:pPr>
            <a:endParaRPr lang="en-US" sz="3600" b="1" dirty="0" smtClean="0"/>
          </a:p>
          <a:p>
            <a:pPr algn="ctr">
              <a:lnSpc>
                <a:spcPct val="80000"/>
              </a:lnSpc>
            </a:pPr>
            <a:endParaRPr lang="en-US" sz="3600" b="1" dirty="0" smtClean="0"/>
          </a:p>
          <a:p>
            <a:pPr algn="ctr">
              <a:lnSpc>
                <a:spcPct val="80000"/>
              </a:lnSpc>
            </a:pPr>
            <a:r>
              <a:rPr lang="en-US" sz="2800" b="1" dirty="0" smtClean="0"/>
              <a:t>Prof. Anderson José de Souza</a:t>
            </a:r>
            <a:endParaRPr lang="en-US" sz="2800" b="1" dirty="0"/>
          </a:p>
          <a:p>
            <a:pPr algn="ctr">
              <a:lnSpc>
                <a:spcPct val="80000"/>
              </a:lnSpc>
            </a:pPr>
            <a:endParaRPr lang="en-US" sz="2800" b="1" dirty="0" smtClean="0"/>
          </a:p>
          <a:p>
            <a:pPr algn="ctr">
              <a:lnSpc>
                <a:spcPct val="80000"/>
              </a:lnSpc>
            </a:pPr>
            <a:r>
              <a:rPr lang="en-US" sz="2800" b="1" dirty="0" smtClean="0"/>
              <a:t>Abril/2015</a:t>
            </a:r>
            <a:endParaRPr lang="en-US" sz="28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34851" t="31878" r="33501" b="24230"/>
          <a:stretch/>
        </p:blipFill>
        <p:spPr>
          <a:xfrm>
            <a:off x="162814" y="0"/>
            <a:ext cx="1432756" cy="15466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83447"/>
            <a:ext cx="8229600" cy="1143000"/>
          </a:xfrm>
        </p:spPr>
        <p:txBody>
          <a:bodyPr>
            <a:normAutofit/>
          </a:bodyPr>
          <a:lstStyle/>
          <a:p>
            <a:r>
              <a:rPr lang="pt-BR" sz="3600" b="1" dirty="0" smtClean="0"/>
              <a:t>Atributos</a:t>
            </a:r>
            <a:endParaRPr lang="pt-BR" sz="3600" b="1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435413"/>
            <a:ext cx="8229600" cy="32407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2600" dirty="0" smtClean="0"/>
              <a:t>Nem sempre são úteis individualmente</a:t>
            </a:r>
          </a:p>
          <a:p>
            <a:pPr marL="6350" indent="9525" algn="just">
              <a:lnSpc>
                <a:spcPct val="90000"/>
              </a:lnSpc>
              <a:buNone/>
            </a:pPr>
            <a:r>
              <a:rPr lang="pt-BR" sz="2600" dirty="0" smtClean="0"/>
              <a:t>Convém definir algumas ações e comportamentos que possa ter dentro do ambiente modelado, usando os atributos existentes na classe.</a:t>
            </a:r>
          </a:p>
          <a:p>
            <a:pPr marL="6350" indent="9525" algn="just">
              <a:lnSpc>
                <a:spcPct val="90000"/>
              </a:lnSpc>
              <a:buNone/>
            </a:pPr>
            <a:endParaRPr lang="pt-BR" sz="2600" dirty="0" smtClean="0"/>
          </a:p>
          <a:p>
            <a:pPr marL="6350" indent="9525" algn="just">
              <a:lnSpc>
                <a:spcPct val="90000"/>
              </a:lnSpc>
              <a:buNone/>
            </a:pPr>
            <a:r>
              <a:rPr lang="pt-BR" sz="2600" dirty="0" smtClean="0"/>
              <a:t>Comportamentos são denominados métodos e definem suas ações.</a:t>
            </a:r>
            <a:endParaRPr lang="pt-BR" sz="2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34851" t="31878" r="33501" b="24230"/>
          <a:stretch/>
        </p:blipFill>
        <p:spPr>
          <a:xfrm>
            <a:off x="162814" y="0"/>
            <a:ext cx="1432756" cy="154661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10522" y="166535"/>
            <a:ext cx="614257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/>
              <a:t>UNIVILLE – </a:t>
            </a:r>
            <a:r>
              <a:rPr lang="en-US" sz="2400" b="1" dirty="0" err="1" smtClean="0"/>
              <a:t>Universidade</a:t>
            </a:r>
            <a:r>
              <a:rPr lang="en-US" sz="2400" b="1" dirty="0" smtClean="0"/>
              <a:t> da </a:t>
            </a:r>
            <a:r>
              <a:rPr lang="en-US" sz="2400" b="1" dirty="0" err="1" smtClean="0"/>
              <a:t>Região</a:t>
            </a:r>
            <a:r>
              <a:rPr lang="en-US" sz="2400" b="1" dirty="0" smtClean="0"/>
              <a:t> de Joinville</a:t>
            </a:r>
          </a:p>
          <a:p>
            <a:pPr algn="ctr">
              <a:lnSpc>
                <a:spcPct val="80000"/>
              </a:lnSpc>
            </a:pPr>
            <a:r>
              <a:rPr lang="en-US" sz="2400" b="1" dirty="0" err="1" smtClean="0"/>
              <a:t>Programação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Orientada</a:t>
            </a:r>
            <a:r>
              <a:rPr lang="en-US" sz="2400" b="1" dirty="0" smtClean="0"/>
              <a:t> a </a:t>
            </a:r>
            <a:r>
              <a:rPr lang="en-US" sz="2400" b="1" dirty="0" err="1" smtClean="0"/>
              <a:t>Objetos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690362" y="6443894"/>
            <a:ext cx="3931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Prof. Anderson José de Souza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2543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3520" y="1504529"/>
            <a:ext cx="840619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500" b="1" dirty="0" smtClean="0"/>
              <a:t>Definição de Classes</a:t>
            </a:r>
          </a:p>
          <a:p>
            <a:endParaRPr lang="x-none" sz="2500" dirty="0" smtClean="0">
              <a:sym typeface="Wingdings"/>
            </a:endParaRPr>
          </a:p>
          <a:p>
            <a:r>
              <a:rPr lang="x-none" sz="2500" dirty="0" smtClean="0">
                <a:sym typeface="Wingdings"/>
              </a:rPr>
              <a:t>Inclui:</a:t>
            </a:r>
          </a:p>
          <a:p>
            <a:endParaRPr lang="x-none" sz="2500" dirty="0" smtClean="0">
              <a:sym typeface="Wingdings"/>
            </a:endParaRPr>
          </a:p>
          <a:p>
            <a:r>
              <a:rPr lang="x-none" sz="2500" dirty="0" smtClean="0">
                <a:sym typeface="Wingdings"/>
              </a:rPr>
              <a:t>	Modificador de acesso: </a:t>
            </a:r>
            <a:r>
              <a:rPr lang="x-none" sz="2500" i="1" dirty="0" smtClean="0">
                <a:sym typeface="Wingdings"/>
              </a:rPr>
              <a:t>public, private</a:t>
            </a:r>
          </a:p>
          <a:p>
            <a:r>
              <a:rPr lang="x-none" sz="2500" i="1" dirty="0" smtClean="0">
                <a:sym typeface="Wingdings"/>
              </a:rPr>
              <a:t>	</a:t>
            </a:r>
            <a:r>
              <a:rPr lang="x-none" sz="2500" dirty="0" smtClean="0">
                <a:sym typeface="Wingdings"/>
              </a:rPr>
              <a:t>A palavra-chave </a:t>
            </a:r>
            <a:r>
              <a:rPr lang="x-none" sz="2500" i="1" dirty="0" smtClean="0">
                <a:sym typeface="Wingdings"/>
              </a:rPr>
              <a:t>class</a:t>
            </a:r>
          </a:p>
          <a:p>
            <a:r>
              <a:rPr lang="x-none" sz="2500" i="1" dirty="0" smtClean="0">
                <a:sym typeface="Wingdings"/>
              </a:rPr>
              <a:t>	</a:t>
            </a:r>
            <a:r>
              <a:rPr lang="x-none" sz="2500" dirty="0" smtClean="0">
                <a:sym typeface="Wingdings"/>
              </a:rPr>
              <a:t>Campos das Instâncias</a:t>
            </a:r>
          </a:p>
          <a:p>
            <a:r>
              <a:rPr lang="x-none" sz="2500" dirty="0" smtClean="0">
                <a:sym typeface="Wingdings"/>
              </a:rPr>
              <a:t>	Construtores</a:t>
            </a:r>
          </a:p>
          <a:p>
            <a:r>
              <a:rPr lang="x-none" sz="2500" dirty="0" smtClean="0">
                <a:sym typeface="Wingdings"/>
              </a:rPr>
              <a:t>	Métodos das Instâncias</a:t>
            </a:r>
          </a:p>
          <a:p>
            <a:r>
              <a:rPr lang="x-none" sz="2500" dirty="0" smtClean="0">
                <a:sym typeface="Wingdings"/>
              </a:rPr>
              <a:t>	Campos da Classe</a:t>
            </a:r>
          </a:p>
          <a:p>
            <a:r>
              <a:rPr lang="x-none" sz="2500" dirty="0" smtClean="0">
                <a:sym typeface="Wingdings"/>
              </a:rPr>
              <a:t>	Métodos da Classe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34851" t="31878" r="33501" b="24230"/>
          <a:stretch/>
        </p:blipFill>
        <p:spPr>
          <a:xfrm>
            <a:off x="162814" y="0"/>
            <a:ext cx="1432756" cy="154661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610522" y="166535"/>
            <a:ext cx="614257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/>
              <a:t>UNIVILLE – </a:t>
            </a:r>
            <a:r>
              <a:rPr lang="en-US" sz="2400" b="1" dirty="0" err="1" smtClean="0"/>
              <a:t>Universidade</a:t>
            </a:r>
            <a:r>
              <a:rPr lang="en-US" sz="2400" b="1" dirty="0" smtClean="0"/>
              <a:t> da </a:t>
            </a:r>
            <a:r>
              <a:rPr lang="en-US" sz="2400" b="1" dirty="0" err="1" smtClean="0"/>
              <a:t>Região</a:t>
            </a:r>
            <a:r>
              <a:rPr lang="en-US" sz="2400" b="1" dirty="0" smtClean="0"/>
              <a:t> de Joinville</a:t>
            </a:r>
          </a:p>
          <a:p>
            <a:pPr algn="ctr">
              <a:lnSpc>
                <a:spcPct val="80000"/>
              </a:lnSpc>
            </a:pPr>
            <a:r>
              <a:rPr lang="en-US" sz="2400" b="1" dirty="0" err="1" smtClean="0"/>
              <a:t>Programação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Orientada</a:t>
            </a:r>
            <a:r>
              <a:rPr lang="en-US" sz="2400" b="1" dirty="0" smtClean="0"/>
              <a:t> a </a:t>
            </a:r>
            <a:r>
              <a:rPr lang="en-US" sz="2400" b="1" dirty="0" err="1" smtClean="0"/>
              <a:t>Objetos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690362" y="6443894"/>
            <a:ext cx="3931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Prof. Anderson José de Souza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47800"/>
            <a:ext cx="8229600" cy="1143000"/>
          </a:xfrm>
        </p:spPr>
        <p:txBody>
          <a:bodyPr>
            <a:normAutofit/>
          </a:bodyPr>
          <a:lstStyle/>
          <a:p>
            <a:r>
              <a:rPr lang="pt-BR" sz="3500" b="1" dirty="0" smtClean="0">
                <a:latin typeface="+mn-lt"/>
                <a:ea typeface="+mn-ea"/>
                <a:cs typeface="+mn-cs"/>
              </a:rPr>
              <a:t>Modificador de Acesso</a:t>
            </a:r>
            <a:endParaRPr lang="pt-BR" sz="35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95" y="2590800"/>
            <a:ext cx="8867490" cy="3124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34851" t="31878" r="33501" b="24230"/>
          <a:stretch/>
        </p:blipFill>
        <p:spPr>
          <a:xfrm>
            <a:off x="162814" y="0"/>
            <a:ext cx="1432756" cy="154661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10522" y="166535"/>
            <a:ext cx="614257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/>
              <a:t>UNIVILLE – </a:t>
            </a:r>
            <a:r>
              <a:rPr lang="en-US" sz="2400" b="1" dirty="0" err="1" smtClean="0"/>
              <a:t>Universidade</a:t>
            </a:r>
            <a:r>
              <a:rPr lang="en-US" sz="2400" b="1" dirty="0" smtClean="0"/>
              <a:t> da </a:t>
            </a:r>
            <a:r>
              <a:rPr lang="en-US" sz="2400" b="1" dirty="0" err="1" smtClean="0"/>
              <a:t>Região</a:t>
            </a:r>
            <a:r>
              <a:rPr lang="en-US" sz="2400" b="1" dirty="0" smtClean="0"/>
              <a:t> de Joinville</a:t>
            </a:r>
          </a:p>
          <a:p>
            <a:pPr algn="ctr">
              <a:lnSpc>
                <a:spcPct val="80000"/>
              </a:lnSpc>
            </a:pPr>
            <a:r>
              <a:rPr lang="en-US" sz="2400" b="1" dirty="0" err="1" smtClean="0"/>
              <a:t>Programação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Orientada</a:t>
            </a:r>
            <a:r>
              <a:rPr lang="en-US" sz="2400" b="1" dirty="0" smtClean="0"/>
              <a:t> a </a:t>
            </a:r>
            <a:r>
              <a:rPr lang="en-US" sz="2400" b="1" dirty="0" err="1" smtClean="0"/>
              <a:t>Objetos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690362" y="6443894"/>
            <a:ext cx="3931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Prof. Anderson José de Souza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39870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86448" y="1520019"/>
            <a:ext cx="8406192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500" b="1" dirty="0" smtClean="0"/>
              <a:t>Objetos</a:t>
            </a:r>
          </a:p>
          <a:p>
            <a:pPr algn="ctr"/>
            <a:endParaRPr lang="pt-BR" sz="2500" b="1" dirty="0" smtClean="0"/>
          </a:p>
          <a:p>
            <a:r>
              <a:rPr lang="x-none" sz="2500" b="1" dirty="0" smtClean="0">
                <a:sym typeface="Wingdings"/>
              </a:rPr>
              <a:t>Objeto: </a:t>
            </a:r>
            <a:r>
              <a:rPr lang="x-none" sz="2500" dirty="0" smtClean="0">
                <a:sym typeface="Wingdings"/>
              </a:rPr>
              <a:t>extensão do conceito de objeto do mundo real</a:t>
            </a:r>
          </a:p>
          <a:p>
            <a:r>
              <a:rPr lang="x-none" sz="2500" b="1" dirty="0" smtClean="0">
                <a:sym typeface="Wingdings"/>
              </a:rPr>
              <a:t>	Tangíveis – </a:t>
            </a:r>
            <a:r>
              <a:rPr lang="x-none" sz="2500" dirty="0" smtClean="0">
                <a:sym typeface="Wingdings"/>
              </a:rPr>
              <a:t>pessoas, livros, professor, automóvel</a:t>
            </a:r>
          </a:p>
          <a:p>
            <a:r>
              <a:rPr lang="x-none" sz="2500" b="1" dirty="0" smtClean="0">
                <a:sym typeface="Wingdings"/>
              </a:rPr>
              <a:t>	Incidentes – </a:t>
            </a:r>
            <a:r>
              <a:rPr lang="x-none" sz="2500" dirty="0" smtClean="0">
                <a:sym typeface="Wingdings"/>
              </a:rPr>
              <a:t>curso, disciplina, aula, projeto, competição</a:t>
            </a:r>
          </a:p>
          <a:p>
            <a:r>
              <a:rPr lang="x-none" sz="2500" b="1" dirty="0" smtClean="0">
                <a:sym typeface="Wingdings"/>
              </a:rPr>
              <a:t>	Interação – </a:t>
            </a:r>
            <a:r>
              <a:rPr lang="x-none" sz="2500" dirty="0" smtClean="0">
                <a:sym typeface="Wingdings"/>
              </a:rPr>
              <a:t>matrícula, transação, saque, venda</a:t>
            </a:r>
          </a:p>
          <a:p>
            <a:endParaRPr lang="x-none" sz="2500" b="1" dirty="0" smtClean="0">
              <a:sym typeface="Wingdings"/>
            </a:endParaRPr>
          </a:p>
          <a:p>
            <a:r>
              <a:rPr lang="x-none" sz="2500" b="1" dirty="0" smtClean="0">
                <a:sym typeface="Wingdings"/>
              </a:rPr>
              <a:t>- João é um aluno objeto, Carlos é um professor objeto que ministra aulas objeto da disciplina objeto algoritmo, para que João possa assistir as aulas de Carlos, ele precisa fazer uma interação (matrícula) no curso de computação.</a:t>
            </a:r>
            <a:endParaRPr lang="en-US" sz="2500" b="1" dirty="0" smtClean="0">
              <a:sym typeface="Wingdings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34851" t="31878" r="33501" b="24230"/>
          <a:stretch/>
        </p:blipFill>
        <p:spPr>
          <a:xfrm>
            <a:off x="162814" y="0"/>
            <a:ext cx="1432756" cy="154661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610522" y="166535"/>
            <a:ext cx="614257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/>
              <a:t>UNIVILLE – </a:t>
            </a:r>
            <a:r>
              <a:rPr lang="en-US" sz="2400" b="1" dirty="0" err="1" smtClean="0"/>
              <a:t>Universidade</a:t>
            </a:r>
            <a:r>
              <a:rPr lang="en-US" sz="2400" b="1" dirty="0" smtClean="0"/>
              <a:t> da </a:t>
            </a:r>
            <a:r>
              <a:rPr lang="en-US" sz="2400" b="1" dirty="0" err="1" smtClean="0"/>
              <a:t>Região</a:t>
            </a:r>
            <a:r>
              <a:rPr lang="en-US" sz="2400" b="1" dirty="0" smtClean="0"/>
              <a:t> de Joinville</a:t>
            </a:r>
          </a:p>
          <a:p>
            <a:pPr algn="ctr">
              <a:lnSpc>
                <a:spcPct val="80000"/>
              </a:lnSpc>
            </a:pPr>
            <a:r>
              <a:rPr lang="en-US" sz="2400" b="1" dirty="0" err="1" smtClean="0"/>
              <a:t>Programação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Orientada</a:t>
            </a:r>
            <a:r>
              <a:rPr lang="en-US" sz="2400" b="1" dirty="0" smtClean="0"/>
              <a:t> a </a:t>
            </a:r>
            <a:r>
              <a:rPr lang="en-US" sz="2400" b="1" dirty="0" err="1" smtClean="0"/>
              <a:t>Objetos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690362" y="6443894"/>
            <a:ext cx="3931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Prof. Anderson José de Souza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17498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3520" y="1535509"/>
            <a:ext cx="840619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500" b="1" dirty="0" smtClean="0"/>
              <a:t>Objetos</a:t>
            </a:r>
          </a:p>
          <a:p>
            <a:pPr algn="ctr"/>
            <a:endParaRPr lang="pt-BR" sz="2500" b="1" dirty="0" smtClean="0"/>
          </a:p>
          <a:p>
            <a:pPr algn="just"/>
            <a:r>
              <a:rPr lang="x-none" sz="2500" b="1" dirty="0" smtClean="0">
                <a:sym typeface="Wingdings"/>
              </a:rPr>
              <a:t>Identificação de Objetos </a:t>
            </a:r>
            <a:r>
              <a:rPr lang="x-none" sz="2500" dirty="0" smtClean="0">
                <a:sym typeface="Wingdings"/>
              </a:rPr>
              <a:t>em um sistema, depende do nível de abstração de quem faz a modelagem, podendo ocorrer a identificação de diferentes tipos de objetos e diferentes tipos de classificação desses objetos.</a:t>
            </a:r>
          </a:p>
          <a:p>
            <a:pPr algn="just"/>
            <a:endParaRPr lang="x-none" sz="2500" b="1" dirty="0" smtClean="0">
              <a:sym typeface="Wingdings"/>
            </a:endParaRPr>
          </a:p>
          <a:p>
            <a:pPr algn="just"/>
            <a:r>
              <a:rPr lang="x-none" sz="2500" b="1" dirty="0" smtClean="0">
                <a:sym typeface="Wingdings"/>
              </a:rPr>
              <a:t>Abstração – </a:t>
            </a:r>
            <a:r>
              <a:rPr lang="x-none" sz="2500" dirty="0" smtClean="0">
                <a:sym typeface="Wingdings"/>
              </a:rPr>
              <a:t>consiste em se concentrar nos aspectos essenciais, próprios, de uma entidade e em ignorar suas propriedades acidentais. Concentrar-se no que um objeto é e faz, antes de ser implementado em uma linguagem de programação.</a:t>
            </a:r>
            <a:endParaRPr lang="en-US" sz="2500" b="1" dirty="0" smtClean="0">
              <a:sym typeface="Wingdings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34851" t="31878" r="33501" b="24230"/>
          <a:stretch/>
        </p:blipFill>
        <p:spPr>
          <a:xfrm>
            <a:off x="162814" y="0"/>
            <a:ext cx="1432756" cy="154661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610522" y="166535"/>
            <a:ext cx="614257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/>
              <a:t>UNIVILLE – </a:t>
            </a:r>
            <a:r>
              <a:rPr lang="en-US" sz="2400" b="1" dirty="0" err="1" smtClean="0"/>
              <a:t>Universidade</a:t>
            </a:r>
            <a:r>
              <a:rPr lang="en-US" sz="2400" b="1" dirty="0" smtClean="0"/>
              <a:t> da </a:t>
            </a:r>
            <a:r>
              <a:rPr lang="en-US" sz="2400" b="1" dirty="0" err="1" smtClean="0"/>
              <a:t>Região</a:t>
            </a:r>
            <a:r>
              <a:rPr lang="en-US" sz="2400" b="1" dirty="0" smtClean="0"/>
              <a:t> de Joinville</a:t>
            </a:r>
          </a:p>
          <a:p>
            <a:pPr algn="ctr">
              <a:lnSpc>
                <a:spcPct val="80000"/>
              </a:lnSpc>
            </a:pPr>
            <a:r>
              <a:rPr lang="en-US" sz="2400" b="1" dirty="0" err="1" smtClean="0"/>
              <a:t>Programação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Orientada</a:t>
            </a:r>
            <a:r>
              <a:rPr lang="en-US" sz="2400" b="1" dirty="0" smtClean="0"/>
              <a:t> a </a:t>
            </a:r>
            <a:r>
              <a:rPr lang="en-US" sz="2400" b="1" dirty="0" err="1" smtClean="0"/>
              <a:t>Objetos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690362" y="6443894"/>
            <a:ext cx="3931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Prof. Anderson José de Souza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61406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3520" y="1494974"/>
            <a:ext cx="8406192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500" b="1" dirty="0" smtClean="0"/>
              <a:t>Objetos</a:t>
            </a:r>
          </a:p>
          <a:p>
            <a:pPr algn="ctr"/>
            <a:endParaRPr lang="pt-BR" sz="2500" b="1" dirty="0" smtClean="0"/>
          </a:p>
          <a:p>
            <a:pPr algn="ctr"/>
            <a:r>
              <a:rPr lang="x-none" sz="2500" b="1" dirty="0" smtClean="0">
                <a:sym typeface="Wingdings"/>
              </a:rPr>
              <a:t>Como visualizar um Objeto?</a:t>
            </a:r>
          </a:p>
          <a:p>
            <a:pPr algn="ctr"/>
            <a:endParaRPr lang="x-none" sz="2500" b="1" dirty="0" smtClean="0">
              <a:sym typeface="Wingdings"/>
            </a:endParaRPr>
          </a:p>
          <a:p>
            <a:pPr algn="just"/>
            <a:r>
              <a:rPr lang="x-none" sz="2500" dirty="0" smtClean="0">
                <a:sym typeface="Wingdings"/>
              </a:rPr>
              <a:t>Algo que se guarda dentro de si, os dados ou as informações sobre a sua estrutura (Atributos) e possui um comportamento definido pelas suas operações.</a:t>
            </a:r>
            <a:endParaRPr lang="en-US" sz="2500" b="1" dirty="0" smtClean="0">
              <a:sym typeface="Wingdings"/>
            </a:endParaRPr>
          </a:p>
        </p:txBody>
      </p:sp>
      <p:sp>
        <p:nvSpPr>
          <p:cNvPr id="9" name="Hexagon 8"/>
          <p:cNvSpPr/>
          <p:nvPr/>
        </p:nvSpPr>
        <p:spPr>
          <a:xfrm>
            <a:off x="5410200" y="4102100"/>
            <a:ext cx="2044700" cy="1663700"/>
          </a:xfrm>
          <a:prstGeom prst="hexagon">
            <a:avLst/>
          </a:prstGeom>
          <a:solidFill>
            <a:schemeClr val="bg1">
              <a:lumMod val="95000"/>
            </a:schemeClr>
          </a:solidFill>
          <a:ln w="311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Straight Connector 11"/>
          <p:cNvCxnSpPr/>
          <p:nvPr/>
        </p:nvCxnSpPr>
        <p:spPr>
          <a:xfrm rot="14820000" flipH="1" flipV="1">
            <a:off x="6943970" y="3978034"/>
            <a:ext cx="188471" cy="309600"/>
          </a:xfrm>
          <a:prstGeom prst="line">
            <a:avLst/>
          </a:prstGeom>
          <a:ln w="60325">
            <a:solidFill>
              <a:schemeClr val="tx1"/>
            </a:solidFill>
          </a:ln>
          <a:effectLst>
            <a:outerShdw blurRad="40000" dist="32639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4820000" flipH="1" flipV="1">
            <a:off x="5719245" y="5610999"/>
            <a:ext cx="188471" cy="309600"/>
          </a:xfrm>
          <a:prstGeom prst="line">
            <a:avLst/>
          </a:prstGeom>
          <a:ln w="60325">
            <a:solidFill>
              <a:schemeClr val="tx1"/>
            </a:solidFill>
          </a:ln>
          <a:effectLst>
            <a:outerShdw blurRad="40000" dist="32639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21180000" flipH="1" flipV="1">
            <a:off x="5743130" y="3965332"/>
            <a:ext cx="188471" cy="309600"/>
          </a:xfrm>
          <a:prstGeom prst="line">
            <a:avLst/>
          </a:prstGeom>
          <a:ln w="60325">
            <a:solidFill>
              <a:schemeClr val="tx1"/>
            </a:solidFill>
          </a:ln>
          <a:effectLst>
            <a:outerShdw blurRad="40000" dist="32639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21180000" flipH="1" flipV="1">
            <a:off x="6962330" y="5590932"/>
            <a:ext cx="188471" cy="309600"/>
          </a:xfrm>
          <a:prstGeom prst="line">
            <a:avLst/>
          </a:prstGeom>
          <a:ln w="60325">
            <a:solidFill>
              <a:schemeClr val="tx1"/>
            </a:solidFill>
          </a:ln>
          <a:effectLst>
            <a:outerShdw blurRad="40000" dist="32639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8240000" flipH="1" flipV="1">
            <a:off x="7330630" y="4816232"/>
            <a:ext cx="188471" cy="309600"/>
          </a:xfrm>
          <a:prstGeom prst="line">
            <a:avLst/>
          </a:prstGeom>
          <a:ln w="60325">
            <a:solidFill>
              <a:schemeClr val="tx1"/>
            </a:solidFill>
          </a:ln>
          <a:effectLst>
            <a:outerShdw blurRad="40000" dist="32639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8240000" flipH="1" flipV="1">
            <a:off x="5328664" y="4791244"/>
            <a:ext cx="188471" cy="309600"/>
          </a:xfrm>
          <a:prstGeom prst="line">
            <a:avLst/>
          </a:prstGeom>
          <a:ln w="60325">
            <a:solidFill>
              <a:schemeClr val="tx1"/>
            </a:solidFill>
          </a:ln>
          <a:effectLst>
            <a:outerShdw blurRad="40000" dist="32639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29"/>
          <p:cNvGrpSpPr/>
          <p:nvPr/>
        </p:nvGrpSpPr>
        <p:grpSpPr>
          <a:xfrm>
            <a:off x="6122290" y="4590444"/>
            <a:ext cx="660400" cy="667356"/>
            <a:chOff x="2832100" y="4806344"/>
            <a:chExt cx="660400" cy="667356"/>
          </a:xfrm>
        </p:grpSpPr>
        <p:sp>
          <p:nvSpPr>
            <p:cNvPr id="28" name="Cube 27"/>
            <p:cNvSpPr/>
            <p:nvPr/>
          </p:nvSpPr>
          <p:spPr>
            <a:xfrm>
              <a:off x="2832100" y="4806344"/>
              <a:ext cx="508000" cy="514956"/>
            </a:xfrm>
            <a:prstGeom prst="cub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Cube 28"/>
            <p:cNvSpPr/>
            <p:nvPr/>
          </p:nvSpPr>
          <p:spPr>
            <a:xfrm>
              <a:off x="2984500" y="4958744"/>
              <a:ext cx="508000" cy="514956"/>
            </a:xfrm>
            <a:prstGeom prst="cub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531754" y="4176277"/>
            <a:ext cx="824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Objeto</a:t>
            </a:r>
            <a:endParaRPr lang="pt-BR" dirty="0"/>
          </a:p>
        </p:txBody>
      </p:sp>
      <p:sp>
        <p:nvSpPr>
          <p:cNvPr id="32" name="TextBox 31"/>
          <p:cNvSpPr txBox="1"/>
          <p:nvPr/>
        </p:nvSpPr>
        <p:spPr>
          <a:xfrm>
            <a:off x="7823238" y="4144011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Operações</a:t>
            </a:r>
            <a:endParaRPr lang="pt-BR" dirty="0"/>
          </a:p>
        </p:txBody>
      </p:sp>
      <p:sp>
        <p:nvSpPr>
          <p:cNvPr id="33" name="TextBox 32"/>
          <p:cNvSpPr txBox="1"/>
          <p:nvPr/>
        </p:nvSpPr>
        <p:spPr>
          <a:xfrm>
            <a:off x="7543529" y="5572056"/>
            <a:ext cx="1447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Est. de Dados</a:t>
            </a:r>
            <a:endParaRPr lang="pt-BR" dirty="0"/>
          </a:p>
        </p:txBody>
      </p:sp>
      <p:cxnSp>
        <p:nvCxnSpPr>
          <p:cNvPr id="35" name="Straight Arrow Connector 34"/>
          <p:cNvCxnSpPr>
            <a:stCxn id="32" idx="1"/>
          </p:cNvCxnSpPr>
          <p:nvPr/>
        </p:nvCxnSpPr>
        <p:spPr>
          <a:xfrm rot="10800000" flipV="1">
            <a:off x="7243834" y="4328677"/>
            <a:ext cx="579404" cy="18466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3" idx="1"/>
            <a:endCxn id="29" idx="4"/>
          </p:cNvCxnSpPr>
          <p:nvPr/>
        </p:nvCxnSpPr>
        <p:spPr>
          <a:xfrm rot="10800000">
            <a:off x="6655691" y="5063822"/>
            <a:ext cx="887839" cy="692900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2"/>
          <a:srcRect l="34851" t="31878" r="33501" b="24230"/>
          <a:stretch/>
        </p:blipFill>
        <p:spPr>
          <a:xfrm>
            <a:off x="162814" y="0"/>
            <a:ext cx="1432756" cy="1546611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2610522" y="166535"/>
            <a:ext cx="614257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/>
              <a:t>UNIVILLE – </a:t>
            </a:r>
            <a:r>
              <a:rPr lang="en-US" sz="2400" b="1" dirty="0" err="1" smtClean="0"/>
              <a:t>Universidade</a:t>
            </a:r>
            <a:r>
              <a:rPr lang="en-US" sz="2400" b="1" dirty="0" smtClean="0"/>
              <a:t> da </a:t>
            </a:r>
            <a:r>
              <a:rPr lang="en-US" sz="2400" b="1" dirty="0" err="1" smtClean="0"/>
              <a:t>Região</a:t>
            </a:r>
            <a:r>
              <a:rPr lang="en-US" sz="2400" b="1" dirty="0" smtClean="0"/>
              <a:t> de Joinville</a:t>
            </a:r>
          </a:p>
          <a:p>
            <a:pPr algn="ctr">
              <a:lnSpc>
                <a:spcPct val="80000"/>
              </a:lnSpc>
            </a:pPr>
            <a:r>
              <a:rPr lang="en-US" sz="2400" b="1" dirty="0" err="1" smtClean="0"/>
              <a:t>Programação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Orientada</a:t>
            </a:r>
            <a:r>
              <a:rPr lang="en-US" sz="2400" b="1" dirty="0" smtClean="0"/>
              <a:t> a </a:t>
            </a:r>
            <a:r>
              <a:rPr lang="en-US" sz="2400" b="1" dirty="0" err="1" smtClean="0"/>
              <a:t>Objetos</a:t>
            </a:r>
            <a:endParaRPr lang="en-US" sz="2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690362" y="6443894"/>
            <a:ext cx="3931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Prof. Anderson José de Souza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98182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14584" y="1628449"/>
            <a:ext cx="8759980" cy="3693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500" b="1" dirty="0" smtClean="0"/>
              <a:t>Objetos</a:t>
            </a:r>
          </a:p>
          <a:p>
            <a:pPr algn="ctr"/>
            <a:endParaRPr lang="pt-BR" sz="2500" b="1" dirty="0" smtClean="0"/>
          </a:p>
          <a:p>
            <a:pPr algn="ctr"/>
            <a:r>
              <a:rPr lang="x-none" sz="2500" dirty="0" smtClean="0">
                <a:sym typeface="Wingdings"/>
              </a:rPr>
              <a:t>Dados ficam protegidos pela interface</a:t>
            </a:r>
          </a:p>
          <a:p>
            <a:pPr algn="ctr"/>
            <a:r>
              <a:rPr lang="x-none" sz="2500" dirty="0" smtClean="0">
                <a:sym typeface="Wingdings"/>
              </a:rPr>
              <a:t>(Camada mais externa - Operações) que se comunica com os demais objetos do sistema.</a:t>
            </a:r>
          </a:p>
          <a:p>
            <a:pPr algn="ctr"/>
            <a:r>
              <a:rPr lang="x-none" sz="2500" dirty="0" smtClean="0">
                <a:sym typeface="Wingdings"/>
              </a:rPr>
              <a:t>Todo tipo de alteração nos dados do objeto (atributos) somente poderá ser feito por meio das operações que recebem as solicitações externas, fazem as alterações nos dados (quando permitidas) e retornam outras informações para o meio externo.</a:t>
            </a:r>
            <a:endParaRPr lang="en-US" sz="2500" dirty="0" smtClean="0">
              <a:sym typeface="Wingdings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34851" t="31878" r="33501" b="24230"/>
          <a:stretch/>
        </p:blipFill>
        <p:spPr>
          <a:xfrm>
            <a:off x="162814" y="0"/>
            <a:ext cx="1432756" cy="154661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610522" y="166535"/>
            <a:ext cx="614257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/>
              <a:t>UNIVILLE – </a:t>
            </a:r>
            <a:r>
              <a:rPr lang="en-US" sz="2400" b="1" dirty="0" err="1" smtClean="0"/>
              <a:t>Universidade</a:t>
            </a:r>
            <a:r>
              <a:rPr lang="en-US" sz="2400" b="1" dirty="0" smtClean="0"/>
              <a:t> da </a:t>
            </a:r>
            <a:r>
              <a:rPr lang="en-US" sz="2400" b="1" dirty="0" err="1" smtClean="0"/>
              <a:t>Região</a:t>
            </a:r>
            <a:r>
              <a:rPr lang="en-US" sz="2400" b="1" dirty="0" smtClean="0"/>
              <a:t> de Joinville</a:t>
            </a:r>
          </a:p>
          <a:p>
            <a:pPr algn="ctr">
              <a:lnSpc>
                <a:spcPct val="80000"/>
              </a:lnSpc>
            </a:pPr>
            <a:r>
              <a:rPr lang="en-US" sz="2400" b="1" dirty="0" err="1" smtClean="0"/>
              <a:t>Programação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Orientada</a:t>
            </a:r>
            <a:r>
              <a:rPr lang="en-US" sz="2400" b="1" dirty="0" smtClean="0"/>
              <a:t> a </a:t>
            </a:r>
            <a:r>
              <a:rPr lang="en-US" sz="2400" b="1" dirty="0" err="1" smtClean="0"/>
              <a:t>Objetos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690362" y="6443894"/>
            <a:ext cx="3931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Prof. Anderson José de Souza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15278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91211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2400" dirty="0" smtClean="0"/>
              <a:t>No exemplo da loja, cada item da classe Produto é denominado instância da classe ou objetos, tendo vida independente entre si, compartilhando apenas o mesmo “molde” ou Classe.</a:t>
            </a:r>
          </a:p>
          <a:p>
            <a:pPr>
              <a:lnSpc>
                <a:spcPct val="90000"/>
              </a:lnSpc>
              <a:buNone/>
            </a:pPr>
            <a:endParaRPr lang="pt-BR" sz="2400" dirty="0" smtClean="0"/>
          </a:p>
          <a:p>
            <a:pPr>
              <a:lnSpc>
                <a:spcPct val="90000"/>
              </a:lnSpc>
              <a:buNone/>
            </a:pPr>
            <a:r>
              <a:rPr lang="pt-BR" sz="2400" dirty="0" smtClean="0"/>
              <a:t>A criação de objetos é feita com a utilização do operador </a:t>
            </a:r>
            <a:r>
              <a:rPr lang="pt-BR" sz="2400" b="1" dirty="0" err="1" smtClean="0"/>
              <a:t>new</a:t>
            </a:r>
            <a:r>
              <a:rPr lang="pt-BR" sz="2400" dirty="0" smtClean="0"/>
              <a:t> e então o espaço necessário de memória para o objeto é alocado.</a:t>
            </a:r>
          </a:p>
          <a:p>
            <a:pPr>
              <a:lnSpc>
                <a:spcPct val="90000"/>
              </a:lnSpc>
              <a:buNone/>
            </a:pPr>
            <a:r>
              <a:rPr lang="pt-BR" sz="2400" dirty="0" smtClean="0"/>
              <a:t>O </a:t>
            </a:r>
            <a:r>
              <a:rPr lang="pt-BR" sz="2400" dirty="0" err="1" smtClean="0"/>
              <a:t>Garbage</a:t>
            </a:r>
            <a:r>
              <a:rPr lang="pt-BR" sz="2400" dirty="0" smtClean="0"/>
              <a:t> </a:t>
            </a:r>
            <a:r>
              <a:rPr lang="pt-BR" sz="2400" dirty="0" err="1" smtClean="0"/>
              <a:t>Collector</a:t>
            </a:r>
            <a:r>
              <a:rPr lang="pt-BR" sz="2400" dirty="0" smtClean="0"/>
              <a:t> libera o espaço de memória alocado para o objeto quando ele não está mais sendo utilizado.</a:t>
            </a:r>
            <a:endParaRPr lang="pt-BR" sz="2400" b="1" dirty="0" smtClean="0"/>
          </a:p>
          <a:p>
            <a:pPr>
              <a:lnSpc>
                <a:spcPct val="90000"/>
              </a:lnSpc>
              <a:buNone/>
            </a:pPr>
            <a:r>
              <a:rPr lang="pt-BR" sz="2400" b="1" dirty="0" smtClean="0"/>
              <a:t>Sintaxe</a:t>
            </a:r>
          </a:p>
          <a:p>
            <a:pPr>
              <a:lnSpc>
                <a:spcPct val="90000"/>
              </a:lnSpc>
              <a:buNone/>
            </a:pPr>
            <a:r>
              <a:rPr lang="pt-BR" sz="2400" dirty="0" smtClean="0"/>
              <a:t>&lt;</a:t>
            </a:r>
            <a:r>
              <a:rPr lang="pt-BR" sz="2400" dirty="0" err="1" smtClean="0"/>
              <a:t>nomedaclasse</a:t>
            </a:r>
            <a:r>
              <a:rPr lang="pt-BR" sz="2400" dirty="0" smtClean="0"/>
              <a:t>&gt;&lt;</a:t>
            </a:r>
            <a:r>
              <a:rPr lang="pt-BR" sz="2400" dirty="0" err="1" smtClean="0"/>
              <a:t>nomevariavel</a:t>
            </a:r>
            <a:r>
              <a:rPr lang="pt-BR" sz="2400" dirty="0" smtClean="0"/>
              <a:t>&gt;=</a:t>
            </a:r>
            <a:r>
              <a:rPr lang="pt-BR" sz="2400" dirty="0" err="1" smtClean="0"/>
              <a:t>new</a:t>
            </a:r>
            <a:r>
              <a:rPr lang="pt-BR" sz="2400" dirty="0" smtClean="0"/>
              <a:t>&lt;</a:t>
            </a:r>
            <a:r>
              <a:rPr lang="pt-BR" sz="2400" dirty="0" err="1" smtClean="0"/>
              <a:t>nomedaclasse</a:t>
            </a:r>
            <a:r>
              <a:rPr lang="pt-BR" sz="2400" dirty="0" smtClean="0"/>
              <a:t>&gt;()</a:t>
            </a:r>
            <a:endParaRPr lang="pt-BR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34851" t="31878" r="33501" b="24230"/>
          <a:stretch/>
        </p:blipFill>
        <p:spPr>
          <a:xfrm>
            <a:off x="162814" y="0"/>
            <a:ext cx="1432756" cy="154661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10522" y="166535"/>
            <a:ext cx="614257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/>
              <a:t>UNIVILLE – </a:t>
            </a:r>
            <a:r>
              <a:rPr lang="en-US" sz="2400" b="1" dirty="0" err="1" smtClean="0"/>
              <a:t>Universidade</a:t>
            </a:r>
            <a:r>
              <a:rPr lang="en-US" sz="2400" b="1" dirty="0" smtClean="0"/>
              <a:t> da </a:t>
            </a:r>
            <a:r>
              <a:rPr lang="en-US" sz="2400" b="1" dirty="0" err="1" smtClean="0"/>
              <a:t>Região</a:t>
            </a:r>
            <a:r>
              <a:rPr lang="en-US" sz="2400" b="1" dirty="0" smtClean="0"/>
              <a:t> de Joinville</a:t>
            </a:r>
          </a:p>
          <a:p>
            <a:pPr algn="ctr">
              <a:lnSpc>
                <a:spcPct val="80000"/>
              </a:lnSpc>
            </a:pPr>
            <a:r>
              <a:rPr lang="en-US" sz="2400" b="1" dirty="0" err="1" smtClean="0"/>
              <a:t>Programação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Orientada</a:t>
            </a:r>
            <a:r>
              <a:rPr lang="en-US" sz="2400" b="1" dirty="0" smtClean="0"/>
              <a:t> a </a:t>
            </a:r>
            <a:r>
              <a:rPr lang="en-US" sz="2400" b="1" dirty="0" err="1" smtClean="0"/>
              <a:t>Objetos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690362" y="6443894"/>
            <a:ext cx="3931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Prof. Anderson José de Souza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77516" y="1270151"/>
            <a:ext cx="1388972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900" b="1" dirty="0" smtClean="0"/>
              <a:t>Objetos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8526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91211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2400" dirty="0" smtClean="0"/>
              <a:t>Para criarmos uma instância da classe Pessoa utilizamos:</a:t>
            </a:r>
          </a:p>
          <a:p>
            <a:pPr>
              <a:lnSpc>
                <a:spcPct val="90000"/>
              </a:lnSpc>
              <a:buNone/>
            </a:pPr>
            <a:endParaRPr lang="pt-BR" sz="2400" b="1" dirty="0" smtClean="0"/>
          </a:p>
          <a:p>
            <a:pPr>
              <a:lnSpc>
                <a:spcPct val="90000"/>
              </a:lnSpc>
              <a:buNone/>
            </a:pPr>
            <a:r>
              <a:rPr lang="pt-BR" sz="2400" b="1" dirty="0" smtClean="0"/>
              <a:t>Pessoa p = </a:t>
            </a:r>
            <a:r>
              <a:rPr lang="pt-BR" sz="2400" b="1" dirty="0" err="1" smtClean="0"/>
              <a:t>new</a:t>
            </a:r>
            <a:r>
              <a:rPr lang="pt-BR" sz="2400" b="1" dirty="0" smtClean="0"/>
              <a:t> Pessoa()</a:t>
            </a:r>
          </a:p>
          <a:p>
            <a:pPr>
              <a:lnSpc>
                <a:spcPct val="90000"/>
              </a:lnSpc>
              <a:buNone/>
            </a:pPr>
            <a:endParaRPr lang="pt-BR" sz="2400" b="1" dirty="0" smtClean="0"/>
          </a:p>
          <a:p>
            <a:pPr>
              <a:lnSpc>
                <a:spcPct val="90000"/>
              </a:lnSpc>
              <a:buNone/>
            </a:pPr>
            <a:r>
              <a:rPr lang="pt-BR" sz="2400" dirty="0" smtClean="0"/>
              <a:t>Para criarmos uma instância da classe Data utilizamos:</a:t>
            </a:r>
          </a:p>
          <a:p>
            <a:pPr>
              <a:lnSpc>
                <a:spcPct val="90000"/>
              </a:lnSpc>
              <a:buNone/>
            </a:pPr>
            <a:endParaRPr lang="pt-BR" sz="2400" b="1" dirty="0" smtClean="0"/>
          </a:p>
          <a:p>
            <a:pPr>
              <a:lnSpc>
                <a:spcPct val="90000"/>
              </a:lnSpc>
              <a:buNone/>
            </a:pPr>
            <a:r>
              <a:rPr lang="pt-BR" sz="2400" b="1" dirty="0" smtClean="0"/>
              <a:t>Data d = </a:t>
            </a:r>
            <a:r>
              <a:rPr lang="pt-BR" sz="2400" b="1" dirty="0" err="1" smtClean="0"/>
              <a:t>new</a:t>
            </a:r>
            <a:r>
              <a:rPr lang="pt-BR" sz="2400" b="1" dirty="0" smtClean="0"/>
              <a:t> Data()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34851" t="31878" r="33501" b="24230"/>
          <a:stretch/>
        </p:blipFill>
        <p:spPr>
          <a:xfrm>
            <a:off x="162814" y="0"/>
            <a:ext cx="1432756" cy="154661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10522" y="166535"/>
            <a:ext cx="614257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/>
              <a:t>UNIVILLE – </a:t>
            </a:r>
            <a:r>
              <a:rPr lang="en-US" sz="2400" b="1" dirty="0" err="1" smtClean="0"/>
              <a:t>Universidade</a:t>
            </a:r>
            <a:r>
              <a:rPr lang="en-US" sz="2400" b="1" dirty="0" smtClean="0"/>
              <a:t> da </a:t>
            </a:r>
            <a:r>
              <a:rPr lang="en-US" sz="2400" b="1" dirty="0" err="1" smtClean="0"/>
              <a:t>Região</a:t>
            </a:r>
            <a:r>
              <a:rPr lang="en-US" sz="2400" b="1" dirty="0" smtClean="0"/>
              <a:t> de Joinville</a:t>
            </a:r>
          </a:p>
          <a:p>
            <a:pPr algn="ctr">
              <a:lnSpc>
                <a:spcPct val="80000"/>
              </a:lnSpc>
            </a:pPr>
            <a:r>
              <a:rPr lang="en-US" sz="2400" b="1" dirty="0" err="1" smtClean="0"/>
              <a:t>Programação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Orientada</a:t>
            </a:r>
            <a:r>
              <a:rPr lang="en-US" sz="2400" b="1" dirty="0" smtClean="0"/>
              <a:t> a </a:t>
            </a:r>
            <a:r>
              <a:rPr lang="en-US" sz="2400" b="1" dirty="0" err="1" smtClean="0"/>
              <a:t>Objetos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690362" y="6443894"/>
            <a:ext cx="3931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Prof. Anderson José de Souza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77516" y="1270151"/>
            <a:ext cx="1388972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900" b="1" dirty="0" smtClean="0"/>
              <a:t>Objetos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8526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68120" y="1628449"/>
            <a:ext cx="875998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500" b="1" dirty="0" smtClean="0"/>
              <a:t>Instâncias de Objetos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6397" y="2806700"/>
            <a:ext cx="955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Classe</a:t>
            </a:r>
          </a:p>
          <a:p>
            <a:r>
              <a:rPr lang="pt-BR" dirty="0" smtClean="0"/>
              <a:t>Veículos</a:t>
            </a:r>
            <a:endParaRPr lang="pt-BR" dirty="0"/>
          </a:p>
        </p:txBody>
      </p:sp>
      <p:sp>
        <p:nvSpPr>
          <p:cNvPr id="11" name="TextBox 10"/>
          <p:cNvSpPr txBox="1"/>
          <p:nvPr/>
        </p:nvSpPr>
        <p:spPr>
          <a:xfrm>
            <a:off x="1897616" y="2806700"/>
            <a:ext cx="1109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Subclasse</a:t>
            </a:r>
          </a:p>
          <a:p>
            <a:r>
              <a:rPr lang="pt-BR" dirty="0" smtClean="0"/>
              <a:t>Passeio</a:t>
            </a:r>
            <a:endParaRPr lang="pt-BR" dirty="0"/>
          </a:p>
        </p:txBody>
      </p:sp>
      <p:sp>
        <p:nvSpPr>
          <p:cNvPr id="12" name="TextBox 11"/>
          <p:cNvSpPr txBox="1"/>
          <p:nvPr/>
        </p:nvSpPr>
        <p:spPr>
          <a:xfrm>
            <a:off x="3475577" y="2806700"/>
            <a:ext cx="1109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Subclasse</a:t>
            </a:r>
          </a:p>
          <a:p>
            <a:r>
              <a:rPr lang="pt-BR" dirty="0" smtClean="0"/>
              <a:t>Sedan</a:t>
            </a:r>
            <a:endParaRPr lang="pt-BR" dirty="0"/>
          </a:p>
        </p:txBody>
      </p:sp>
      <p:sp>
        <p:nvSpPr>
          <p:cNvPr id="13" name="TextBox 12"/>
          <p:cNvSpPr txBox="1"/>
          <p:nvPr/>
        </p:nvSpPr>
        <p:spPr>
          <a:xfrm>
            <a:off x="4762500" y="2806700"/>
            <a:ext cx="15643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Instância</a:t>
            </a:r>
          </a:p>
          <a:p>
            <a:r>
              <a:rPr lang="pt-BR" dirty="0" smtClean="0"/>
              <a:t>Marca: </a:t>
            </a:r>
            <a:r>
              <a:rPr lang="pt-BR" dirty="0" err="1" smtClean="0"/>
              <a:t>Opel</a:t>
            </a:r>
            <a:endParaRPr lang="pt-BR" dirty="0" smtClean="0"/>
          </a:p>
          <a:p>
            <a:r>
              <a:rPr lang="pt-BR" dirty="0" smtClean="0"/>
              <a:t>Modelo: </a:t>
            </a:r>
            <a:r>
              <a:rPr lang="pt-BR" dirty="0" err="1" smtClean="0"/>
              <a:t>Fire</a:t>
            </a:r>
            <a:endParaRPr lang="pt-BR" dirty="0" smtClean="0"/>
          </a:p>
          <a:p>
            <a:r>
              <a:rPr lang="pt-BR" dirty="0" smtClean="0"/>
              <a:t>Ano: 2002</a:t>
            </a:r>
          </a:p>
          <a:p>
            <a:r>
              <a:rPr lang="pt-BR" dirty="0" err="1" smtClean="0"/>
              <a:t>Pot</a:t>
            </a:r>
            <a:r>
              <a:rPr lang="pt-BR" dirty="0" smtClean="0"/>
              <a:t>.: 195 cv</a:t>
            </a:r>
          </a:p>
          <a:p>
            <a:r>
              <a:rPr lang="pt-BR" dirty="0" smtClean="0"/>
              <a:t>Eixos: 2</a:t>
            </a:r>
          </a:p>
          <a:p>
            <a:r>
              <a:rPr lang="pt-BR" dirty="0" smtClean="0"/>
              <a:t>Carga: 1.500kg</a:t>
            </a:r>
            <a:endParaRPr lang="pt-BR" dirty="0"/>
          </a:p>
        </p:txBody>
      </p:sp>
      <p:sp>
        <p:nvSpPr>
          <p:cNvPr id="14" name="TextBox 13"/>
          <p:cNvSpPr txBox="1"/>
          <p:nvPr/>
        </p:nvSpPr>
        <p:spPr>
          <a:xfrm>
            <a:off x="6601775" y="2806700"/>
            <a:ext cx="20556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Instância</a:t>
            </a:r>
          </a:p>
          <a:p>
            <a:r>
              <a:rPr lang="pt-BR" dirty="0" smtClean="0"/>
              <a:t>Marca: </a:t>
            </a:r>
            <a:r>
              <a:rPr lang="pt-BR" dirty="0" err="1" smtClean="0"/>
              <a:t>Thunderbird</a:t>
            </a:r>
            <a:endParaRPr lang="pt-BR" dirty="0" smtClean="0"/>
          </a:p>
          <a:p>
            <a:r>
              <a:rPr lang="pt-BR" dirty="0" smtClean="0"/>
              <a:t>Modelo: Super</a:t>
            </a:r>
          </a:p>
          <a:p>
            <a:r>
              <a:rPr lang="pt-BR" dirty="0" smtClean="0"/>
              <a:t>Ano: 2000</a:t>
            </a:r>
          </a:p>
          <a:p>
            <a:r>
              <a:rPr lang="pt-BR" dirty="0" err="1" smtClean="0"/>
              <a:t>Pot</a:t>
            </a:r>
            <a:r>
              <a:rPr lang="pt-BR" dirty="0" smtClean="0"/>
              <a:t>.: 250 cv</a:t>
            </a:r>
          </a:p>
          <a:p>
            <a:r>
              <a:rPr lang="pt-BR" dirty="0" smtClean="0"/>
              <a:t>Eixos: 2</a:t>
            </a:r>
          </a:p>
          <a:p>
            <a:r>
              <a:rPr lang="pt-BR" dirty="0" smtClean="0"/>
              <a:t>Carga: 1.800kg</a:t>
            </a:r>
            <a:endParaRPr lang="pt-BR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l="34851" t="31878" r="33501" b="24230"/>
          <a:stretch/>
        </p:blipFill>
        <p:spPr>
          <a:xfrm>
            <a:off x="162814" y="0"/>
            <a:ext cx="1432756" cy="154661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610522" y="166535"/>
            <a:ext cx="614257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/>
              <a:t>UNIVILLE – </a:t>
            </a:r>
            <a:r>
              <a:rPr lang="en-US" sz="2400" b="1" dirty="0" err="1" smtClean="0"/>
              <a:t>Universidade</a:t>
            </a:r>
            <a:r>
              <a:rPr lang="en-US" sz="2400" b="1" dirty="0" smtClean="0"/>
              <a:t> da </a:t>
            </a:r>
            <a:r>
              <a:rPr lang="en-US" sz="2400" b="1" dirty="0" err="1" smtClean="0"/>
              <a:t>Região</a:t>
            </a:r>
            <a:r>
              <a:rPr lang="en-US" sz="2400" b="1" dirty="0" smtClean="0"/>
              <a:t> de Joinville</a:t>
            </a:r>
          </a:p>
          <a:p>
            <a:pPr algn="ctr">
              <a:lnSpc>
                <a:spcPct val="80000"/>
              </a:lnSpc>
            </a:pPr>
            <a:r>
              <a:rPr lang="en-US" sz="2400" b="1" dirty="0" err="1" smtClean="0"/>
              <a:t>Programação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Orientada</a:t>
            </a:r>
            <a:r>
              <a:rPr lang="en-US" sz="2400" b="1" dirty="0" smtClean="0"/>
              <a:t> a </a:t>
            </a:r>
            <a:r>
              <a:rPr lang="en-US" sz="2400" b="1" dirty="0" err="1" smtClean="0"/>
              <a:t>Objetos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690362" y="6443894"/>
            <a:ext cx="3931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Prof. Anderson José de Souza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58790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249" y="1288210"/>
            <a:ext cx="4619513" cy="50479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34851" t="31878" r="33501" b="24230"/>
          <a:stretch/>
        </p:blipFill>
        <p:spPr>
          <a:xfrm>
            <a:off x="162814" y="0"/>
            <a:ext cx="1432756" cy="154661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10522" y="166535"/>
            <a:ext cx="614257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/>
              <a:t>UNIVILLE – </a:t>
            </a:r>
            <a:r>
              <a:rPr lang="en-US" sz="2400" b="1" dirty="0" err="1" smtClean="0"/>
              <a:t>Universidade</a:t>
            </a:r>
            <a:r>
              <a:rPr lang="en-US" sz="2400" b="1" dirty="0" smtClean="0"/>
              <a:t> da </a:t>
            </a:r>
            <a:r>
              <a:rPr lang="en-US" sz="2400" b="1" dirty="0" err="1" smtClean="0"/>
              <a:t>Região</a:t>
            </a:r>
            <a:r>
              <a:rPr lang="en-US" sz="2400" b="1" dirty="0" smtClean="0"/>
              <a:t> de Joinville</a:t>
            </a:r>
          </a:p>
          <a:p>
            <a:pPr algn="ctr">
              <a:lnSpc>
                <a:spcPct val="80000"/>
              </a:lnSpc>
            </a:pPr>
            <a:r>
              <a:rPr lang="en-US" sz="2400" b="1" dirty="0" err="1" smtClean="0"/>
              <a:t>Programação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Orientada</a:t>
            </a:r>
            <a:r>
              <a:rPr lang="en-US" sz="2400" b="1" dirty="0" smtClean="0"/>
              <a:t> a </a:t>
            </a:r>
            <a:r>
              <a:rPr lang="en-US" sz="2400" b="1" dirty="0" err="1" smtClean="0"/>
              <a:t>Objetos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690362" y="6443894"/>
            <a:ext cx="3931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Prof. Anderson José de Souza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62688627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14036"/>
            <a:ext cx="8229600" cy="1143000"/>
          </a:xfrm>
        </p:spPr>
        <p:txBody>
          <a:bodyPr>
            <a:normAutofit/>
          </a:bodyPr>
          <a:lstStyle/>
          <a:p>
            <a:r>
              <a:rPr lang="pt-BR" sz="3500" b="1" dirty="0" smtClean="0"/>
              <a:t>Abstração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0" y="2328829"/>
            <a:ext cx="9144000" cy="4648200"/>
          </a:xfrm>
        </p:spPr>
        <p:txBody>
          <a:bodyPr>
            <a:normAutofit/>
          </a:bodyPr>
          <a:lstStyle/>
          <a:p>
            <a:pPr algn="ctr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ES_tradnl" sz="2500" dirty="0" err="1" smtClean="0">
                <a:ea typeface="+mn-ea"/>
                <a:cs typeface="+mn-cs"/>
              </a:rPr>
              <a:t>Uma</a:t>
            </a:r>
            <a:r>
              <a:rPr lang="es-ES_tradnl" sz="2500" dirty="0" smtClean="0">
                <a:ea typeface="+mn-ea"/>
                <a:cs typeface="+mn-cs"/>
              </a:rPr>
              <a:t> </a:t>
            </a:r>
            <a:r>
              <a:rPr lang="es-ES_tradnl" sz="2500" dirty="0" err="1" smtClean="0">
                <a:ea typeface="+mn-ea"/>
                <a:cs typeface="+mn-cs"/>
              </a:rPr>
              <a:t>classe</a:t>
            </a:r>
            <a:r>
              <a:rPr lang="es-ES_tradnl" sz="2500" dirty="0" smtClean="0">
                <a:ea typeface="+mn-ea"/>
                <a:cs typeface="+mn-cs"/>
              </a:rPr>
              <a:t> pode representar </a:t>
            </a:r>
            <a:r>
              <a:rPr lang="es-ES_tradnl" sz="2500" dirty="0" err="1" smtClean="0">
                <a:ea typeface="+mn-ea"/>
                <a:cs typeface="+mn-cs"/>
              </a:rPr>
              <a:t>qualquer</a:t>
            </a:r>
            <a:r>
              <a:rPr lang="es-ES_tradnl" sz="2500" dirty="0" smtClean="0">
                <a:ea typeface="+mn-ea"/>
                <a:cs typeface="+mn-cs"/>
              </a:rPr>
              <a:t> </a:t>
            </a:r>
            <a:r>
              <a:rPr lang="es-ES_tradnl" sz="2500" dirty="0" err="1" smtClean="0">
                <a:ea typeface="+mn-ea"/>
                <a:cs typeface="+mn-cs"/>
              </a:rPr>
              <a:t>coisa</a:t>
            </a:r>
            <a:r>
              <a:rPr lang="es-ES_tradnl" sz="2500" dirty="0" smtClean="0">
                <a:ea typeface="+mn-ea"/>
                <a:cs typeface="+mn-cs"/>
              </a:rPr>
              <a:t> </a:t>
            </a:r>
            <a:r>
              <a:rPr lang="es-ES_tradnl" sz="2500" dirty="0" err="1" smtClean="0">
                <a:ea typeface="+mn-ea"/>
                <a:cs typeface="+mn-cs"/>
              </a:rPr>
              <a:t>em</a:t>
            </a:r>
            <a:r>
              <a:rPr lang="es-ES_tradnl" sz="2500" dirty="0" smtClean="0">
                <a:ea typeface="+mn-ea"/>
                <a:cs typeface="+mn-cs"/>
              </a:rPr>
              <a:t> </a:t>
            </a:r>
            <a:r>
              <a:rPr lang="es-ES_tradnl" sz="2500" dirty="0" err="1" smtClean="0">
                <a:ea typeface="+mn-ea"/>
                <a:cs typeface="+mn-cs"/>
              </a:rPr>
              <a:t>qualquer</a:t>
            </a:r>
            <a:r>
              <a:rPr lang="es-ES_tradnl" sz="2500" dirty="0" smtClean="0">
                <a:ea typeface="+mn-ea"/>
                <a:cs typeface="+mn-cs"/>
              </a:rPr>
              <a:t> ambiente</a:t>
            </a:r>
          </a:p>
          <a:p>
            <a:pPr algn="ctr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s-ES_tradnl" sz="2500" dirty="0" smtClean="0"/>
          </a:p>
          <a:p>
            <a:pPr algn="ctr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ES_tradnl" sz="2500" dirty="0" err="1" smtClean="0"/>
              <a:t>Sugere</a:t>
            </a:r>
            <a:r>
              <a:rPr lang="es-ES_tradnl" sz="2500" dirty="0" smtClean="0"/>
              <a:t>-se que a </a:t>
            </a:r>
            <a:r>
              <a:rPr lang="es-ES_tradnl" sz="2500" dirty="0" err="1" smtClean="0"/>
              <a:t>modelagem</a:t>
            </a:r>
            <a:r>
              <a:rPr lang="es-ES_tradnl" sz="2500" dirty="0" smtClean="0"/>
              <a:t> foque nos objetivos </a:t>
            </a:r>
            <a:r>
              <a:rPr lang="es-ES_tradnl" sz="2500" dirty="0" err="1" smtClean="0"/>
              <a:t>principais</a:t>
            </a:r>
            <a:r>
              <a:rPr lang="es-ES_tradnl" sz="2500" dirty="0" smtClean="0"/>
              <a:t> do </a:t>
            </a:r>
            <a:r>
              <a:rPr lang="es-ES_tradnl" sz="2500" dirty="0" err="1" smtClean="0"/>
              <a:t>negócio</a:t>
            </a:r>
            <a:endParaRPr lang="es-ES_tradnl" sz="2500" dirty="0" smtClean="0"/>
          </a:p>
          <a:p>
            <a:pPr algn="ctr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s-ES_tradnl" sz="2500" dirty="0" smtClean="0"/>
          </a:p>
          <a:p>
            <a:pPr algn="ctr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ES_tradnl" sz="2500" dirty="0" smtClean="0">
                <a:ea typeface="+mn-ea"/>
                <a:cs typeface="+mn-cs"/>
              </a:rPr>
              <a:t>Evita que o sistema </a:t>
            </a:r>
            <a:r>
              <a:rPr lang="es-ES_tradnl" sz="2500" dirty="0" err="1" smtClean="0">
                <a:ea typeface="+mn-ea"/>
                <a:cs typeface="+mn-cs"/>
              </a:rPr>
              <a:t>seja</a:t>
            </a:r>
            <a:r>
              <a:rPr lang="es-ES_tradnl" sz="2500" dirty="0" smtClean="0">
                <a:ea typeface="+mn-ea"/>
                <a:cs typeface="+mn-cs"/>
              </a:rPr>
              <a:t> </a:t>
            </a:r>
            <a:r>
              <a:rPr lang="es-ES_tradnl" sz="2500" dirty="0" err="1" smtClean="0">
                <a:ea typeface="+mn-ea"/>
                <a:cs typeface="+mn-cs"/>
              </a:rPr>
              <a:t>muito</a:t>
            </a:r>
            <a:r>
              <a:rPr lang="es-ES_tradnl" sz="2500" dirty="0" smtClean="0">
                <a:ea typeface="+mn-ea"/>
                <a:cs typeface="+mn-cs"/>
              </a:rPr>
              <a:t> grande e </a:t>
            </a:r>
            <a:r>
              <a:rPr lang="es-ES_tradnl" sz="2500" dirty="0" err="1" smtClean="0">
                <a:ea typeface="+mn-ea"/>
                <a:cs typeface="+mn-cs"/>
              </a:rPr>
              <a:t>consequentemente</a:t>
            </a:r>
            <a:r>
              <a:rPr lang="es-ES_tradnl" sz="2500" dirty="0" smtClean="0">
                <a:ea typeface="+mn-ea"/>
                <a:cs typeface="+mn-cs"/>
              </a:rPr>
              <a:t> de difícil </a:t>
            </a:r>
            <a:r>
              <a:rPr lang="es-ES_tradnl" sz="2500" dirty="0" err="1" smtClean="0">
                <a:ea typeface="+mn-ea"/>
                <a:cs typeface="+mn-cs"/>
              </a:rPr>
              <a:t>manutenção</a:t>
            </a:r>
            <a:r>
              <a:rPr lang="es-ES_tradnl" sz="2500" dirty="0" smtClean="0">
                <a:ea typeface="+mn-ea"/>
                <a:cs typeface="+mn-cs"/>
              </a:rPr>
              <a:t> e </a:t>
            </a:r>
            <a:r>
              <a:rPr lang="es-ES_tradnl" sz="2500" dirty="0" err="1" smtClean="0">
                <a:ea typeface="+mn-ea"/>
                <a:cs typeface="+mn-cs"/>
              </a:rPr>
              <a:t>compreensão</a:t>
            </a:r>
            <a:r>
              <a:rPr lang="es-ES_tradnl" sz="2500" dirty="0" smtClean="0">
                <a:ea typeface="+mn-ea"/>
                <a:cs typeface="+mn-cs"/>
              </a:rPr>
              <a:t>.</a:t>
            </a:r>
            <a:endParaRPr lang="pt-BR" sz="2500" dirty="0"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34851" t="31878" r="33501" b="24230"/>
          <a:stretch/>
        </p:blipFill>
        <p:spPr>
          <a:xfrm>
            <a:off x="162814" y="0"/>
            <a:ext cx="1432756" cy="154661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10522" y="166535"/>
            <a:ext cx="614257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/>
              <a:t>UNIVILLE – </a:t>
            </a:r>
            <a:r>
              <a:rPr lang="en-US" sz="2400" b="1" dirty="0" err="1" smtClean="0"/>
              <a:t>Universidade</a:t>
            </a:r>
            <a:r>
              <a:rPr lang="en-US" sz="2400" b="1" dirty="0" smtClean="0"/>
              <a:t> da </a:t>
            </a:r>
            <a:r>
              <a:rPr lang="en-US" sz="2400" b="1" dirty="0" err="1" smtClean="0"/>
              <a:t>Região</a:t>
            </a:r>
            <a:r>
              <a:rPr lang="en-US" sz="2400" b="1" dirty="0" smtClean="0"/>
              <a:t> de Joinville</a:t>
            </a:r>
          </a:p>
          <a:p>
            <a:pPr algn="ctr">
              <a:lnSpc>
                <a:spcPct val="80000"/>
              </a:lnSpc>
            </a:pPr>
            <a:r>
              <a:rPr lang="en-US" sz="2400" b="1" dirty="0" err="1" smtClean="0"/>
              <a:t>Programação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Orientada</a:t>
            </a:r>
            <a:r>
              <a:rPr lang="en-US" sz="2400" b="1" dirty="0" smtClean="0"/>
              <a:t> a </a:t>
            </a:r>
            <a:r>
              <a:rPr lang="en-US" sz="2400" b="1" dirty="0" err="1" smtClean="0"/>
              <a:t>Objetos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690362" y="6443894"/>
            <a:ext cx="3931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Prof. Anderson José de Souza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157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14036"/>
            <a:ext cx="8229600" cy="1143000"/>
          </a:xfrm>
        </p:spPr>
        <p:txBody>
          <a:bodyPr>
            <a:normAutofit/>
          </a:bodyPr>
          <a:lstStyle/>
          <a:p>
            <a:r>
              <a:rPr lang="pt-BR" sz="3500" b="1" dirty="0" smtClean="0"/>
              <a:t>Abstração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0" y="2328829"/>
            <a:ext cx="9144000" cy="4648200"/>
          </a:xfrm>
        </p:spPr>
        <p:txBody>
          <a:bodyPr>
            <a:normAutofit/>
          </a:bodyPr>
          <a:lstStyle/>
          <a:p>
            <a:pPr algn="ctr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ES_tradnl" sz="2500" dirty="0" smtClean="0">
                <a:ea typeface="+mn-ea"/>
                <a:cs typeface="+mn-cs"/>
              </a:rPr>
              <a:t>No mundo real, podemos utilizar </a:t>
            </a:r>
            <a:r>
              <a:rPr lang="es-ES_tradnl" sz="2500" dirty="0" err="1" smtClean="0">
                <a:ea typeface="+mn-ea"/>
                <a:cs typeface="+mn-cs"/>
              </a:rPr>
              <a:t>um</a:t>
            </a:r>
            <a:r>
              <a:rPr lang="es-ES_tradnl" sz="2500" dirty="0" smtClean="0">
                <a:ea typeface="+mn-ea"/>
                <a:cs typeface="+mn-cs"/>
              </a:rPr>
              <a:t> </a:t>
            </a:r>
            <a:r>
              <a:rPr lang="es-ES_tradnl" sz="2500" dirty="0" err="1" smtClean="0">
                <a:ea typeface="+mn-ea"/>
                <a:cs typeface="+mn-cs"/>
              </a:rPr>
              <a:t>produto</a:t>
            </a:r>
            <a:r>
              <a:rPr lang="es-ES_tradnl" sz="2500" dirty="0" smtClean="0">
                <a:ea typeface="+mn-ea"/>
                <a:cs typeface="+mn-cs"/>
              </a:rPr>
              <a:t> que </a:t>
            </a:r>
            <a:r>
              <a:rPr lang="es-ES_tradnl" sz="2500" dirty="0" err="1" smtClean="0">
                <a:ea typeface="+mn-ea"/>
                <a:cs typeface="+mn-cs"/>
              </a:rPr>
              <a:t>possui</a:t>
            </a:r>
            <a:r>
              <a:rPr lang="es-ES_tradnl" sz="2500" dirty="0" smtClean="0">
                <a:ea typeface="+mn-ea"/>
                <a:cs typeface="+mn-cs"/>
              </a:rPr>
              <a:t> </a:t>
            </a:r>
            <a:r>
              <a:rPr lang="es-ES_tradnl" sz="2500" dirty="0" err="1" smtClean="0">
                <a:ea typeface="+mn-ea"/>
                <a:cs typeface="+mn-cs"/>
              </a:rPr>
              <a:t>informações</a:t>
            </a:r>
            <a:r>
              <a:rPr lang="es-ES_tradnl" sz="2500" dirty="0" smtClean="0"/>
              <a:t> de </a:t>
            </a:r>
            <a:r>
              <a:rPr lang="es-ES_tradnl" sz="2500" dirty="0" err="1" smtClean="0"/>
              <a:t>garantia</a:t>
            </a:r>
            <a:r>
              <a:rPr lang="es-ES_tradnl" sz="2500" dirty="0" smtClean="0"/>
              <a:t>, </a:t>
            </a:r>
            <a:r>
              <a:rPr lang="es-ES_tradnl" sz="2500" dirty="0" err="1" smtClean="0"/>
              <a:t>matéria</a:t>
            </a:r>
            <a:r>
              <a:rPr lang="es-ES_tradnl" sz="2500" dirty="0" smtClean="0"/>
              <a:t>-prima, etc.</a:t>
            </a:r>
          </a:p>
          <a:p>
            <a:pPr algn="ctr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s-ES_tradnl" sz="2500" dirty="0" smtClean="0">
              <a:ea typeface="+mn-ea"/>
              <a:cs typeface="+mn-cs"/>
            </a:endParaRPr>
          </a:p>
          <a:p>
            <a:pPr algn="ctr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ES_tradnl" sz="2500" dirty="0" smtClean="0"/>
              <a:t>No mundo real, podemos trocar </a:t>
            </a:r>
            <a:r>
              <a:rPr lang="es-ES_tradnl" sz="2500" dirty="0" err="1" smtClean="0"/>
              <a:t>produtos</a:t>
            </a:r>
            <a:r>
              <a:rPr lang="es-ES_tradnl" sz="2500" dirty="0" smtClean="0"/>
              <a:t> entre </a:t>
            </a:r>
            <a:r>
              <a:rPr lang="es-ES_tradnl" sz="2500" dirty="0" err="1" smtClean="0"/>
              <a:t>pessoas</a:t>
            </a:r>
            <a:r>
              <a:rPr lang="es-ES_tradnl" sz="2500" dirty="0" smtClean="0"/>
              <a:t>, mas, </a:t>
            </a:r>
            <a:r>
              <a:rPr lang="es-ES_tradnl" sz="2500" dirty="0" err="1" smtClean="0"/>
              <a:t>em</a:t>
            </a:r>
            <a:r>
              <a:rPr lang="es-ES_tradnl" sz="2500" dirty="0" smtClean="0"/>
              <a:t> </a:t>
            </a:r>
            <a:r>
              <a:rPr lang="es-ES_tradnl" sz="2500" dirty="0" err="1" smtClean="0"/>
              <a:t>um</a:t>
            </a:r>
            <a:r>
              <a:rPr lang="es-ES_tradnl" sz="2500" dirty="0" smtClean="0"/>
              <a:t> </a:t>
            </a:r>
            <a:r>
              <a:rPr lang="es-ES_tradnl" sz="2500" dirty="0" err="1" smtClean="0"/>
              <a:t>cenário</a:t>
            </a:r>
            <a:r>
              <a:rPr lang="es-ES_tradnl" sz="2500" dirty="0" smtClean="0"/>
              <a:t> de e-</a:t>
            </a:r>
            <a:r>
              <a:rPr lang="es-ES_tradnl" sz="2500" dirty="0" err="1" smtClean="0"/>
              <a:t>business</a:t>
            </a:r>
            <a:r>
              <a:rPr lang="es-ES_tradnl" sz="2500" dirty="0" smtClean="0"/>
              <a:t>, </a:t>
            </a:r>
            <a:r>
              <a:rPr lang="es-ES_tradnl" sz="2500" dirty="0" err="1" smtClean="0"/>
              <a:t>não</a:t>
            </a:r>
            <a:r>
              <a:rPr lang="es-ES_tradnl" sz="2500" dirty="0" smtClean="0"/>
              <a:t> precisamos implementar este </a:t>
            </a:r>
            <a:r>
              <a:rPr lang="es-ES_tradnl" sz="2500" dirty="0" err="1" smtClean="0"/>
              <a:t>comportamento</a:t>
            </a:r>
            <a:r>
              <a:rPr lang="es-ES_tradnl" sz="2500" dirty="0" smtClean="0"/>
              <a:t> </a:t>
            </a:r>
            <a:r>
              <a:rPr lang="es-ES_tradnl" sz="2500" dirty="0" err="1" smtClean="0"/>
              <a:t>ao</a:t>
            </a:r>
            <a:r>
              <a:rPr lang="es-ES_tradnl" sz="2500" dirty="0" smtClean="0"/>
              <a:t> </a:t>
            </a:r>
            <a:r>
              <a:rPr lang="es-ES_tradnl" sz="2500" dirty="0" err="1" smtClean="0"/>
              <a:t>definirmos</a:t>
            </a:r>
            <a:r>
              <a:rPr lang="es-ES_tradnl" sz="2500" dirty="0" smtClean="0"/>
              <a:t> o </a:t>
            </a:r>
            <a:r>
              <a:rPr lang="es-ES_tradnl" sz="2500" dirty="0" err="1" smtClean="0"/>
              <a:t>produto</a:t>
            </a:r>
            <a:r>
              <a:rPr lang="es-ES_tradnl" sz="2500" dirty="0" smtClean="0"/>
              <a:t>.</a:t>
            </a:r>
            <a:endParaRPr lang="pt-BR" sz="2500" dirty="0"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34851" t="31878" r="33501" b="24230"/>
          <a:stretch/>
        </p:blipFill>
        <p:spPr>
          <a:xfrm>
            <a:off x="162814" y="0"/>
            <a:ext cx="1432756" cy="154661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10522" y="166535"/>
            <a:ext cx="614257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/>
              <a:t>UNIVILLE – </a:t>
            </a:r>
            <a:r>
              <a:rPr lang="en-US" sz="2400" b="1" dirty="0" err="1" smtClean="0"/>
              <a:t>Universidade</a:t>
            </a:r>
            <a:r>
              <a:rPr lang="en-US" sz="2400" b="1" dirty="0" smtClean="0"/>
              <a:t> da </a:t>
            </a:r>
            <a:r>
              <a:rPr lang="en-US" sz="2400" b="1" dirty="0" err="1" smtClean="0"/>
              <a:t>Região</a:t>
            </a:r>
            <a:r>
              <a:rPr lang="en-US" sz="2400" b="1" dirty="0" smtClean="0"/>
              <a:t> de Joinville</a:t>
            </a:r>
          </a:p>
          <a:p>
            <a:pPr algn="ctr">
              <a:lnSpc>
                <a:spcPct val="80000"/>
              </a:lnSpc>
            </a:pPr>
            <a:r>
              <a:rPr lang="en-US" sz="2400" b="1" dirty="0" err="1" smtClean="0"/>
              <a:t>Programação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Orientada</a:t>
            </a:r>
            <a:r>
              <a:rPr lang="en-US" sz="2400" b="1" dirty="0" smtClean="0"/>
              <a:t> a </a:t>
            </a:r>
            <a:r>
              <a:rPr lang="en-US" sz="2400" b="1" dirty="0" err="1" smtClean="0"/>
              <a:t>Objetos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690362" y="6443894"/>
            <a:ext cx="3931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Prof. Anderson José de Souza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157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14036"/>
            <a:ext cx="8229600" cy="1143000"/>
          </a:xfrm>
        </p:spPr>
        <p:txBody>
          <a:bodyPr>
            <a:normAutofit/>
          </a:bodyPr>
          <a:lstStyle/>
          <a:p>
            <a:r>
              <a:rPr lang="pt-BR" sz="3500" b="1" dirty="0" smtClean="0"/>
              <a:t>Exemplos de Abstração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0" y="2328829"/>
            <a:ext cx="9144000" cy="4648200"/>
          </a:xfrm>
        </p:spPr>
        <p:txBody>
          <a:bodyPr>
            <a:normAutofit/>
          </a:bodyPr>
          <a:lstStyle/>
          <a:p>
            <a:pPr algn="just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ES_tradnl" sz="2500" dirty="0" err="1" smtClean="0">
                <a:ea typeface="+mn-ea"/>
                <a:cs typeface="+mn-cs"/>
              </a:rPr>
              <a:t>Estrutura</a:t>
            </a:r>
            <a:r>
              <a:rPr lang="es-ES_tradnl" sz="2500" dirty="0" smtClean="0">
                <a:ea typeface="+mn-ea"/>
                <a:cs typeface="+mn-cs"/>
              </a:rPr>
              <a:t> básica de </a:t>
            </a:r>
            <a:r>
              <a:rPr lang="es-ES_tradnl" sz="2500" dirty="0" err="1" smtClean="0">
                <a:ea typeface="+mn-ea"/>
                <a:cs typeface="+mn-cs"/>
              </a:rPr>
              <a:t>uma</a:t>
            </a:r>
            <a:r>
              <a:rPr lang="es-ES_tradnl" sz="2500" dirty="0" smtClean="0">
                <a:ea typeface="+mn-ea"/>
                <a:cs typeface="+mn-cs"/>
              </a:rPr>
              <a:t> data: </a:t>
            </a:r>
            <a:r>
              <a:rPr lang="es-ES_tradnl" sz="2500" dirty="0" err="1" smtClean="0">
                <a:ea typeface="+mn-ea"/>
                <a:cs typeface="+mn-cs"/>
              </a:rPr>
              <a:t>dia</a:t>
            </a:r>
            <a:r>
              <a:rPr lang="es-ES_tradnl" sz="2500" dirty="0" smtClean="0">
                <a:ea typeface="+mn-ea"/>
                <a:cs typeface="+mn-cs"/>
              </a:rPr>
              <a:t>, </a:t>
            </a:r>
            <a:r>
              <a:rPr lang="es-ES_tradnl" sz="2500" dirty="0" err="1" smtClean="0">
                <a:ea typeface="+mn-ea"/>
                <a:cs typeface="+mn-cs"/>
              </a:rPr>
              <a:t>mês</a:t>
            </a:r>
            <a:r>
              <a:rPr lang="es-ES_tradnl" sz="2500" dirty="0" smtClean="0">
                <a:ea typeface="+mn-ea"/>
                <a:cs typeface="+mn-cs"/>
              </a:rPr>
              <a:t>, ano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s-ES_tradnl" sz="2500" dirty="0" smtClean="0"/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ES_tradnl" sz="2500" dirty="0" err="1" smtClean="0"/>
              <a:t>Qual</a:t>
            </a:r>
            <a:r>
              <a:rPr lang="es-ES_tradnl" sz="2500" dirty="0" smtClean="0"/>
              <a:t> o </a:t>
            </a:r>
            <a:r>
              <a:rPr lang="es-ES_tradnl" sz="2500" dirty="0" err="1" smtClean="0"/>
              <a:t>comportamento</a:t>
            </a:r>
            <a:r>
              <a:rPr lang="es-ES_tradnl" sz="2500" dirty="0" smtClean="0"/>
              <a:t> </a:t>
            </a:r>
            <a:r>
              <a:rPr lang="es-ES_tradnl" sz="2500" dirty="0" err="1" smtClean="0"/>
              <a:t>ou</a:t>
            </a:r>
            <a:r>
              <a:rPr lang="es-ES_tradnl" sz="2500" dirty="0" smtClean="0"/>
              <a:t> </a:t>
            </a:r>
            <a:r>
              <a:rPr lang="es-ES_tradnl" sz="2500" dirty="0" err="1" smtClean="0"/>
              <a:t>operações</a:t>
            </a:r>
            <a:r>
              <a:rPr lang="es-ES_tradnl" sz="2500" dirty="0" smtClean="0"/>
              <a:t> relativos a esta </a:t>
            </a:r>
            <a:r>
              <a:rPr lang="es-ES_tradnl" sz="2500" dirty="0" err="1" smtClean="0"/>
              <a:t>entidade</a:t>
            </a:r>
            <a:r>
              <a:rPr lang="es-ES_tradnl" sz="2500" dirty="0" smtClean="0"/>
              <a:t>?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Tx/>
              <a:buChar char="-"/>
              <a:defRPr/>
            </a:pPr>
            <a:r>
              <a:rPr lang="es-ES_tradnl" sz="2500" dirty="0" smtClean="0">
                <a:ea typeface="+mn-ea"/>
                <a:cs typeface="+mn-cs"/>
              </a:rPr>
              <a:t>Transformar o número do </a:t>
            </a:r>
            <a:r>
              <a:rPr lang="es-ES_tradnl" sz="2500" dirty="0" err="1" smtClean="0">
                <a:ea typeface="+mn-ea"/>
                <a:cs typeface="+mn-cs"/>
              </a:rPr>
              <a:t>mês</a:t>
            </a:r>
            <a:r>
              <a:rPr lang="es-ES_tradnl" sz="2500" dirty="0" smtClean="0">
                <a:ea typeface="+mn-ea"/>
                <a:cs typeface="+mn-cs"/>
              </a:rPr>
              <a:t> </a:t>
            </a:r>
            <a:r>
              <a:rPr lang="es-ES_tradnl" sz="2500" dirty="0" err="1" smtClean="0">
                <a:ea typeface="+mn-ea"/>
                <a:cs typeface="+mn-cs"/>
              </a:rPr>
              <a:t>em</a:t>
            </a:r>
            <a:r>
              <a:rPr lang="es-ES_tradnl" sz="2500" dirty="0" smtClean="0">
                <a:ea typeface="+mn-ea"/>
                <a:cs typeface="+mn-cs"/>
              </a:rPr>
              <a:t> </a:t>
            </a:r>
            <a:r>
              <a:rPr lang="es-ES_tradnl" sz="2500" dirty="0" err="1" smtClean="0">
                <a:ea typeface="+mn-ea"/>
                <a:cs typeface="+mn-cs"/>
              </a:rPr>
              <a:t>um</a:t>
            </a:r>
            <a:r>
              <a:rPr lang="es-ES_tradnl" sz="2500" dirty="0" smtClean="0">
                <a:ea typeface="+mn-ea"/>
                <a:cs typeface="+mn-cs"/>
              </a:rPr>
              <a:t> texto </a:t>
            </a:r>
            <a:r>
              <a:rPr lang="es-ES_tradnl" sz="2500" dirty="0" err="1" smtClean="0">
                <a:ea typeface="+mn-ea"/>
                <a:cs typeface="+mn-cs"/>
              </a:rPr>
              <a:t>com</a:t>
            </a:r>
            <a:r>
              <a:rPr lang="es-ES_tradnl" sz="2500" dirty="0" smtClean="0">
                <a:ea typeface="+mn-ea"/>
                <a:cs typeface="+mn-cs"/>
              </a:rPr>
              <a:t> o </a:t>
            </a:r>
            <a:r>
              <a:rPr lang="es-ES_tradnl" sz="2500" dirty="0" err="1" smtClean="0">
                <a:ea typeface="+mn-ea"/>
                <a:cs typeface="+mn-cs"/>
              </a:rPr>
              <a:t>nome</a:t>
            </a:r>
            <a:r>
              <a:rPr lang="es-ES_tradnl" sz="2500" dirty="0" smtClean="0">
                <a:ea typeface="+mn-ea"/>
                <a:cs typeface="+mn-cs"/>
              </a:rPr>
              <a:t> do </a:t>
            </a:r>
            <a:r>
              <a:rPr lang="es-ES_tradnl" sz="2500" dirty="0" err="1" smtClean="0">
                <a:ea typeface="+mn-ea"/>
                <a:cs typeface="+mn-cs"/>
              </a:rPr>
              <a:t>mês</a:t>
            </a:r>
            <a:r>
              <a:rPr lang="es-ES_tradnl" sz="2500" dirty="0" smtClean="0">
                <a:ea typeface="+mn-ea"/>
                <a:cs typeface="+mn-cs"/>
              </a:rPr>
              <a:t>.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Tx/>
              <a:buChar char="-"/>
              <a:defRPr/>
            </a:pPr>
            <a:r>
              <a:rPr lang="es-ES_tradnl" sz="2500" dirty="0" smtClean="0"/>
              <a:t>Transformar o número do </a:t>
            </a:r>
            <a:r>
              <a:rPr lang="es-ES_tradnl" sz="2500" dirty="0" err="1" smtClean="0"/>
              <a:t>dia</a:t>
            </a:r>
            <a:r>
              <a:rPr lang="es-ES_tradnl" sz="2500" dirty="0" smtClean="0"/>
              <a:t> </a:t>
            </a:r>
            <a:r>
              <a:rPr lang="es-ES_tradnl" sz="2500" dirty="0" err="1" smtClean="0"/>
              <a:t>em</a:t>
            </a:r>
            <a:r>
              <a:rPr lang="es-ES_tradnl" sz="2500" dirty="0" smtClean="0"/>
              <a:t> </a:t>
            </a:r>
            <a:r>
              <a:rPr lang="es-ES_tradnl" sz="2500" dirty="0" err="1" smtClean="0"/>
              <a:t>nome</a:t>
            </a:r>
            <a:r>
              <a:rPr lang="es-ES_tradnl" sz="2500" dirty="0" smtClean="0"/>
              <a:t> do </a:t>
            </a:r>
            <a:r>
              <a:rPr lang="es-ES_tradnl" sz="2500" dirty="0" err="1" smtClean="0"/>
              <a:t>dia</a:t>
            </a:r>
            <a:r>
              <a:rPr lang="es-ES_tradnl" sz="2500" dirty="0" smtClean="0"/>
              <a:t>.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Tx/>
              <a:buChar char="-"/>
              <a:defRPr/>
            </a:pPr>
            <a:r>
              <a:rPr lang="es-ES_tradnl" sz="2500" dirty="0" err="1" smtClean="0">
                <a:ea typeface="+mn-ea"/>
                <a:cs typeface="+mn-cs"/>
              </a:rPr>
              <a:t>Conhecimento</a:t>
            </a:r>
            <a:r>
              <a:rPr lang="es-ES_tradnl" sz="2500" dirty="0" smtClean="0">
                <a:ea typeface="+mn-ea"/>
                <a:cs typeface="+mn-cs"/>
              </a:rPr>
              <a:t> se o ano </a:t>
            </a:r>
            <a:r>
              <a:rPr lang="es-ES_tradnl" sz="2500" dirty="0" err="1" smtClean="0">
                <a:ea typeface="+mn-ea"/>
                <a:cs typeface="+mn-cs"/>
              </a:rPr>
              <a:t>é</a:t>
            </a:r>
            <a:r>
              <a:rPr lang="es-ES_tradnl" sz="2500" dirty="0" smtClean="0">
                <a:ea typeface="+mn-ea"/>
                <a:cs typeface="+mn-cs"/>
              </a:rPr>
              <a:t> </a:t>
            </a:r>
            <a:r>
              <a:rPr lang="es-ES_tradnl" sz="2500" dirty="0" err="1" smtClean="0"/>
              <a:t>bissexto</a:t>
            </a:r>
            <a:r>
              <a:rPr lang="es-ES_tradnl" sz="2500" dirty="0" smtClean="0"/>
              <a:t>.</a:t>
            </a:r>
            <a:endParaRPr lang="pt-BR" sz="2500" dirty="0"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34851" t="31878" r="33501" b="24230"/>
          <a:stretch/>
        </p:blipFill>
        <p:spPr>
          <a:xfrm>
            <a:off x="162814" y="0"/>
            <a:ext cx="1432756" cy="154661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10522" y="166535"/>
            <a:ext cx="614257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/>
              <a:t>UNIVILLE – </a:t>
            </a:r>
            <a:r>
              <a:rPr lang="en-US" sz="2400" b="1" dirty="0" err="1" smtClean="0"/>
              <a:t>Universidade</a:t>
            </a:r>
            <a:r>
              <a:rPr lang="en-US" sz="2400" b="1" dirty="0" smtClean="0"/>
              <a:t> da </a:t>
            </a:r>
            <a:r>
              <a:rPr lang="en-US" sz="2400" b="1" dirty="0" err="1" smtClean="0"/>
              <a:t>Região</a:t>
            </a:r>
            <a:r>
              <a:rPr lang="en-US" sz="2400" b="1" dirty="0" smtClean="0"/>
              <a:t> de Joinville</a:t>
            </a:r>
          </a:p>
          <a:p>
            <a:pPr algn="ctr">
              <a:lnSpc>
                <a:spcPct val="80000"/>
              </a:lnSpc>
            </a:pPr>
            <a:r>
              <a:rPr lang="en-US" sz="2400" b="1" dirty="0" err="1" smtClean="0"/>
              <a:t>Programação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Orientada</a:t>
            </a:r>
            <a:r>
              <a:rPr lang="en-US" sz="2400" b="1" dirty="0" smtClean="0"/>
              <a:t> a </a:t>
            </a:r>
            <a:r>
              <a:rPr lang="en-US" sz="2400" b="1" dirty="0" err="1" smtClean="0"/>
              <a:t>Objetos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690362" y="6443894"/>
            <a:ext cx="3931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Prof. Anderson José de Souza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157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14036"/>
            <a:ext cx="8229600" cy="1143000"/>
          </a:xfrm>
        </p:spPr>
        <p:txBody>
          <a:bodyPr>
            <a:normAutofit/>
          </a:bodyPr>
          <a:lstStyle/>
          <a:p>
            <a:r>
              <a:rPr lang="pt-BR" sz="3500" b="1" dirty="0" smtClean="0"/>
              <a:t>Exemplos de Abstração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0" y="2328829"/>
            <a:ext cx="9144000" cy="4648200"/>
          </a:xfrm>
        </p:spPr>
        <p:txBody>
          <a:bodyPr>
            <a:normAutofit/>
          </a:bodyPr>
          <a:lstStyle/>
          <a:p>
            <a:pPr algn="just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ES_tradnl" sz="2500" dirty="0" err="1" smtClean="0">
                <a:ea typeface="+mn-ea"/>
                <a:cs typeface="+mn-cs"/>
              </a:rPr>
              <a:t>Estrutura</a:t>
            </a:r>
            <a:r>
              <a:rPr lang="es-ES_tradnl" sz="2500" dirty="0" smtClean="0">
                <a:ea typeface="+mn-ea"/>
                <a:cs typeface="+mn-cs"/>
              </a:rPr>
              <a:t> básica de </a:t>
            </a:r>
            <a:r>
              <a:rPr lang="es-ES_tradnl" sz="2500" dirty="0" err="1" smtClean="0">
                <a:ea typeface="+mn-ea"/>
                <a:cs typeface="+mn-cs"/>
              </a:rPr>
              <a:t>um</a:t>
            </a:r>
            <a:r>
              <a:rPr lang="es-ES_tradnl" sz="2500" dirty="0" smtClean="0">
                <a:ea typeface="+mn-ea"/>
                <a:cs typeface="+mn-cs"/>
              </a:rPr>
              <a:t>  </a:t>
            </a:r>
            <a:r>
              <a:rPr lang="es-ES_tradnl" sz="2500" dirty="0" err="1" smtClean="0">
                <a:ea typeface="+mn-ea"/>
                <a:cs typeface="+mn-cs"/>
              </a:rPr>
              <a:t>produto</a:t>
            </a:r>
            <a:r>
              <a:rPr lang="es-ES_tradnl" sz="2500" dirty="0" smtClean="0">
                <a:ea typeface="+mn-ea"/>
                <a:cs typeface="+mn-cs"/>
              </a:rPr>
              <a:t>: </a:t>
            </a:r>
            <a:r>
              <a:rPr lang="es-ES_tradnl" sz="2500" dirty="0" err="1" smtClean="0">
                <a:ea typeface="+mn-ea"/>
                <a:cs typeface="+mn-cs"/>
              </a:rPr>
              <a:t>id</a:t>
            </a:r>
            <a:r>
              <a:rPr lang="es-ES_tradnl" sz="2500" dirty="0" smtClean="0">
                <a:ea typeface="+mn-ea"/>
                <a:cs typeface="+mn-cs"/>
              </a:rPr>
              <a:t>, </a:t>
            </a:r>
            <a:r>
              <a:rPr lang="es-ES_tradnl" sz="2500" dirty="0" err="1" smtClean="0">
                <a:ea typeface="+mn-ea"/>
                <a:cs typeface="+mn-cs"/>
              </a:rPr>
              <a:t>preço</a:t>
            </a:r>
            <a:r>
              <a:rPr lang="es-ES_tradnl" sz="2500" dirty="0" smtClean="0">
                <a:ea typeface="+mn-ea"/>
                <a:cs typeface="+mn-cs"/>
              </a:rPr>
              <a:t>, </a:t>
            </a:r>
            <a:r>
              <a:rPr lang="es-ES_tradnl" sz="2500" dirty="0" err="1" smtClean="0">
                <a:ea typeface="+mn-ea"/>
                <a:cs typeface="+mn-cs"/>
              </a:rPr>
              <a:t>nome</a:t>
            </a:r>
            <a:endParaRPr lang="es-ES_tradnl" sz="2500" dirty="0" smtClean="0">
              <a:ea typeface="+mn-ea"/>
              <a:cs typeface="+mn-cs"/>
            </a:endParaRP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s-ES_tradnl" sz="2500" dirty="0" smtClean="0"/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ES_tradnl" sz="2500" dirty="0" err="1" smtClean="0"/>
              <a:t>Qual</a:t>
            </a:r>
            <a:r>
              <a:rPr lang="es-ES_tradnl" sz="2500" dirty="0" smtClean="0"/>
              <a:t> o </a:t>
            </a:r>
            <a:r>
              <a:rPr lang="es-ES_tradnl" sz="2500" dirty="0" err="1" smtClean="0"/>
              <a:t>comportamento</a:t>
            </a:r>
            <a:r>
              <a:rPr lang="es-ES_tradnl" sz="2500" dirty="0" smtClean="0"/>
              <a:t> </a:t>
            </a:r>
            <a:r>
              <a:rPr lang="es-ES_tradnl" sz="2500" dirty="0" err="1" smtClean="0"/>
              <a:t>desta</a:t>
            </a:r>
            <a:r>
              <a:rPr lang="es-ES_tradnl" sz="2500" dirty="0" smtClean="0"/>
              <a:t> </a:t>
            </a:r>
            <a:r>
              <a:rPr lang="es-ES_tradnl" sz="2500" dirty="0" err="1" smtClean="0"/>
              <a:t>entidade</a:t>
            </a:r>
            <a:r>
              <a:rPr lang="es-ES_tradnl" sz="2500" dirty="0" smtClean="0"/>
              <a:t> no mundo real?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Tx/>
              <a:buChar char="-"/>
              <a:defRPr/>
            </a:pPr>
            <a:r>
              <a:rPr lang="es-ES_tradnl" sz="2500" dirty="0" smtClean="0">
                <a:ea typeface="+mn-ea"/>
                <a:cs typeface="+mn-cs"/>
              </a:rPr>
              <a:t>Aumentar o </a:t>
            </a:r>
            <a:r>
              <a:rPr lang="es-ES_tradnl" sz="2500" dirty="0" err="1" smtClean="0">
                <a:ea typeface="+mn-ea"/>
                <a:cs typeface="+mn-cs"/>
              </a:rPr>
              <a:t>preço</a:t>
            </a:r>
            <a:r>
              <a:rPr lang="es-ES_tradnl" sz="2500" dirty="0" smtClean="0">
                <a:ea typeface="+mn-ea"/>
                <a:cs typeface="+mn-cs"/>
              </a:rPr>
              <a:t>.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Tx/>
              <a:buChar char="-"/>
              <a:defRPr/>
            </a:pPr>
            <a:r>
              <a:rPr lang="es-ES_tradnl" sz="2500" dirty="0" smtClean="0"/>
              <a:t>Aplicar </a:t>
            </a:r>
            <a:r>
              <a:rPr lang="es-ES_tradnl" sz="2500" dirty="0" err="1" smtClean="0"/>
              <a:t>desconto</a:t>
            </a:r>
            <a:r>
              <a:rPr lang="es-ES_tradnl" sz="2500" dirty="0" smtClean="0"/>
              <a:t>.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Tx/>
              <a:buChar char="-"/>
              <a:defRPr/>
            </a:pPr>
            <a:r>
              <a:rPr lang="es-ES_tradnl" sz="2500" dirty="0" smtClean="0">
                <a:ea typeface="+mn-ea"/>
                <a:cs typeface="+mn-cs"/>
              </a:rPr>
              <a:t>Alterar o </a:t>
            </a:r>
            <a:r>
              <a:rPr lang="es-ES_tradnl" sz="2500" dirty="0" err="1" smtClean="0">
                <a:ea typeface="+mn-ea"/>
                <a:cs typeface="+mn-cs"/>
              </a:rPr>
              <a:t>nome</a:t>
            </a:r>
            <a:r>
              <a:rPr lang="es-ES_tradnl" sz="2500" dirty="0" smtClean="0"/>
              <a:t>.</a:t>
            </a:r>
            <a:endParaRPr lang="pt-BR" sz="2500" dirty="0"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34851" t="31878" r="33501" b="24230"/>
          <a:stretch/>
        </p:blipFill>
        <p:spPr>
          <a:xfrm>
            <a:off x="162814" y="0"/>
            <a:ext cx="1432756" cy="154661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10522" y="166535"/>
            <a:ext cx="614257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/>
              <a:t>UNIVILLE – </a:t>
            </a:r>
            <a:r>
              <a:rPr lang="en-US" sz="2400" b="1" dirty="0" err="1" smtClean="0"/>
              <a:t>Universidade</a:t>
            </a:r>
            <a:r>
              <a:rPr lang="en-US" sz="2400" b="1" dirty="0" smtClean="0"/>
              <a:t> da </a:t>
            </a:r>
            <a:r>
              <a:rPr lang="en-US" sz="2400" b="1" dirty="0" err="1" smtClean="0"/>
              <a:t>Região</a:t>
            </a:r>
            <a:r>
              <a:rPr lang="en-US" sz="2400" b="1" dirty="0" smtClean="0"/>
              <a:t> de Joinville</a:t>
            </a:r>
          </a:p>
          <a:p>
            <a:pPr algn="ctr">
              <a:lnSpc>
                <a:spcPct val="80000"/>
              </a:lnSpc>
            </a:pPr>
            <a:r>
              <a:rPr lang="en-US" sz="2400" b="1" dirty="0" err="1" smtClean="0"/>
              <a:t>Programação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Orientada</a:t>
            </a:r>
            <a:r>
              <a:rPr lang="en-US" sz="2400" b="1" dirty="0" smtClean="0"/>
              <a:t> a </a:t>
            </a:r>
            <a:r>
              <a:rPr lang="en-US" sz="2400" b="1" dirty="0" err="1" smtClean="0"/>
              <a:t>Objetos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690362" y="6443894"/>
            <a:ext cx="3931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Prof. Anderson José de Souza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157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14036"/>
            <a:ext cx="8229600" cy="1143000"/>
          </a:xfrm>
        </p:spPr>
        <p:txBody>
          <a:bodyPr>
            <a:normAutofit/>
          </a:bodyPr>
          <a:lstStyle/>
          <a:p>
            <a:r>
              <a:rPr lang="pt-BR" sz="3500" b="1" dirty="0" smtClean="0"/>
              <a:t>Atributos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0" y="2328829"/>
            <a:ext cx="9144000" cy="4648200"/>
          </a:xfrm>
        </p:spPr>
        <p:txBody>
          <a:bodyPr>
            <a:normAutofit/>
          </a:bodyPr>
          <a:lstStyle/>
          <a:p>
            <a:pPr algn="just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ES_tradnl" sz="2500" dirty="0" smtClean="0">
                <a:ea typeface="+mn-ea"/>
                <a:cs typeface="+mn-cs"/>
              </a:rPr>
              <a:t>As </a:t>
            </a:r>
            <a:r>
              <a:rPr lang="es-ES_tradnl" sz="2500" dirty="0" err="1" smtClean="0">
                <a:ea typeface="+mn-ea"/>
                <a:cs typeface="+mn-cs"/>
              </a:rPr>
              <a:t>definições</a:t>
            </a:r>
            <a:r>
              <a:rPr lang="es-ES_tradnl" sz="2500" dirty="0" smtClean="0">
                <a:ea typeface="+mn-ea"/>
                <a:cs typeface="+mn-cs"/>
              </a:rPr>
              <a:t> das características de </a:t>
            </a:r>
            <a:r>
              <a:rPr lang="es-ES_tradnl" sz="2500" dirty="0" err="1" smtClean="0">
                <a:ea typeface="+mn-ea"/>
                <a:cs typeface="+mn-cs"/>
              </a:rPr>
              <a:t>um</a:t>
            </a:r>
            <a:r>
              <a:rPr lang="es-ES_tradnl" sz="2500" dirty="0" smtClean="0">
                <a:ea typeface="+mn-ea"/>
                <a:cs typeface="+mn-cs"/>
              </a:rPr>
              <a:t> objeto </a:t>
            </a:r>
            <a:r>
              <a:rPr lang="es-ES_tradnl" sz="2500" dirty="0" err="1" smtClean="0">
                <a:ea typeface="+mn-ea"/>
                <a:cs typeface="+mn-cs"/>
              </a:rPr>
              <a:t>são</a:t>
            </a:r>
            <a:r>
              <a:rPr lang="es-ES_tradnl" sz="2500" dirty="0" smtClean="0">
                <a:ea typeface="+mn-ea"/>
                <a:cs typeface="+mn-cs"/>
              </a:rPr>
              <a:t> feitas </a:t>
            </a:r>
            <a:r>
              <a:rPr lang="es-ES_tradnl" sz="2500" dirty="0" err="1" smtClean="0">
                <a:ea typeface="+mn-ea"/>
                <a:cs typeface="+mn-cs"/>
              </a:rPr>
              <a:t>através</a:t>
            </a:r>
            <a:r>
              <a:rPr lang="es-ES_tradnl" sz="2500" dirty="0" smtClean="0">
                <a:ea typeface="+mn-ea"/>
                <a:cs typeface="+mn-cs"/>
              </a:rPr>
              <a:t> de atributos da </a:t>
            </a:r>
            <a:r>
              <a:rPr lang="es-ES_tradnl" sz="2500" dirty="0" err="1" smtClean="0">
                <a:ea typeface="+mn-ea"/>
                <a:cs typeface="+mn-cs"/>
              </a:rPr>
              <a:t>classe</a:t>
            </a:r>
            <a:r>
              <a:rPr lang="es-ES_tradnl" sz="2500" dirty="0" smtClean="0">
                <a:ea typeface="+mn-ea"/>
                <a:cs typeface="+mn-cs"/>
              </a:rPr>
              <a:t>.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s-ES_tradnl" sz="2500" dirty="0" smtClean="0"/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ES_tradnl" sz="2500" dirty="0" err="1" smtClean="0">
                <a:ea typeface="+mn-ea"/>
                <a:cs typeface="+mn-cs"/>
              </a:rPr>
              <a:t>Declaração</a:t>
            </a:r>
            <a:r>
              <a:rPr lang="es-ES_tradnl" sz="2500" dirty="0" smtClean="0">
                <a:ea typeface="+mn-ea"/>
                <a:cs typeface="+mn-cs"/>
              </a:rPr>
              <a:t> de atributos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s-ES_tradnl" sz="2500" dirty="0" smtClean="0"/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ES_tradnl" sz="2500" dirty="0" err="1" smtClean="0">
                <a:ea typeface="+mn-ea"/>
                <a:cs typeface="+mn-cs"/>
              </a:rPr>
              <a:t>São</a:t>
            </a:r>
            <a:r>
              <a:rPr lang="es-ES_tradnl" sz="2500" dirty="0" smtClean="0">
                <a:ea typeface="+mn-ea"/>
                <a:cs typeface="+mn-cs"/>
              </a:rPr>
              <a:t> declarados dentro da </a:t>
            </a:r>
            <a:r>
              <a:rPr lang="es-ES_tradnl" sz="2500" dirty="0" err="1" smtClean="0">
                <a:ea typeface="+mn-ea"/>
                <a:cs typeface="+mn-cs"/>
              </a:rPr>
              <a:t>declaração</a:t>
            </a:r>
            <a:r>
              <a:rPr lang="es-ES_tradnl" sz="2500" dirty="0" smtClean="0">
                <a:ea typeface="+mn-ea"/>
                <a:cs typeface="+mn-cs"/>
              </a:rPr>
              <a:t> da </a:t>
            </a:r>
            <a:r>
              <a:rPr lang="es-ES_tradnl" sz="2500" dirty="0" err="1" smtClean="0">
                <a:ea typeface="+mn-ea"/>
                <a:cs typeface="+mn-cs"/>
              </a:rPr>
              <a:t>classe</a:t>
            </a:r>
            <a:r>
              <a:rPr lang="es-ES_tradnl" sz="2500" dirty="0" smtClean="0">
                <a:ea typeface="+mn-ea"/>
                <a:cs typeface="+mn-cs"/>
              </a:rPr>
              <a:t>.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ES_tradnl" sz="2500" dirty="0" err="1" smtClean="0"/>
              <a:t>Não</a:t>
            </a:r>
            <a:r>
              <a:rPr lang="es-ES_tradnl" sz="2500" dirty="0" smtClean="0"/>
              <a:t> podemos declarar atributos dentro de métodos, </a:t>
            </a:r>
            <a:r>
              <a:rPr lang="es-ES_tradnl" sz="2500" dirty="0" err="1" smtClean="0"/>
              <a:t>pois</a:t>
            </a:r>
            <a:r>
              <a:rPr lang="es-ES_tradnl" sz="2500" dirty="0" smtClean="0"/>
              <a:t> </a:t>
            </a:r>
            <a:r>
              <a:rPr lang="es-ES_tradnl" sz="2500" dirty="0" err="1" smtClean="0"/>
              <a:t>estes</a:t>
            </a:r>
            <a:r>
              <a:rPr lang="es-ES_tradnl" sz="2500" dirty="0" smtClean="0"/>
              <a:t> se </a:t>
            </a:r>
            <a:r>
              <a:rPr lang="es-ES_tradnl" sz="2500" dirty="0" err="1" smtClean="0"/>
              <a:t>tornam</a:t>
            </a:r>
            <a:r>
              <a:rPr lang="es-ES_tradnl" sz="2500" dirty="0" smtClean="0"/>
              <a:t> </a:t>
            </a:r>
            <a:r>
              <a:rPr lang="es-ES_tradnl" sz="2500" dirty="0" err="1" smtClean="0"/>
              <a:t>variáveis</a:t>
            </a:r>
            <a:r>
              <a:rPr lang="es-ES_tradnl" sz="2500" dirty="0" smtClean="0"/>
              <a:t> </a:t>
            </a:r>
            <a:r>
              <a:rPr lang="es-ES_tradnl" sz="2500" dirty="0" err="1" smtClean="0"/>
              <a:t>locais</a:t>
            </a:r>
            <a:r>
              <a:rPr lang="es-ES_tradnl" sz="2500" dirty="0" smtClean="0"/>
              <a:t> e </a:t>
            </a:r>
            <a:r>
              <a:rPr lang="es-ES_tradnl" sz="2500" dirty="0" err="1" smtClean="0"/>
              <a:t>tem</a:t>
            </a:r>
            <a:r>
              <a:rPr lang="es-ES_tradnl" sz="2500" dirty="0" smtClean="0"/>
              <a:t> escopo menor do que </a:t>
            </a:r>
            <a:r>
              <a:rPr lang="es-ES_tradnl" sz="2500" dirty="0" err="1" smtClean="0"/>
              <a:t>um</a:t>
            </a:r>
            <a:r>
              <a:rPr lang="es-ES_tradnl" sz="2500" dirty="0" smtClean="0"/>
              <a:t> atributo.</a:t>
            </a:r>
            <a:endParaRPr lang="pt-BR" sz="2500" dirty="0"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34851" t="31878" r="33501" b="24230"/>
          <a:stretch/>
        </p:blipFill>
        <p:spPr>
          <a:xfrm>
            <a:off x="162814" y="0"/>
            <a:ext cx="1432756" cy="154661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10522" y="166535"/>
            <a:ext cx="614257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/>
              <a:t>UNIVILLE – </a:t>
            </a:r>
            <a:r>
              <a:rPr lang="en-US" sz="2400" b="1" dirty="0" err="1" smtClean="0"/>
              <a:t>Universidade</a:t>
            </a:r>
            <a:r>
              <a:rPr lang="en-US" sz="2400" b="1" dirty="0" smtClean="0"/>
              <a:t> da </a:t>
            </a:r>
            <a:r>
              <a:rPr lang="en-US" sz="2400" b="1" dirty="0" err="1" smtClean="0"/>
              <a:t>Região</a:t>
            </a:r>
            <a:r>
              <a:rPr lang="en-US" sz="2400" b="1" dirty="0" smtClean="0"/>
              <a:t> de Joinville</a:t>
            </a:r>
          </a:p>
          <a:p>
            <a:pPr algn="ctr">
              <a:lnSpc>
                <a:spcPct val="80000"/>
              </a:lnSpc>
            </a:pPr>
            <a:r>
              <a:rPr lang="en-US" sz="2400" b="1" dirty="0" err="1" smtClean="0"/>
              <a:t>Programação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Orientada</a:t>
            </a:r>
            <a:r>
              <a:rPr lang="en-US" sz="2400" b="1" dirty="0" smtClean="0"/>
              <a:t> a </a:t>
            </a:r>
            <a:r>
              <a:rPr lang="en-US" sz="2400" b="1" dirty="0" err="1" smtClean="0"/>
              <a:t>Objetos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690362" y="6443894"/>
            <a:ext cx="3931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Prof. Anderson José de Souza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157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14036"/>
            <a:ext cx="8229600" cy="1143000"/>
          </a:xfrm>
        </p:spPr>
        <p:txBody>
          <a:bodyPr>
            <a:normAutofit/>
          </a:bodyPr>
          <a:lstStyle/>
          <a:p>
            <a:r>
              <a:rPr lang="pt-BR" sz="3500" b="1" dirty="0" smtClean="0"/>
              <a:t>Atributos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0" y="2328829"/>
            <a:ext cx="9144000" cy="4648200"/>
          </a:xfrm>
        </p:spPr>
        <p:txBody>
          <a:bodyPr>
            <a:normAutofit/>
          </a:bodyPr>
          <a:lstStyle/>
          <a:p>
            <a:pPr algn="just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ES_tradnl" sz="2500" b="1" dirty="0" err="1" smtClean="0">
                <a:ea typeface="+mn-ea"/>
                <a:cs typeface="+mn-cs"/>
              </a:rPr>
              <a:t>Sintaxe</a:t>
            </a:r>
            <a:r>
              <a:rPr lang="es-ES_tradnl" sz="2500" b="1" dirty="0" smtClean="0">
                <a:ea typeface="+mn-ea"/>
                <a:cs typeface="+mn-cs"/>
              </a:rPr>
              <a:t> para </a:t>
            </a:r>
            <a:r>
              <a:rPr lang="es-ES_tradnl" sz="2500" b="1" dirty="0" err="1" smtClean="0">
                <a:ea typeface="+mn-ea"/>
                <a:cs typeface="+mn-cs"/>
              </a:rPr>
              <a:t>declaração</a:t>
            </a:r>
            <a:endParaRPr lang="es-ES_tradnl" sz="2500" b="1" dirty="0" smtClean="0">
              <a:ea typeface="+mn-ea"/>
              <a:cs typeface="+mn-cs"/>
            </a:endParaRP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s-ES_tradnl" sz="2500" b="1" dirty="0" smtClean="0"/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pt-BR" sz="2500" dirty="0" smtClean="0">
                <a:ea typeface="+mn-ea"/>
                <a:cs typeface="+mn-cs"/>
              </a:rPr>
              <a:t>&lt;</a:t>
            </a:r>
            <a:r>
              <a:rPr lang="pt-BR" sz="2500" dirty="0" err="1" smtClean="0">
                <a:ea typeface="+mn-ea"/>
                <a:cs typeface="+mn-cs"/>
              </a:rPr>
              <a:t>tipoatributo</a:t>
            </a:r>
            <a:r>
              <a:rPr lang="pt-BR" sz="2500" dirty="0" smtClean="0">
                <a:ea typeface="+mn-ea"/>
                <a:cs typeface="+mn-cs"/>
              </a:rPr>
              <a:t>&gt; identificador;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pt-BR" sz="2500" dirty="0" smtClean="0"/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pt-BR" sz="2500" dirty="0" err="1" smtClean="0">
                <a:ea typeface="+mn-ea"/>
                <a:cs typeface="+mn-cs"/>
              </a:rPr>
              <a:t>class</a:t>
            </a:r>
            <a:r>
              <a:rPr lang="pt-BR" sz="2500" dirty="0" smtClean="0">
                <a:ea typeface="+mn-ea"/>
                <a:cs typeface="+mn-cs"/>
              </a:rPr>
              <a:t> Pessoa{									</a:t>
            </a:r>
            <a:r>
              <a:rPr lang="pt-BR" sz="2500" dirty="0" err="1" smtClean="0">
                <a:ea typeface="+mn-ea"/>
                <a:cs typeface="+mn-cs"/>
              </a:rPr>
              <a:t>class</a:t>
            </a:r>
            <a:r>
              <a:rPr lang="pt-BR" sz="2500" dirty="0" smtClean="0">
                <a:ea typeface="+mn-ea"/>
                <a:cs typeface="+mn-cs"/>
              </a:rPr>
              <a:t> Data{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pt-BR" sz="2500" dirty="0" smtClean="0"/>
              <a:t>      </a:t>
            </a:r>
            <a:r>
              <a:rPr lang="pt-BR" sz="2500" dirty="0" err="1" smtClean="0"/>
              <a:t>long</a:t>
            </a:r>
            <a:r>
              <a:rPr lang="pt-BR" sz="2500" dirty="0" smtClean="0"/>
              <a:t> </a:t>
            </a:r>
            <a:r>
              <a:rPr lang="pt-BR" sz="2500" dirty="0" err="1" smtClean="0"/>
              <a:t>rg</a:t>
            </a:r>
            <a:r>
              <a:rPr lang="pt-BR" sz="2500" dirty="0" smtClean="0"/>
              <a:t>;											</a:t>
            </a:r>
            <a:r>
              <a:rPr lang="pt-BR" sz="2500" dirty="0" err="1" smtClean="0"/>
              <a:t>int</a:t>
            </a:r>
            <a:r>
              <a:rPr lang="pt-BR" sz="2500" dirty="0" smtClean="0"/>
              <a:t> dia;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pt-BR" sz="2500" dirty="0" smtClean="0">
                <a:ea typeface="+mn-ea"/>
                <a:cs typeface="+mn-cs"/>
              </a:rPr>
              <a:t>	 String nome;									      </a:t>
            </a:r>
            <a:r>
              <a:rPr lang="pt-BR" sz="2500" dirty="0" err="1" smtClean="0">
                <a:ea typeface="+mn-ea"/>
                <a:cs typeface="+mn-cs"/>
              </a:rPr>
              <a:t>int</a:t>
            </a:r>
            <a:r>
              <a:rPr lang="pt-BR" sz="2500" dirty="0" smtClean="0">
                <a:ea typeface="+mn-ea"/>
                <a:cs typeface="+mn-cs"/>
              </a:rPr>
              <a:t> mês;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pt-BR" sz="2500" dirty="0" smtClean="0"/>
              <a:t>	 String sobrenome;								</a:t>
            </a:r>
            <a:r>
              <a:rPr lang="pt-BR" sz="2500" dirty="0" err="1" smtClean="0"/>
              <a:t>int</a:t>
            </a:r>
            <a:r>
              <a:rPr lang="pt-BR" sz="2500" dirty="0" smtClean="0"/>
              <a:t> ano;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pt-BR" sz="2500" dirty="0" smtClean="0">
                <a:ea typeface="+mn-ea"/>
                <a:cs typeface="+mn-cs"/>
              </a:rPr>
              <a:t>	 String </a:t>
            </a:r>
            <a:r>
              <a:rPr lang="pt-BR" sz="2500" dirty="0" err="1" smtClean="0">
                <a:ea typeface="+mn-ea"/>
                <a:cs typeface="+mn-cs"/>
              </a:rPr>
              <a:t>dataNasc</a:t>
            </a:r>
            <a:r>
              <a:rPr lang="pt-BR" sz="2500" dirty="0" smtClean="0">
                <a:ea typeface="+mn-ea"/>
                <a:cs typeface="+mn-cs"/>
              </a:rPr>
              <a:t>;									}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pt-BR" sz="2500" dirty="0" smtClean="0"/>
              <a:t>	 String[] telefones;</a:t>
            </a:r>
            <a:endParaRPr lang="pt-BR" sz="2500" dirty="0"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34851" t="31878" r="33501" b="24230"/>
          <a:stretch/>
        </p:blipFill>
        <p:spPr>
          <a:xfrm>
            <a:off x="162814" y="0"/>
            <a:ext cx="1432756" cy="154661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10522" y="166535"/>
            <a:ext cx="614257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/>
              <a:t>UNIVILLE – </a:t>
            </a:r>
            <a:r>
              <a:rPr lang="en-US" sz="2400" b="1" dirty="0" err="1" smtClean="0"/>
              <a:t>Universidade</a:t>
            </a:r>
            <a:r>
              <a:rPr lang="en-US" sz="2400" b="1" dirty="0" smtClean="0"/>
              <a:t> da </a:t>
            </a:r>
            <a:r>
              <a:rPr lang="en-US" sz="2400" b="1" dirty="0" err="1" smtClean="0"/>
              <a:t>Região</a:t>
            </a:r>
            <a:r>
              <a:rPr lang="en-US" sz="2400" b="1" dirty="0" smtClean="0"/>
              <a:t> de Joinville</a:t>
            </a:r>
          </a:p>
          <a:p>
            <a:pPr algn="ctr">
              <a:lnSpc>
                <a:spcPct val="80000"/>
              </a:lnSpc>
            </a:pPr>
            <a:r>
              <a:rPr lang="en-US" sz="2400" b="1" dirty="0" err="1" smtClean="0"/>
              <a:t>Programação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Orientada</a:t>
            </a:r>
            <a:r>
              <a:rPr lang="en-US" sz="2400" b="1" dirty="0" smtClean="0"/>
              <a:t> a </a:t>
            </a:r>
            <a:r>
              <a:rPr lang="en-US" sz="2400" b="1" dirty="0" err="1" smtClean="0"/>
              <a:t>Objetos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690362" y="6443894"/>
            <a:ext cx="3931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Prof. Anderson José de Souza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157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14036"/>
            <a:ext cx="8229600" cy="1143000"/>
          </a:xfrm>
        </p:spPr>
        <p:txBody>
          <a:bodyPr>
            <a:normAutofit/>
          </a:bodyPr>
          <a:lstStyle/>
          <a:p>
            <a:r>
              <a:rPr lang="pt-BR" sz="3500" b="1" dirty="0" smtClean="0"/>
              <a:t>Convenção para nomes de Atributos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0" y="2328829"/>
            <a:ext cx="9144000" cy="4648200"/>
          </a:xfrm>
        </p:spPr>
        <p:txBody>
          <a:bodyPr>
            <a:normAutofit/>
          </a:bodyPr>
          <a:lstStyle/>
          <a:p>
            <a:pPr algn="just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ES_tradnl" sz="2500" b="1" dirty="0" smtClean="0">
                <a:ea typeface="+mn-ea"/>
                <a:cs typeface="+mn-cs"/>
              </a:rPr>
              <a:t>Identificadores de atributos </a:t>
            </a:r>
            <a:r>
              <a:rPr lang="es-ES_tradnl" sz="2500" b="1" dirty="0" err="1" smtClean="0">
                <a:ea typeface="+mn-ea"/>
                <a:cs typeface="+mn-cs"/>
              </a:rPr>
              <a:t>devem</a:t>
            </a:r>
            <a:r>
              <a:rPr lang="es-ES_tradnl" sz="2500" b="1" dirty="0" smtClean="0">
                <a:ea typeface="+mn-ea"/>
                <a:cs typeface="+mn-cs"/>
              </a:rPr>
              <a:t> ser </a:t>
            </a:r>
            <a:r>
              <a:rPr lang="es-ES_tradnl" sz="2500" b="1" dirty="0" err="1" smtClean="0">
                <a:ea typeface="+mn-ea"/>
                <a:cs typeface="+mn-cs"/>
              </a:rPr>
              <a:t>com</a:t>
            </a:r>
            <a:r>
              <a:rPr lang="es-ES_tradnl" sz="2500" b="1" dirty="0" smtClean="0">
                <a:ea typeface="+mn-ea"/>
                <a:cs typeface="+mn-cs"/>
              </a:rPr>
              <a:t> letras minúsculas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pt-BR" sz="2500" dirty="0" smtClean="0"/>
              <a:t>nome, telefone, i, item, email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pt-BR" sz="2500" dirty="0" smtClean="0">
              <a:ea typeface="+mn-ea"/>
              <a:cs typeface="+mn-cs"/>
            </a:endParaRP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pt-BR" sz="2500" b="1" dirty="0" smtClean="0"/>
              <a:t>Nome do atributo for composto a separação deve ser com caractere maiúsculo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pt-BR" sz="2500" dirty="0" err="1" smtClean="0"/>
              <a:t>telefoneComercial</a:t>
            </a:r>
            <a:r>
              <a:rPr lang="pt-BR" sz="2500" dirty="0" smtClean="0"/>
              <a:t>, </a:t>
            </a:r>
            <a:r>
              <a:rPr lang="pt-BR" sz="2500" dirty="0" err="1" smtClean="0"/>
              <a:t>enderecoEntrega</a:t>
            </a:r>
            <a:r>
              <a:rPr lang="pt-BR" sz="2500" dirty="0" smtClean="0"/>
              <a:t>, </a:t>
            </a:r>
            <a:r>
              <a:rPr lang="pt-BR" sz="2500" dirty="0" err="1" smtClean="0"/>
              <a:t>contratoPessoaJuridica</a:t>
            </a:r>
            <a:endParaRPr lang="pt-BR" sz="2500" dirty="0" smtClean="0"/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pt-BR" sz="2500" dirty="0"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34851" t="31878" r="33501" b="24230"/>
          <a:stretch/>
        </p:blipFill>
        <p:spPr>
          <a:xfrm>
            <a:off x="162814" y="0"/>
            <a:ext cx="1432756" cy="154661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10522" y="166535"/>
            <a:ext cx="614257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/>
              <a:t>UNIVILLE – </a:t>
            </a:r>
            <a:r>
              <a:rPr lang="en-US" sz="2400" b="1" dirty="0" err="1" smtClean="0"/>
              <a:t>Universidade</a:t>
            </a:r>
            <a:r>
              <a:rPr lang="en-US" sz="2400" b="1" dirty="0" smtClean="0"/>
              <a:t> da </a:t>
            </a:r>
            <a:r>
              <a:rPr lang="en-US" sz="2400" b="1" dirty="0" err="1" smtClean="0"/>
              <a:t>Região</a:t>
            </a:r>
            <a:r>
              <a:rPr lang="en-US" sz="2400" b="1" dirty="0" smtClean="0"/>
              <a:t> de Joinville</a:t>
            </a:r>
          </a:p>
          <a:p>
            <a:pPr algn="ctr">
              <a:lnSpc>
                <a:spcPct val="80000"/>
              </a:lnSpc>
            </a:pPr>
            <a:r>
              <a:rPr lang="en-US" sz="2400" b="1" dirty="0" err="1" smtClean="0"/>
              <a:t>Programação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Orientada</a:t>
            </a:r>
            <a:r>
              <a:rPr lang="en-US" sz="2400" b="1" dirty="0" smtClean="0"/>
              <a:t> a </a:t>
            </a:r>
            <a:r>
              <a:rPr lang="en-US" sz="2400" b="1" dirty="0" err="1" smtClean="0"/>
              <a:t>Objetos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690362" y="6443894"/>
            <a:ext cx="3931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Prof. Anderson José de Souza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157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14036"/>
            <a:ext cx="8229600" cy="1143000"/>
          </a:xfrm>
        </p:spPr>
        <p:txBody>
          <a:bodyPr>
            <a:normAutofit/>
          </a:bodyPr>
          <a:lstStyle/>
          <a:p>
            <a:r>
              <a:rPr lang="pt-BR" sz="3500" b="1" dirty="0" smtClean="0"/>
              <a:t>Acessando atributos de outra classe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0" y="2328829"/>
            <a:ext cx="9144000" cy="4648200"/>
          </a:xfrm>
        </p:spPr>
        <p:txBody>
          <a:bodyPr>
            <a:normAutofit/>
          </a:bodyPr>
          <a:lstStyle/>
          <a:p>
            <a:pPr algn="just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ES_tradnl" sz="2500" dirty="0" smtClean="0">
                <a:ea typeface="+mn-ea"/>
                <a:cs typeface="+mn-cs"/>
              </a:rPr>
              <a:t>A partir de </a:t>
            </a:r>
            <a:r>
              <a:rPr lang="es-ES_tradnl" sz="2500" dirty="0" err="1" smtClean="0">
                <a:ea typeface="+mn-ea"/>
                <a:cs typeface="+mn-cs"/>
              </a:rPr>
              <a:t>uma</a:t>
            </a:r>
            <a:r>
              <a:rPr lang="es-ES_tradnl" sz="2500" dirty="0" smtClean="0">
                <a:ea typeface="+mn-ea"/>
                <a:cs typeface="+mn-cs"/>
              </a:rPr>
              <a:t> </a:t>
            </a:r>
            <a:r>
              <a:rPr lang="es-ES_tradnl" sz="2500" dirty="0" err="1" smtClean="0">
                <a:ea typeface="+mn-ea"/>
                <a:cs typeface="+mn-cs"/>
              </a:rPr>
              <a:t>instância</a:t>
            </a:r>
            <a:r>
              <a:rPr lang="es-ES_tradnl" sz="2500" dirty="0" smtClean="0">
                <a:ea typeface="+mn-ea"/>
                <a:cs typeface="+mn-cs"/>
              </a:rPr>
              <a:t> de </a:t>
            </a:r>
            <a:r>
              <a:rPr lang="es-ES_tradnl" sz="2500" dirty="0" err="1" smtClean="0">
                <a:ea typeface="+mn-ea"/>
                <a:cs typeface="+mn-cs"/>
              </a:rPr>
              <a:t>classe</a:t>
            </a:r>
            <a:r>
              <a:rPr lang="es-ES_tradnl" sz="2500" dirty="0" smtClean="0">
                <a:ea typeface="+mn-ea"/>
                <a:cs typeface="+mn-cs"/>
              </a:rPr>
              <a:t>, podemos </a:t>
            </a:r>
            <a:r>
              <a:rPr lang="es-ES_tradnl" sz="2500" dirty="0" err="1" smtClean="0">
                <a:ea typeface="+mn-ea"/>
                <a:cs typeface="+mn-cs"/>
              </a:rPr>
              <a:t>acessar</a:t>
            </a:r>
            <a:r>
              <a:rPr lang="es-ES_tradnl" sz="2500" dirty="0" smtClean="0">
                <a:ea typeface="+mn-ea"/>
                <a:cs typeface="+mn-cs"/>
              </a:rPr>
              <a:t> os atributos de </a:t>
            </a:r>
            <a:r>
              <a:rPr lang="es-ES_tradnl" sz="2500" dirty="0" err="1" smtClean="0">
                <a:ea typeface="+mn-ea"/>
                <a:cs typeface="+mn-cs"/>
              </a:rPr>
              <a:t>uma</a:t>
            </a:r>
            <a:r>
              <a:rPr lang="es-ES_tradnl" sz="2500" dirty="0" smtClean="0">
                <a:ea typeface="+mn-ea"/>
                <a:cs typeface="+mn-cs"/>
              </a:rPr>
              <a:t> </a:t>
            </a:r>
            <a:r>
              <a:rPr lang="es-ES_tradnl" sz="2500" dirty="0" err="1" smtClean="0">
                <a:ea typeface="+mn-ea"/>
                <a:cs typeface="+mn-cs"/>
              </a:rPr>
              <a:t>instância</a:t>
            </a:r>
            <a:r>
              <a:rPr lang="es-ES_tradnl" sz="2500" dirty="0" smtClean="0">
                <a:ea typeface="+mn-ea"/>
                <a:cs typeface="+mn-cs"/>
              </a:rPr>
              <a:t> </a:t>
            </a:r>
            <a:r>
              <a:rPr lang="es-ES_tradnl" sz="2500" dirty="0" err="1" smtClean="0">
                <a:ea typeface="+mn-ea"/>
                <a:cs typeface="+mn-cs"/>
              </a:rPr>
              <a:t>com</a:t>
            </a:r>
            <a:r>
              <a:rPr lang="es-ES_tradnl" sz="2500" dirty="0" smtClean="0">
                <a:ea typeface="+mn-ea"/>
                <a:cs typeface="+mn-cs"/>
              </a:rPr>
              <a:t> </a:t>
            </a:r>
            <a:r>
              <a:rPr lang="es-ES_tradnl" sz="2500" dirty="0" err="1" smtClean="0">
                <a:ea typeface="+mn-ea"/>
                <a:cs typeface="+mn-cs"/>
              </a:rPr>
              <a:t>dois</a:t>
            </a:r>
            <a:r>
              <a:rPr lang="es-ES_tradnl" sz="2500" dirty="0" smtClean="0">
                <a:ea typeface="+mn-ea"/>
                <a:cs typeface="+mn-cs"/>
              </a:rPr>
              <a:t> objetivos, </a:t>
            </a:r>
            <a:r>
              <a:rPr lang="es-ES_tradnl" sz="2500" dirty="0" err="1" smtClean="0">
                <a:ea typeface="+mn-ea"/>
                <a:cs typeface="+mn-cs"/>
              </a:rPr>
              <a:t>ler</a:t>
            </a:r>
            <a:r>
              <a:rPr lang="es-ES_tradnl" sz="2500" dirty="0" smtClean="0">
                <a:ea typeface="+mn-ea"/>
                <a:cs typeface="+mn-cs"/>
              </a:rPr>
              <a:t> o valor </a:t>
            </a:r>
            <a:r>
              <a:rPr lang="es-ES_tradnl" sz="2500" dirty="0" err="1" smtClean="0">
                <a:ea typeface="+mn-ea"/>
                <a:cs typeface="+mn-cs"/>
              </a:rPr>
              <a:t>ou</a:t>
            </a:r>
            <a:r>
              <a:rPr lang="es-ES_tradnl" sz="2500" dirty="0" smtClean="0">
                <a:ea typeface="+mn-ea"/>
                <a:cs typeface="+mn-cs"/>
              </a:rPr>
              <a:t> alterar.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s-ES_tradnl" sz="2500" dirty="0" smtClean="0"/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ES_tradnl" sz="2500" b="1" dirty="0" err="1" smtClean="0">
                <a:ea typeface="+mn-ea"/>
                <a:cs typeface="+mn-cs"/>
              </a:rPr>
              <a:t>Sintaxe</a:t>
            </a:r>
            <a:endParaRPr lang="es-ES_tradnl" sz="2500" dirty="0" smtClean="0">
              <a:ea typeface="+mn-ea"/>
              <a:cs typeface="+mn-cs"/>
            </a:endParaRP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ES_tradnl" sz="2500" dirty="0" err="1" smtClean="0"/>
              <a:t>nomeVariavel.nomeAtributo</a:t>
            </a:r>
            <a:endParaRPr lang="pt-BR" sz="2500" dirty="0"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34851" t="31878" r="33501" b="24230"/>
          <a:stretch/>
        </p:blipFill>
        <p:spPr>
          <a:xfrm>
            <a:off x="162814" y="0"/>
            <a:ext cx="1432756" cy="154661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10522" y="166535"/>
            <a:ext cx="614257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/>
              <a:t>UNIVILLE – </a:t>
            </a:r>
            <a:r>
              <a:rPr lang="en-US" sz="2400" b="1" dirty="0" err="1" smtClean="0"/>
              <a:t>Universidade</a:t>
            </a:r>
            <a:r>
              <a:rPr lang="en-US" sz="2400" b="1" dirty="0" smtClean="0"/>
              <a:t> da </a:t>
            </a:r>
            <a:r>
              <a:rPr lang="en-US" sz="2400" b="1" dirty="0" err="1" smtClean="0"/>
              <a:t>Região</a:t>
            </a:r>
            <a:r>
              <a:rPr lang="en-US" sz="2400" b="1" dirty="0" smtClean="0"/>
              <a:t> de Joinville</a:t>
            </a:r>
          </a:p>
          <a:p>
            <a:pPr algn="ctr">
              <a:lnSpc>
                <a:spcPct val="80000"/>
              </a:lnSpc>
            </a:pPr>
            <a:r>
              <a:rPr lang="en-US" sz="2400" b="1" dirty="0" err="1" smtClean="0"/>
              <a:t>Programação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Orientada</a:t>
            </a:r>
            <a:r>
              <a:rPr lang="en-US" sz="2400" b="1" dirty="0" smtClean="0"/>
              <a:t> a </a:t>
            </a:r>
            <a:r>
              <a:rPr lang="en-US" sz="2400" b="1" dirty="0" err="1" smtClean="0"/>
              <a:t>Objetos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690362" y="6443894"/>
            <a:ext cx="3931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Prof. Anderson José de Souza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157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-124466" y="1136824"/>
            <a:ext cx="2670076" cy="1143000"/>
          </a:xfrm>
        </p:spPr>
        <p:txBody>
          <a:bodyPr>
            <a:normAutofit/>
          </a:bodyPr>
          <a:lstStyle/>
          <a:p>
            <a:r>
              <a:rPr lang="pt-BR" sz="3500" b="1" dirty="0" smtClean="0"/>
              <a:t>Exemplo 1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34851" t="31878" r="33501" b="24230"/>
          <a:stretch/>
        </p:blipFill>
        <p:spPr>
          <a:xfrm>
            <a:off x="162814" y="0"/>
            <a:ext cx="1432756" cy="154661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10522" y="166535"/>
            <a:ext cx="614257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/>
              <a:t>UNIVILLE – </a:t>
            </a:r>
            <a:r>
              <a:rPr lang="en-US" sz="2400" b="1" dirty="0" err="1" smtClean="0"/>
              <a:t>Universidade</a:t>
            </a:r>
            <a:r>
              <a:rPr lang="en-US" sz="2400" b="1" dirty="0" smtClean="0"/>
              <a:t> da </a:t>
            </a:r>
            <a:r>
              <a:rPr lang="en-US" sz="2400" b="1" dirty="0" err="1" smtClean="0"/>
              <a:t>Região</a:t>
            </a:r>
            <a:r>
              <a:rPr lang="en-US" sz="2400" b="1" dirty="0" smtClean="0"/>
              <a:t> de Joinville</a:t>
            </a:r>
          </a:p>
          <a:p>
            <a:pPr algn="ctr">
              <a:lnSpc>
                <a:spcPct val="80000"/>
              </a:lnSpc>
            </a:pPr>
            <a:r>
              <a:rPr lang="en-US" sz="2400" b="1" dirty="0" err="1" smtClean="0"/>
              <a:t>Programação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Orientada</a:t>
            </a:r>
            <a:r>
              <a:rPr lang="en-US" sz="2400" b="1" dirty="0" smtClean="0"/>
              <a:t> a </a:t>
            </a:r>
            <a:r>
              <a:rPr lang="en-US" sz="2400" b="1" dirty="0" err="1" smtClean="0"/>
              <a:t>Objetos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690362" y="6443894"/>
            <a:ext cx="3931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Prof. Anderson José de Souza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3084116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package </a:t>
            </a:r>
            <a:r>
              <a:rPr lang="en-US" b="1" dirty="0" err="1" smtClean="0"/>
              <a:t>TestePessoa</a:t>
            </a:r>
            <a:r>
              <a:rPr lang="en-US" b="1" dirty="0" smtClean="0"/>
              <a:t>;</a:t>
            </a:r>
          </a:p>
          <a:p>
            <a:endParaRPr lang="en-US" dirty="0" smtClean="0"/>
          </a:p>
          <a:p>
            <a:r>
              <a:rPr lang="en-US" b="1" dirty="0" smtClean="0"/>
              <a:t>class Pessoa {</a:t>
            </a:r>
          </a:p>
          <a:p>
            <a:endParaRPr lang="en-US" dirty="0" smtClean="0"/>
          </a:p>
          <a:p>
            <a:r>
              <a:rPr lang="en-US" b="1" dirty="0" smtClean="0"/>
              <a:t>long </a:t>
            </a:r>
            <a:r>
              <a:rPr lang="en-US" b="1" dirty="0" err="1" smtClean="0"/>
              <a:t>rg</a:t>
            </a:r>
            <a:r>
              <a:rPr lang="en-US" b="1" dirty="0" smtClean="0"/>
              <a:t>;</a:t>
            </a:r>
          </a:p>
          <a:p>
            <a:r>
              <a:rPr lang="en-US" dirty="0" smtClean="0"/>
              <a:t>String </a:t>
            </a:r>
            <a:r>
              <a:rPr lang="en-US" dirty="0" err="1" smtClean="0"/>
              <a:t>nome</a:t>
            </a:r>
            <a:r>
              <a:rPr lang="en-US" dirty="0" smtClean="0"/>
              <a:t>;</a:t>
            </a:r>
          </a:p>
          <a:p>
            <a:r>
              <a:rPr lang="en-US" dirty="0" smtClean="0"/>
              <a:t>String </a:t>
            </a:r>
            <a:r>
              <a:rPr lang="en-US" dirty="0" err="1" smtClean="0"/>
              <a:t>sobrenome</a:t>
            </a:r>
            <a:r>
              <a:rPr lang="en-US" dirty="0" smtClean="0"/>
              <a:t>;</a:t>
            </a:r>
          </a:p>
          <a:p>
            <a:r>
              <a:rPr lang="en-US" dirty="0" smtClean="0"/>
              <a:t>String </a:t>
            </a:r>
            <a:r>
              <a:rPr lang="en-US" dirty="0" err="1" smtClean="0"/>
              <a:t>dataNasc</a:t>
            </a:r>
            <a:r>
              <a:rPr lang="en-US" dirty="0" smtClean="0"/>
              <a:t>;</a:t>
            </a:r>
          </a:p>
          <a:p>
            <a:r>
              <a:rPr lang="en-US" dirty="0" smtClean="0"/>
              <a:t>String[] </a:t>
            </a:r>
            <a:r>
              <a:rPr lang="en-US" dirty="0" err="1" smtClean="0"/>
              <a:t>telefones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pt-BR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02334" y="2249588"/>
            <a:ext cx="261052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Classe 1</a:t>
            </a:r>
          </a:p>
        </p:txBody>
      </p:sp>
      <p:sp>
        <p:nvSpPr>
          <p:cNvPr id="9" name="Rectangle 8"/>
          <p:cNvSpPr/>
          <p:nvPr/>
        </p:nvSpPr>
        <p:spPr>
          <a:xfrm>
            <a:off x="4490489" y="2279824"/>
            <a:ext cx="373854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package </a:t>
            </a:r>
            <a:r>
              <a:rPr lang="en-US" b="1" dirty="0" err="1" smtClean="0"/>
              <a:t>TestePessoa</a:t>
            </a:r>
            <a:r>
              <a:rPr lang="en-US" b="1" dirty="0" smtClean="0"/>
              <a:t>;</a:t>
            </a:r>
          </a:p>
          <a:p>
            <a:endParaRPr lang="en-US" dirty="0" smtClean="0"/>
          </a:p>
          <a:p>
            <a:r>
              <a:rPr lang="en-US" b="1" dirty="0" smtClean="0"/>
              <a:t>class </a:t>
            </a:r>
            <a:r>
              <a:rPr lang="en-US" b="1" dirty="0" err="1" smtClean="0"/>
              <a:t>TestePessoa</a:t>
            </a:r>
            <a:r>
              <a:rPr lang="en-US" b="1" dirty="0" smtClean="0"/>
              <a:t> {</a:t>
            </a:r>
          </a:p>
          <a:p>
            <a:endParaRPr lang="en-US" dirty="0" smtClean="0"/>
          </a:p>
          <a:p>
            <a:r>
              <a:rPr lang="en-US" b="1" dirty="0" smtClean="0"/>
              <a:t>public static void </a:t>
            </a:r>
            <a:r>
              <a:rPr lang="en-US" b="1" dirty="0" err="1" smtClean="0"/>
              <a:t>main(String</a:t>
            </a:r>
            <a:r>
              <a:rPr lang="en-US" b="1" dirty="0" smtClean="0"/>
              <a:t>[] </a:t>
            </a:r>
            <a:r>
              <a:rPr lang="en-US" b="1" dirty="0" err="1" smtClean="0"/>
              <a:t>args</a:t>
            </a:r>
            <a:r>
              <a:rPr lang="en-US" b="1" dirty="0" smtClean="0"/>
              <a:t>) {</a:t>
            </a:r>
          </a:p>
          <a:p>
            <a:endParaRPr lang="en-US" dirty="0" smtClean="0"/>
          </a:p>
          <a:p>
            <a:r>
              <a:rPr lang="en-US" dirty="0" smtClean="0"/>
              <a:t>Pessoa </a:t>
            </a:r>
            <a:r>
              <a:rPr lang="en-US" dirty="0" err="1" smtClean="0"/>
              <a:t>p</a:t>
            </a:r>
            <a:r>
              <a:rPr lang="en-US" dirty="0" smtClean="0"/>
              <a:t> = </a:t>
            </a:r>
            <a:r>
              <a:rPr lang="en-US" b="1" dirty="0" smtClean="0"/>
              <a:t>new Pessoa();</a:t>
            </a:r>
            <a:endParaRPr lang="pt-BR" dirty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4229846" y="1350077"/>
            <a:ext cx="261052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Classe 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498837" y="4311149"/>
            <a:ext cx="5312662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p.nome</a:t>
            </a:r>
            <a:r>
              <a:rPr lang="en-US" dirty="0" smtClean="0"/>
              <a:t>= "Anderson";</a:t>
            </a:r>
          </a:p>
          <a:p>
            <a:r>
              <a:rPr lang="en-US" dirty="0" err="1" smtClean="0"/>
              <a:t>p.sobrenome</a:t>
            </a:r>
            <a:r>
              <a:rPr lang="en-US" dirty="0" smtClean="0"/>
              <a:t>="Souza";</a:t>
            </a:r>
          </a:p>
          <a:p>
            <a:r>
              <a:rPr lang="en-US" dirty="0" err="1" smtClean="0"/>
              <a:t>p.dataNasc</a:t>
            </a:r>
            <a:r>
              <a:rPr lang="en-US" dirty="0" smtClean="0"/>
              <a:t> = "10/10/1980";</a:t>
            </a:r>
          </a:p>
          <a:p>
            <a:r>
              <a:rPr lang="en-US" dirty="0" err="1" smtClean="0"/>
              <a:t>p.rg</a:t>
            </a:r>
            <a:r>
              <a:rPr lang="en-US" dirty="0" smtClean="0"/>
              <a:t> = 11111;</a:t>
            </a:r>
          </a:p>
          <a:p>
            <a:r>
              <a:rPr lang="en-US" dirty="0" smtClean="0"/>
              <a:t>String </a:t>
            </a:r>
            <a:r>
              <a:rPr lang="en-US" dirty="0" err="1" smtClean="0"/>
              <a:t>osTelefones</a:t>
            </a:r>
            <a:r>
              <a:rPr lang="en-US" dirty="0" smtClean="0"/>
              <a:t>[] = {"22222222","33333333"};</a:t>
            </a:r>
          </a:p>
          <a:p>
            <a:r>
              <a:rPr lang="en-US" dirty="0" err="1" smtClean="0"/>
              <a:t>p.telefones</a:t>
            </a:r>
            <a:r>
              <a:rPr lang="en-US" dirty="0" smtClean="0"/>
              <a:t> = </a:t>
            </a:r>
            <a:r>
              <a:rPr lang="en-US" dirty="0" err="1" smtClean="0"/>
              <a:t>osTelefones</a:t>
            </a:r>
            <a:r>
              <a:rPr lang="en-US" dirty="0" smtClean="0"/>
              <a:t>;</a:t>
            </a:r>
            <a:endParaRPr lang="pt-BR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157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-124466" y="1136824"/>
            <a:ext cx="2670076" cy="1143000"/>
          </a:xfrm>
        </p:spPr>
        <p:txBody>
          <a:bodyPr>
            <a:normAutofit/>
          </a:bodyPr>
          <a:lstStyle/>
          <a:p>
            <a:r>
              <a:rPr lang="pt-BR" sz="3500" b="1" dirty="0" smtClean="0"/>
              <a:t>Exemplo 1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34851" t="31878" r="33501" b="24230"/>
          <a:stretch/>
        </p:blipFill>
        <p:spPr>
          <a:xfrm>
            <a:off x="162814" y="0"/>
            <a:ext cx="1432756" cy="154661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10522" y="166535"/>
            <a:ext cx="614257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/>
              <a:t>UNIVILLE – </a:t>
            </a:r>
            <a:r>
              <a:rPr lang="en-US" sz="2400" b="1" dirty="0" err="1" smtClean="0"/>
              <a:t>Universidade</a:t>
            </a:r>
            <a:r>
              <a:rPr lang="en-US" sz="2400" b="1" dirty="0" smtClean="0"/>
              <a:t> da </a:t>
            </a:r>
            <a:r>
              <a:rPr lang="en-US" sz="2400" b="1" dirty="0" err="1" smtClean="0"/>
              <a:t>Região</a:t>
            </a:r>
            <a:r>
              <a:rPr lang="en-US" sz="2400" b="1" dirty="0" smtClean="0"/>
              <a:t> de Joinville</a:t>
            </a:r>
          </a:p>
          <a:p>
            <a:pPr algn="ctr">
              <a:lnSpc>
                <a:spcPct val="80000"/>
              </a:lnSpc>
            </a:pPr>
            <a:r>
              <a:rPr lang="en-US" sz="2400" b="1" dirty="0" err="1" smtClean="0"/>
              <a:t>Programação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Orientada</a:t>
            </a:r>
            <a:r>
              <a:rPr lang="en-US" sz="2400" b="1" dirty="0" smtClean="0"/>
              <a:t> a </a:t>
            </a:r>
            <a:r>
              <a:rPr lang="en-US" sz="2400" b="1" dirty="0" err="1" smtClean="0"/>
              <a:t>Objetos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690362" y="6443894"/>
            <a:ext cx="3931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Prof. Anderson José de Souza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79840" y="1921577"/>
            <a:ext cx="261052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Classe 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45389" y="2902697"/>
            <a:ext cx="663781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System.</a:t>
            </a:r>
            <a:r>
              <a:rPr lang="en-US" b="1" i="1" dirty="0" err="1" smtClean="0"/>
              <a:t>out.println("Nome</a:t>
            </a:r>
            <a:r>
              <a:rPr lang="en-US" b="1" i="1" dirty="0" smtClean="0"/>
              <a:t>: "+ </a:t>
            </a:r>
            <a:r>
              <a:rPr lang="en-US" b="1" i="1" dirty="0" err="1" smtClean="0"/>
              <a:t>p.nome</a:t>
            </a:r>
            <a:r>
              <a:rPr lang="en-US" b="1" i="1" dirty="0" smtClean="0"/>
              <a:t>+" "+</a:t>
            </a:r>
            <a:r>
              <a:rPr lang="en-US" b="1" i="1" dirty="0" err="1" smtClean="0"/>
              <a:t>p.sobrenome</a:t>
            </a:r>
            <a:r>
              <a:rPr lang="en-US" b="1" i="1" dirty="0" smtClean="0"/>
              <a:t>);</a:t>
            </a:r>
          </a:p>
          <a:p>
            <a:r>
              <a:rPr lang="en-US" dirty="0" err="1" smtClean="0"/>
              <a:t>System.</a:t>
            </a:r>
            <a:r>
              <a:rPr lang="en-US" b="1" i="1" dirty="0" err="1" smtClean="0"/>
              <a:t>out.println("Data</a:t>
            </a:r>
            <a:r>
              <a:rPr lang="en-US" b="1" i="1" dirty="0" smtClean="0"/>
              <a:t> </a:t>
            </a:r>
            <a:r>
              <a:rPr lang="en-US" b="1" i="1" dirty="0" err="1" smtClean="0"/>
              <a:t>Nasc</a:t>
            </a:r>
            <a:r>
              <a:rPr lang="en-US" b="1" i="1" dirty="0" smtClean="0"/>
              <a:t>: "+</a:t>
            </a:r>
            <a:r>
              <a:rPr lang="en-US" b="1" i="1" dirty="0" err="1" smtClean="0"/>
              <a:t>p.dataNasc</a:t>
            </a:r>
            <a:r>
              <a:rPr lang="en-US" b="1" i="1" dirty="0" smtClean="0"/>
              <a:t>);</a:t>
            </a:r>
          </a:p>
          <a:p>
            <a:r>
              <a:rPr lang="en-US" dirty="0" err="1" smtClean="0"/>
              <a:t>System.</a:t>
            </a:r>
            <a:r>
              <a:rPr lang="en-US" b="1" i="1" dirty="0" err="1" smtClean="0"/>
              <a:t>out.println("RG</a:t>
            </a:r>
            <a:r>
              <a:rPr lang="en-US" b="1" i="1" dirty="0" smtClean="0"/>
              <a:t> : "+</a:t>
            </a:r>
            <a:r>
              <a:rPr lang="en-US" b="1" i="1" dirty="0" err="1" smtClean="0"/>
              <a:t>p.rg</a:t>
            </a:r>
            <a:r>
              <a:rPr lang="en-US" b="1" i="1" dirty="0" smtClean="0"/>
              <a:t>);</a:t>
            </a:r>
          </a:p>
          <a:p>
            <a:r>
              <a:rPr lang="en-US" dirty="0" err="1" smtClean="0"/>
              <a:t>System.</a:t>
            </a:r>
            <a:r>
              <a:rPr lang="en-US" b="1" i="1" dirty="0" err="1" smtClean="0"/>
              <a:t>out.println("Telefones</a:t>
            </a:r>
            <a:r>
              <a:rPr lang="en-US" b="1" i="1" dirty="0" smtClean="0"/>
              <a:t>: ");</a:t>
            </a:r>
          </a:p>
          <a:p>
            <a:r>
              <a:rPr lang="en-US" b="1" dirty="0" err="1" smtClean="0"/>
              <a:t>for(int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 = 0; </a:t>
            </a:r>
            <a:r>
              <a:rPr lang="en-US" b="1" dirty="0" err="1" smtClean="0"/>
              <a:t>i</a:t>
            </a:r>
            <a:r>
              <a:rPr lang="en-US" b="1" dirty="0" smtClean="0"/>
              <a:t> &lt;</a:t>
            </a:r>
            <a:r>
              <a:rPr lang="en-US" b="1" dirty="0" err="1" smtClean="0"/>
              <a:t>p.telefones.length;i</a:t>
            </a:r>
            <a:r>
              <a:rPr lang="en-US" b="1" dirty="0" smtClean="0"/>
              <a:t>++){</a:t>
            </a:r>
          </a:p>
          <a:p>
            <a:r>
              <a:rPr lang="en-US" dirty="0" err="1" smtClean="0"/>
              <a:t>System.</a:t>
            </a:r>
            <a:r>
              <a:rPr lang="en-US" b="1" i="1" dirty="0" err="1" smtClean="0"/>
              <a:t>out.println(p.telefones[i</a:t>
            </a:r>
            <a:r>
              <a:rPr lang="en-US" b="1" i="1" dirty="0" smtClean="0"/>
              <a:t>]);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pt-BR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157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68120" y="1549244"/>
            <a:ext cx="8759980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500" b="1" dirty="0" smtClean="0"/>
              <a:t>Classes</a:t>
            </a:r>
          </a:p>
          <a:p>
            <a:pPr algn="ctr"/>
            <a:endParaRPr lang="pt-BR" sz="2500" b="1" dirty="0" smtClean="0"/>
          </a:p>
          <a:p>
            <a:pPr algn="just"/>
            <a:r>
              <a:rPr lang="es-ES_tradnl" sz="2500" dirty="0" err="1" smtClean="0">
                <a:sym typeface="Wingdings"/>
              </a:rPr>
              <a:t>Uma</a:t>
            </a:r>
            <a:r>
              <a:rPr lang="es-ES_tradnl" sz="2500" dirty="0" smtClean="0">
                <a:sym typeface="Wingdings"/>
              </a:rPr>
              <a:t> </a:t>
            </a:r>
            <a:r>
              <a:rPr lang="es-ES_tradnl" sz="2500" dirty="0" err="1" smtClean="0">
                <a:sym typeface="Wingdings"/>
              </a:rPr>
              <a:t>classe</a:t>
            </a:r>
            <a:r>
              <a:rPr lang="es-ES_tradnl" sz="2500" dirty="0" smtClean="0">
                <a:sym typeface="Wingdings"/>
              </a:rPr>
              <a:t> </a:t>
            </a:r>
            <a:r>
              <a:rPr lang="es-ES_tradnl" sz="2500" dirty="0" err="1" smtClean="0">
                <a:sym typeface="Wingdings"/>
              </a:rPr>
              <a:t>é</a:t>
            </a:r>
            <a:r>
              <a:rPr lang="es-ES_tradnl" sz="2500" dirty="0" smtClean="0">
                <a:sym typeface="Wingdings"/>
              </a:rPr>
              <a:t> </a:t>
            </a:r>
            <a:r>
              <a:rPr lang="es-ES_tradnl" sz="2500" dirty="0" err="1" smtClean="0">
                <a:sym typeface="Wingdings"/>
              </a:rPr>
              <a:t>um</a:t>
            </a:r>
            <a:r>
              <a:rPr lang="es-ES_tradnl" sz="2500" dirty="0" smtClean="0">
                <a:sym typeface="Wingdings"/>
              </a:rPr>
              <a:t> tipo definido pelo </a:t>
            </a:r>
            <a:r>
              <a:rPr lang="es-ES_tradnl" sz="2500" dirty="0" err="1" smtClean="0">
                <a:sym typeface="Wingdings"/>
              </a:rPr>
              <a:t>usuário</a:t>
            </a:r>
            <a:r>
              <a:rPr lang="es-ES_tradnl" sz="2500" dirty="0" smtClean="0">
                <a:sym typeface="Wingdings"/>
              </a:rPr>
              <a:t> que </a:t>
            </a:r>
            <a:r>
              <a:rPr lang="es-ES_tradnl" sz="2500" dirty="0" err="1" smtClean="0">
                <a:sym typeface="Wingdings"/>
              </a:rPr>
              <a:t>possui</a:t>
            </a:r>
            <a:r>
              <a:rPr lang="es-ES_tradnl" sz="2500" dirty="0" smtClean="0">
                <a:sym typeface="Wingdings"/>
              </a:rPr>
              <a:t> </a:t>
            </a:r>
            <a:r>
              <a:rPr lang="es-ES_tradnl" sz="2500" dirty="0" err="1" smtClean="0">
                <a:sym typeface="Wingdings"/>
              </a:rPr>
              <a:t>especificações</a:t>
            </a:r>
            <a:r>
              <a:rPr lang="es-ES_tradnl" sz="2500" dirty="0" smtClean="0">
                <a:sym typeface="Wingdings"/>
              </a:rPr>
              <a:t> (características e </a:t>
            </a:r>
            <a:r>
              <a:rPr lang="es-ES_tradnl" sz="2500" dirty="0" err="1" smtClean="0">
                <a:sym typeface="Wingdings"/>
              </a:rPr>
              <a:t>comportamentos</a:t>
            </a:r>
            <a:r>
              <a:rPr lang="es-ES_tradnl" sz="2500" dirty="0" smtClean="0">
                <a:sym typeface="Wingdings"/>
              </a:rPr>
              <a:t>) que o </a:t>
            </a:r>
            <a:r>
              <a:rPr lang="es-ES_tradnl" sz="2500" dirty="0" err="1" smtClean="0">
                <a:sym typeface="Wingdings"/>
              </a:rPr>
              <a:t>identifiquem</a:t>
            </a:r>
            <a:r>
              <a:rPr lang="es-ES_tradnl" sz="2500" dirty="0" smtClean="0">
                <a:sym typeface="Wingdings"/>
              </a:rPr>
              <a:t>.</a:t>
            </a:r>
          </a:p>
          <a:p>
            <a:pPr algn="just"/>
            <a:endParaRPr lang="es-ES_tradnl" sz="2500" dirty="0" smtClean="0">
              <a:sym typeface="Wingdings"/>
            </a:endParaRPr>
          </a:p>
          <a:p>
            <a:pPr algn="just"/>
            <a:r>
              <a:rPr lang="es-ES_tradnl" sz="2500" dirty="0" err="1" smtClean="0">
                <a:sym typeface="Wingdings"/>
              </a:rPr>
              <a:t>Classe</a:t>
            </a:r>
            <a:r>
              <a:rPr lang="es-ES_tradnl" sz="2500" dirty="0" smtClean="0">
                <a:sym typeface="Wingdings"/>
              </a:rPr>
              <a:t> </a:t>
            </a:r>
            <a:r>
              <a:rPr lang="es-ES_tradnl" sz="2500" dirty="0" err="1" smtClean="0">
                <a:sym typeface="Wingdings"/>
              </a:rPr>
              <a:t>é</a:t>
            </a:r>
            <a:r>
              <a:rPr lang="es-ES_tradnl" sz="2500" dirty="0" smtClean="0">
                <a:sym typeface="Wingdings"/>
              </a:rPr>
              <a:t> </a:t>
            </a:r>
            <a:r>
              <a:rPr lang="es-ES_tradnl" sz="2500" dirty="0" err="1" smtClean="0">
                <a:sym typeface="Wingdings"/>
              </a:rPr>
              <a:t>um</a:t>
            </a:r>
            <a:r>
              <a:rPr lang="es-ES_tradnl" sz="2500" dirty="0" smtClean="0">
                <a:sym typeface="Wingdings"/>
              </a:rPr>
              <a:t> molde que será usado construir objetos que </a:t>
            </a:r>
            <a:r>
              <a:rPr lang="es-ES_tradnl" sz="2500" dirty="0" err="1" smtClean="0">
                <a:sym typeface="Wingdings"/>
              </a:rPr>
              <a:t>representam</a:t>
            </a:r>
            <a:r>
              <a:rPr lang="es-ES_tradnl" sz="2500" dirty="0" smtClean="0">
                <a:sym typeface="Wingdings"/>
              </a:rPr>
              <a:t> valores da vida real.</a:t>
            </a:r>
          </a:p>
          <a:p>
            <a:pPr algn="ctr"/>
            <a:r>
              <a:rPr lang="es-ES_tradnl" sz="2500" dirty="0" err="1" smtClean="0">
                <a:sym typeface="Wingdings"/>
              </a:rPr>
              <a:t>Classe</a:t>
            </a:r>
            <a:r>
              <a:rPr lang="es-ES_tradnl" sz="2500" dirty="0" smtClean="0">
                <a:sym typeface="Wingdings"/>
              </a:rPr>
              <a:t> = características + </a:t>
            </a:r>
            <a:r>
              <a:rPr lang="es-ES_tradnl" sz="2500" dirty="0" err="1" smtClean="0">
                <a:sym typeface="Wingdings"/>
              </a:rPr>
              <a:t>comportamento</a:t>
            </a:r>
            <a:endParaRPr lang="en-US" sz="2500" dirty="0" smtClean="0">
              <a:sym typeface="Wingdings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34851" t="31878" r="33501" b="24230"/>
          <a:stretch/>
        </p:blipFill>
        <p:spPr>
          <a:xfrm>
            <a:off x="162814" y="0"/>
            <a:ext cx="1432756" cy="154661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610522" y="166535"/>
            <a:ext cx="614257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/>
              <a:t>UNIVILLE – </a:t>
            </a:r>
            <a:r>
              <a:rPr lang="en-US" sz="2400" b="1" dirty="0" err="1" smtClean="0"/>
              <a:t>Universidade</a:t>
            </a:r>
            <a:r>
              <a:rPr lang="en-US" sz="2400" b="1" dirty="0" smtClean="0"/>
              <a:t> da </a:t>
            </a:r>
            <a:r>
              <a:rPr lang="en-US" sz="2400" b="1" dirty="0" err="1" smtClean="0"/>
              <a:t>Região</a:t>
            </a:r>
            <a:r>
              <a:rPr lang="en-US" sz="2400" b="1" dirty="0" smtClean="0"/>
              <a:t> de Joinville</a:t>
            </a:r>
          </a:p>
          <a:p>
            <a:pPr algn="ctr">
              <a:lnSpc>
                <a:spcPct val="80000"/>
              </a:lnSpc>
            </a:pPr>
            <a:r>
              <a:rPr lang="en-US" sz="2400" b="1" dirty="0" err="1" smtClean="0"/>
              <a:t>Programação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Orientada</a:t>
            </a:r>
            <a:r>
              <a:rPr lang="en-US" sz="2400" b="1" dirty="0" smtClean="0"/>
              <a:t> a </a:t>
            </a:r>
            <a:r>
              <a:rPr lang="en-US" sz="2400" b="1" dirty="0" err="1" smtClean="0"/>
              <a:t>Objetos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690362" y="6443894"/>
            <a:ext cx="3931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Prof. Anderson José de Souza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14036"/>
            <a:ext cx="8229600" cy="1143000"/>
          </a:xfrm>
        </p:spPr>
        <p:txBody>
          <a:bodyPr>
            <a:normAutofit/>
          </a:bodyPr>
          <a:lstStyle/>
          <a:p>
            <a:r>
              <a:rPr lang="pt-BR" sz="3500" b="1" dirty="0" smtClean="0"/>
              <a:t>Modelando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0" y="2328829"/>
            <a:ext cx="9144000" cy="4648200"/>
          </a:xfrm>
        </p:spPr>
        <p:txBody>
          <a:bodyPr>
            <a:normAutofit/>
          </a:bodyPr>
          <a:lstStyle/>
          <a:p>
            <a:pPr algn="just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ES_tradnl" sz="2500" dirty="0" smtClean="0"/>
              <a:t>Agora vamos criar:</a:t>
            </a:r>
          </a:p>
          <a:p>
            <a:pPr marL="457200" indent="-457200" algn="just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AutoNum type="alphaLcParenR"/>
              <a:defRPr/>
            </a:pPr>
            <a:r>
              <a:rPr lang="es-ES_tradnl" sz="2500" dirty="0" err="1" smtClean="0"/>
              <a:t>uma</a:t>
            </a:r>
            <a:r>
              <a:rPr lang="es-ES_tradnl" sz="2500" dirty="0" smtClean="0"/>
              <a:t> nova </a:t>
            </a:r>
            <a:r>
              <a:rPr lang="es-ES_tradnl" sz="2500" dirty="0" err="1" smtClean="0"/>
              <a:t>classe</a:t>
            </a:r>
            <a:r>
              <a:rPr lang="es-ES_tradnl" sz="2500" dirty="0" smtClean="0"/>
              <a:t> </a:t>
            </a:r>
            <a:r>
              <a:rPr lang="es-ES_tradnl" sz="2500" dirty="0" err="1" smtClean="0"/>
              <a:t>chamada</a:t>
            </a:r>
            <a:r>
              <a:rPr lang="es-ES_tradnl" sz="2500" dirty="0" smtClean="0"/>
              <a:t> funcionario e definir atributos de cargo e </a:t>
            </a:r>
            <a:r>
              <a:rPr lang="es-ES_tradnl" sz="2500" dirty="0" err="1" smtClean="0"/>
              <a:t>salário</a:t>
            </a:r>
            <a:r>
              <a:rPr lang="es-ES_tradnl" sz="2500" dirty="0" smtClean="0"/>
              <a:t>.</a:t>
            </a:r>
          </a:p>
          <a:p>
            <a:pPr marL="457200" indent="-457200" algn="just" fontAlgn="auto">
              <a:lnSpc>
                <a:spcPct val="90000"/>
              </a:lnSpc>
              <a:spcAft>
                <a:spcPts val="0"/>
              </a:spcAft>
              <a:buNone/>
              <a:defRPr/>
            </a:pPr>
            <a:endParaRPr lang="es-ES_tradnl" sz="2500" dirty="0" smtClean="0"/>
          </a:p>
          <a:p>
            <a:pPr marL="457200" indent="-457200" algn="just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AutoNum type="alphaLcParenR"/>
              <a:defRPr/>
            </a:pPr>
            <a:r>
              <a:rPr lang="es-ES_tradnl" sz="2500" dirty="0" err="1" smtClean="0"/>
              <a:t>Uma</a:t>
            </a:r>
            <a:r>
              <a:rPr lang="es-ES_tradnl" sz="2500" dirty="0" smtClean="0"/>
              <a:t> nova </a:t>
            </a:r>
            <a:r>
              <a:rPr lang="es-ES_tradnl" sz="2500" dirty="0" err="1" smtClean="0"/>
              <a:t>classe</a:t>
            </a:r>
            <a:r>
              <a:rPr lang="es-ES_tradnl" sz="2500" dirty="0" smtClean="0"/>
              <a:t> </a:t>
            </a:r>
            <a:r>
              <a:rPr lang="es-ES_tradnl" sz="2500" dirty="0" err="1" smtClean="0"/>
              <a:t>chamada</a:t>
            </a:r>
            <a:r>
              <a:rPr lang="es-ES_tradnl" sz="2500" dirty="0" smtClean="0"/>
              <a:t> </a:t>
            </a:r>
            <a:r>
              <a:rPr lang="es-ES_tradnl" sz="2500" dirty="0" err="1" smtClean="0"/>
              <a:t>produto</a:t>
            </a:r>
            <a:r>
              <a:rPr lang="es-ES_tradnl" sz="2500" dirty="0" smtClean="0"/>
              <a:t> e definir atributos de </a:t>
            </a:r>
            <a:r>
              <a:rPr lang="es-ES_tradnl" sz="2500" dirty="0" err="1" smtClean="0"/>
              <a:t>codigo</a:t>
            </a:r>
            <a:r>
              <a:rPr lang="es-ES_tradnl" sz="2500" dirty="0" smtClean="0"/>
              <a:t>, </a:t>
            </a:r>
            <a:r>
              <a:rPr lang="es-ES_tradnl" sz="2500" dirty="0" err="1" smtClean="0"/>
              <a:t>nome</a:t>
            </a:r>
            <a:r>
              <a:rPr lang="es-ES_tradnl" sz="2500" dirty="0" smtClean="0"/>
              <a:t>, </a:t>
            </a:r>
            <a:r>
              <a:rPr lang="es-ES_tradnl" sz="2500" dirty="0" err="1" smtClean="0"/>
              <a:t>descrição</a:t>
            </a:r>
            <a:r>
              <a:rPr lang="es-ES_tradnl" sz="2500" dirty="0" smtClean="0"/>
              <a:t>, </a:t>
            </a:r>
            <a:r>
              <a:rPr lang="es-ES_tradnl" sz="2500" dirty="0" err="1" smtClean="0"/>
              <a:t>quantidade</a:t>
            </a:r>
            <a:r>
              <a:rPr lang="es-ES_tradnl" sz="2500" dirty="0" smtClean="0"/>
              <a:t> e </a:t>
            </a:r>
            <a:r>
              <a:rPr lang="es-ES_tradnl" sz="2500" dirty="0" err="1" smtClean="0"/>
              <a:t>preço</a:t>
            </a:r>
            <a:r>
              <a:rPr lang="es-ES_tradnl" sz="2500" dirty="0" smtClean="0"/>
              <a:t>.</a:t>
            </a:r>
          </a:p>
          <a:p>
            <a:pPr marL="457200" indent="-457200" algn="just" fontAlgn="auto">
              <a:lnSpc>
                <a:spcPct val="90000"/>
              </a:lnSpc>
              <a:spcAft>
                <a:spcPts val="0"/>
              </a:spcAft>
              <a:buNone/>
              <a:defRPr/>
            </a:pPr>
            <a:endParaRPr lang="es-ES_tradnl" sz="2500" dirty="0" smtClean="0"/>
          </a:p>
          <a:p>
            <a:pPr marL="457200" indent="-457200" algn="just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AutoNum type="alphaLcParenR"/>
              <a:defRPr/>
            </a:pPr>
            <a:r>
              <a:rPr lang="es-ES_tradnl" sz="2500" dirty="0" smtClean="0"/>
              <a:t>Vamos criar os objetos </a:t>
            </a:r>
            <a:r>
              <a:rPr lang="es-ES_tradnl" sz="2500" dirty="0" err="1" smtClean="0"/>
              <a:t>na</a:t>
            </a:r>
            <a:r>
              <a:rPr lang="es-ES_tradnl" sz="2500" dirty="0" smtClean="0"/>
              <a:t> </a:t>
            </a:r>
            <a:r>
              <a:rPr lang="es-ES_tradnl" sz="2500" dirty="0" err="1" smtClean="0"/>
              <a:t>classe</a:t>
            </a:r>
            <a:r>
              <a:rPr lang="es-ES_tradnl" sz="2500" dirty="0" smtClean="0"/>
              <a:t> principal e atribuir valores para </a:t>
            </a:r>
            <a:r>
              <a:rPr lang="es-ES_tradnl" sz="2500" dirty="0" err="1" smtClean="0"/>
              <a:t>seus</a:t>
            </a:r>
            <a:r>
              <a:rPr lang="es-ES_tradnl" sz="2500" dirty="0" smtClean="0"/>
              <a:t> atributos.</a:t>
            </a:r>
          </a:p>
          <a:p>
            <a:pPr marL="457200" indent="-457200" algn="just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AutoNum type="alphaLcParenR"/>
              <a:defRPr/>
            </a:pPr>
            <a:r>
              <a:rPr lang="es-ES_tradnl" sz="2500" dirty="0" smtClean="0"/>
              <a:t>Por último, vamos utilizar a </a:t>
            </a:r>
            <a:r>
              <a:rPr lang="es-ES_tradnl" sz="2500" dirty="0" err="1" smtClean="0"/>
              <a:t>classe</a:t>
            </a:r>
            <a:r>
              <a:rPr lang="es-ES_tradnl" sz="2500" dirty="0" smtClean="0"/>
              <a:t> Scanner para entrar </a:t>
            </a:r>
            <a:r>
              <a:rPr lang="es-ES_tradnl" sz="2500" dirty="0" err="1" smtClean="0"/>
              <a:t>com</a:t>
            </a:r>
            <a:r>
              <a:rPr lang="es-ES_tradnl" sz="2500" smtClean="0"/>
              <a:t> dados.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pt-BR" sz="2500" dirty="0"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34851" t="31878" r="33501" b="24230"/>
          <a:stretch/>
        </p:blipFill>
        <p:spPr>
          <a:xfrm>
            <a:off x="162814" y="0"/>
            <a:ext cx="1432756" cy="154661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10522" y="166535"/>
            <a:ext cx="614257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/>
              <a:t>UNIVILLE – </a:t>
            </a:r>
            <a:r>
              <a:rPr lang="en-US" sz="2400" b="1" dirty="0" err="1" smtClean="0"/>
              <a:t>Universidade</a:t>
            </a:r>
            <a:r>
              <a:rPr lang="en-US" sz="2400" b="1" dirty="0" smtClean="0"/>
              <a:t> da </a:t>
            </a:r>
            <a:r>
              <a:rPr lang="en-US" sz="2400" b="1" dirty="0" err="1" smtClean="0"/>
              <a:t>Região</a:t>
            </a:r>
            <a:r>
              <a:rPr lang="en-US" sz="2400" b="1" dirty="0" smtClean="0"/>
              <a:t> de Joinville</a:t>
            </a:r>
          </a:p>
          <a:p>
            <a:pPr algn="ctr">
              <a:lnSpc>
                <a:spcPct val="80000"/>
              </a:lnSpc>
            </a:pPr>
            <a:r>
              <a:rPr lang="en-US" sz="2400" b="1" dirty="0" err="1" smtClean="0"/>
              <a:t>Programação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Orientada</a:t>
            </a:r>
            <a:r>
              <a:rPr lang="en-US" sz="2400" b="1" dirty="0" smtClean="0"/>
              <a:t> a </a:t>
            </a:r>
            <a:r>
              <a:rPr lang="en-US" sz="2400" b="1" dirty="0" err="1" smtClean="0"/>
              <a:t>Objetos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690362" y="6443894"/>
            <a:ext cx="3931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Prof. Anderson José de Souza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157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14036"/>
            <a:ext cx="8229600" cy="1143000"/>
          </a:xfrm>
        </p:spPr>
        <p:txBody>
          <a:bodyPr>
            <a:normAutofit/>
          </a:bodyPr>
          <a:lstStyle/>
          <a:p>
            <a:r>
              <a:rPr lang="pt-BR" sz="3500" b="1" dirty="0" smtClean="0"/>
              <a:t>M</a:t>
            </a:r>
            <a:r>
              <a:rPr lang="pt-BR" sz="3500" b="1" dirty="0" smtClean="0"/>
              <a:t>étodos </a:t>
            </a:r>
            <a:r>
              <a:rPr lang="pt-BR" sz="3500" b="1" dirty="0" err="1" smtClean="0"/>
              <a:t>Gets</a:t>
            </a:r>
            <a:r>
              <a:rPr lang="pt-BR" sz="3500" b="1" dirty="0" smtClean="0"/>
              <a:t> e Sets</a:t>
            </a:r>
            <a:endParaRPr lang="pt-BR" sz="3500" b="1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0" y="2328829"/>
            <a:ext cx="9144000" cy="4648200"/>
          </a:xfrm>
        </p:spPr>
        <p:txBody>
          <a:bodyPr>
            <a:normAutofit/>
          </a:bodyPr>
          <a:lstStyle/>
          <a:p>
            <a:pPr algn="just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ES_tradnl" sz="2500" b="1" dirty="0" smtClean="0"/>
              <a:t>M</a:t>
            </a:r>
            <a:r>
              <a:rPr lang="es-ES_tradnl" sz="2500" b="1" dirty="0" smtClean="0"/>
              <a:t>étodo </a:t>
            </a:r>
            <a:r>
              <a:rPr lang="es-ES_tradnl" sz="2500" b="1" dirty="0" err="1" smtClean="0"/>
              <a:t>Get</a:t>
            </a:r>
            <a:endParaRPr lang="es-ES_tradnl" sz="2500" b="1" dirty="0" smtClean="0"/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ES_tradnl" sz="2500" dirty="0" smtClean="0"/>
              <a:t> -   Para “</a:t>
            </a:r>
            <a:r>
              <a:rPr lang="es-ES_tradnl" sz="2500" dirty="0" err="1" smtClean="0"/>
              <a:t>acessar</a:t>
            </a:r>
            <a:r>
              <a:rPr lang="es-ES_tradnl" sz="2500" dirty="0" smtClean="0"/>
              <a:t>” </a:t>
            </a:r>
            <a:r>
              <a:rPr lang="es-ES_tradnl" sz="2500" dirty="0" err="1" smtClean="0"/>
              <a:t>algum</a:t>
            </a:r>
            <a:r>
              <a:rPr lang="es-ES_tradnl" sz="2500" dirty="0" smtClean="0"/>
              <a:t> valor </a:t>
            </a:r>
            <a:r>
              <a:rPr lang="es-ES_tradnl" sz="2500" dirty="0" err="1" smtClean="0"/>
              <a:t>em</a:t>
            </a:r>
            <a:r>
              <a:rPr lang="es-ES_tradnl" sz="2500" dirty="0" smtClean="0"/>
              <a:t> </a:t>
            </a:r>
            <a:r>
              <a:rPr lang="es-ES_tradnl" sz="2500" dirty="0" err="1" smtClean="0"/>
              <a:t>algum</a:t>
            </a:r>
            <a:r>
              <a:rPr lang="es-ES_tradnl" sz="2500" dirty="0" smtClean="0"/>
              <a:t> atributo da </a:t>
            </a:r>
            <a:r>
              <a:rPr lang="es-ES_tradnl" sz="2500" dirty="0" err="1" smtClean="0"/>
              <a:t>classe</a:t>
            </a:r>
            <a:r>
              <a:rPr lang="es-ES_tradnl" sz="2500" dirty="0" smtClean="0"/>
              <a:t>,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Tx/>
              <a:buChar char="-"/>
              <a:defRPr/>
            </a:pPr>
            <a:r>
              <a:rPr lang="es-ES_tradnl" sz="2500" dirty="0" smtClean="0"/>
              <a:t>Este método retornará </a:t>
            </a:r>
            <a:r>
              <a:rPr lang="es-ES_tradnl" sz="2500" dirty="0" err="1" smtClean="0"/>
              <a:t>um</a:t>
            </a:r>
            <a:r>
              <a:rPr lang="es-ES_tradnl" sz="2500" dirty="0" smtClean="0"/>
              <a:t> valor (</a:t>
            </a:r>
            <a:r>
              <a:rPr lang="es-ES_tradnl" sz="2500" dirty="0" err="1" smtClean="0"/>
              <a:t>String</a:t>
            </a:r>
            <a:r>
              <a:rPr lang="es-ES_tradnl" sz="2500" dirty="0" smtClean="0"/>
              <a:t>, </a:t>
            </a:r>
            <a:r>
              <a:rPr lang="es-ES_tradnl" sz="2500" dirty="0" err="1" smtClean="0"/>
              <a:t>double</a:t>
            </a:r>
            <a:r>
              <a:rPr lang="es-ES_tradnl" sz="2500" dirty="0" smtClean="0"/>
              <a:t>, </a:t>
            </a:r>
            <a:r>
              <a:rPr lang="es-ES_tradnl" sz="2500" dirty="0" err="1" smtClean="0"/>
              <a:t>int</a:t>
            </a:r>
            <a:r>
              <a:rPr lang="es-ES_tradnl" sz="2500" dirty="0" smtClean="0"/>
              <a:t>)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Tx/>
              <a:buChar char="-"/>
              <a:defRPr/>
            </a:pPr>
            <a:r>
              <a:rPr lang="es-ES_tradnl" sz="2500" dirty="0" smtClean="0"/>
              <a:t>Criamos </a:t>
            </a:r>
            <a:r>
              <a:rPr lang="es-ES_tradnl" sz="2500" dirty="0" err="1" smtClean="0"/>
              <a:t>uma</a:t>
            </a:r>
            <a:r>
              <a:rPr lang="es-ES_tradnl" sz="2500" dirty="0" smtClean="0"/>
              <a:t> </a:t>
            </a:r>
            <a:r>
              <a:rPr lang="es-ES_tradnl" sz="2500" dirty="0" err="1" smtClean="0"/>
              <a:t>funç</a:t>
            </a:r>
            <a:r>
              <a:rPr lang="es-ES_tradnl" sz="2500" dirty="0" err="1" smtClean="0"/>
              <a:t>ão</a:t>
            </a:r>
            <a:r>
              <a:rPr lang="es-ES_tradnl" sz="2500" dirty="0" smtClean="0"/>
              <a:t> do tipo: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Tx/>
              <a:buChar char="-"/>
              <a:defRPr/>
            </a:pPr>
            <a:endParaRPr lang="es-ES_tradnl" sz="2500" dirty="0" smtClean="0"/>
          </a:p>
          <a:p>
            <a:pPr lvl="1" algn="just">
              <a:lnSpc>
                <a:spcPct val="90000"/>
              </a:lnSpc>
              <a:buFontTx/>
              <a:buChar char="-"/>
              <a:defRPr/>
            </a:pPr>
            <a:r>
              <a:rPr lang="es-ES_tradnl" sz="2100" b="1" dirty="0" smtClean="0"/>
              <a:t>Tipo do atributo </a:t>
            </a:r>
            <a:r>
              <a:rPr lang="es-ES_tradnl" sz="2100" b="1" dirty="0" err="1" smtClean="0">
                <a:solidFill>
                  <a:srgbClr val="FF0000"/>
                </a:solidFill>
              </a:rPr>
              <a:t>get</a:t>
            </a:r>
            <a:r>
              <a:rPr lang="es-ES_tradnl" sz="2100" b="1" dirty="0" smtClean="0">
                <a:solidFill>
                  <a:srgbClr val="FF0000"/>
                </a:solidFill>
              </a:rPr>
              <a:t> </a:t>
            </a:r>
            <a:r>
              <a:rPr lang="es-ES_tradnl" sz="2100" b="1" dirty="0" smtClean="0"/>
              <a:t>+ </a:t>
            </a:r>
            <a:r>
              <a:rPr lang="es-ES_tradnl" sz="2100" b="1" dirty="0" err="1" smtClean="0"/>
              <a:t>NomedoAtributo</a:t>
            </a:r>
            <a:r>
              <a:rPr lang="es-ES_tradnl" sz="2100" b="1" dirty="0" smtClean="0"/>
              <a:t>();</a:t>
            </a:r>
          </a:p>
          <a:p>
            <a:pPr lvl="1" algn="just">
              <a:lnSpc>
                <a:spcPct val="90000"/>
              </a:lnSpc>
              <a:buFontTx/>
              <a:buChar char="-"/>
              <a:defRPr/>
            </a:pPr>
            <a:endParaRPr lang="es-ES_tradnl" sz="2100" b="1" dirty="0" smtClean="0">
              <a:solidFill>
                <a:srgbClr val="FF0000"/>
              </a:solidFill>
            </a:endParaRPr>
          </a:p>
          <a:p>
            <a:pPr lvl="1" algn="just">
              <a:lnSpc>
                <a:spcPct val="90000"/>
              </a:lnSpc>
              <a:buNone/>
              <a:defRPr/>
            </a:pPr>
            <a:r>
              <a:rPr lang="es-ES_tradnl" sz="2100" b="1" dirty="0" smtClean="0">
                <a:solidFill>
                  <a:srgbClr val="FF0000"/>
                </a:solidFill>
              </a:rPr>
              <a:t>Dentro do método, colocamos </a:t>
            </a:r>
            <a:r>
              <a:rPr lang="es-ES_tradnl" sz="2100" b="1" dirty="0" err="1" smtClean="0">
                <a:solidFill>
                  <a:srgbClr val="FF0000"/>
                </a:solidFill>
              </a:rPr>
              <a:t>somente</a:t>
            </a:r>
            <a:r>
              <a:rPr lang="es-ES_tradnl" sz="2100" b="1" dirty="0" smtClean="0">
                <a:solidFill>
                  <a:srgbClr val="FF0000"/>
                </a:solidFill>
              </a:rPr>
              <a:t> o retorno do atributo</a:t>
            </a:r>
            <a:endParaRPr lang="es-ES_tradnl" sz="2100" b="1" dirty="0" smtClean="0">
              <a:solidFill>
                <a:srgbClr val="FF0000"/>
              </a:solidFill>
            </a:endParaRP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pt-BR" sz="2500" dirty="0"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34851" t="31878" r="33501" b="24230"/>
          <a:stretch/>
        </p:blipFill>
        <p:spPr>
          <a:xfrm>
            <a:off x="162814" y="0"/>
            <a:ext cx="1432756" cy="154661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10522" y="166535"/>
            <a:ext cx="614257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/>
              <a:t>UNIVILLE – </a:t>
            </a:r>
            <a:r>
              <a:rPr lang="en-US" sz="2400" b="1" dirty="0" err="1" smtClean="0"/>
              <a:t>Universidade</a:t>
            </a:r>
            <a:r>
              <a:rPr lang="en-US" sz="2400" b="1" dirty="0" smtClean="0"/>
              <a:t> da </a:t>
            </a:r>
            <a:r>
              <a:rPr lang="en-US" sz="2400" b="1" dirty="0" err="1" smtClean="0"/>
              <a:t>Região</a:t>
            </a:r>
            <a:r>
              <a:rPr lang="en-US" sz="2400" b="1" dirty="0" smtClean="0"/>
              <a:t> de Joinville</a:t>
            </a:r>
          </a:p>
          <a:p>
            <a:pPr algn="ctr">
              <a:lnSpc>
                <a:spcPct val="80000"/>
              </a:lnSpc>
            </a:pPr>
            <a:r>
              <a:rPr lang="en-US" sz="2400" b="1" dirty="0" err="1" smtClean="0"/>
              <a:t>Programação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Orientada</a:t>
            </a:r>
            <a:r>
              <a:rPr lang="en-US" sz="2400" b="1" dirty="0" smtClean="0"/>
              <a:t> a </a:t>
            </a:r>
            <a:r>
              <a:rPr lang="en-US" sz="2400" b="1" dirty="0" err="1" smtClean="0"/>
              <a:t>Objetos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690362" y="6443894"/>
            <a:ext cx="3931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Prof. Anderson José de Souza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157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14036"/>
            <a:ext cx="8229600" cy="1143000"/>
          </a:xfrm>
        </p:spPr>
        <p:txBody>
          <a:bodyPr>
            <a:normAutofit/>
          </a:bodyPr>
          <a:lstStyle/>
          <a:p>
            <a:r>
              <a:rPr lang="pt-BR" sz="3500" b="1" dirty="0" smtClean="0"/>
              <a:t>M</a:t>
            </a:r>
            <a:r>
              <a:rPr lang="pt-BR" sz="3500" b="1" dirty="0" smtClean="0"/>
              <a:t>étodos </a:t>
            </a:r>
            <a:r>
              <a:rPr lang="pt-BR" sz="3500" b="1" dirty="0" err="1" smtClean="0"/>
              <a:t>Gets</a:t>
            </a:r>
            <a:r>
              <a:rPr lang="pt-BR" sz="3500" b="1" dirty="0" smtClean="0"/>
              <a:t> e Sets</a:t>
            </a:r>
            <a:endParaRPr lang="pt-BR" sz="3500" b="1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0" y="2328829"/>
            <a:ext cx="9144000" cy="4648200"/>
          </a:xfrm>
        </p:spPr>
        <p:txBody>
          <a:bodyPr>
            <a:normAutofit/>
          </a:bodyPr>
          <a:lstStyle/>
          <a:p>
            <a:pPr algn="just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ES_tradnl" sz="2500" b="1" dirty="0" smtClean="0"/>
              <a:t>M</a:t>
            </a:r>
            <a:r>
              <a:rPr lang="es-ES_tradnl" sz="2500" b="1" dirty="0" smtClean="0"/>
              <a:t>étodo </a:t>
            </a:r>
            <a:r>
              <a:rPr lang="es-ES_tradnl" sz="2500" b="1" dirty="0" err="1" smtClean="0"/>
              <a:t>Get</a:t>
            </a:r>
            <a:endParaRPr lang="es-ES_tradnl" sz="2500" b="1" dirty="0" smtClean="0"/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ES_tradnl" sz="2500" dirty="0" smtClean="0"/>
              <a:t> 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pt-BR" sz="2500" dirty="0" err="1" smtClean="0">
                <a:ea typeface="+mn-ea"/>
                <a:cs typeface="+mn-cs"/>
              </a:rPr>
              <a:t>public</a:t>
            </a:r>
            <a:r>
              <a:rPr lang="pt-BR" sz="2500" dirty="0" smtClean="0">
                <a:ea typeface="+mn-ea"/>
                <a:cs typeface="+mn-cs"/>
              </a:rPr>
              <a:t> String </a:t>
            </a:r>
            <a:r>
              <a:rPr lang="pt-BR" sz="2500" dirty="0" err="1" smtClean="0">
                <a:ea typeface="+mn-ea"/>
                <a:cs typeface="+mn-cs"/>
              </a:rPr>
              <a:t>getNomeProduto</a:t>
            </a:r>
            <a:r>
              <a:rPr lang="pt-BR" sz="2500" dirty="0" smtClean="0">
                <a:ea typeface="+mn-ea"/>
                <a:cs typeface="+mn-cs"/>
              </a:rPr>
              <a:t>(){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pt-BR" sz="2500" dirty="0" err="1" smtClean="0"/>
              <a:t>return</a:t>
            </a:r>
            <a:r>
              <a:rPr lang="pt-BR" sz="2500" dirty="0" smtClean="0"/>
              <a:t> </a:t>
            </a:r>
            <a:r>
              <a:rPr lang="pt-BR" sz="2500" dirty="0" err="1" smtClean="0"/>
              <a:t>nomeproduto</a:t>
            </a:r>
            <a:r>
              <a:rPr lang="pt-BR" sz="2500" dirty="0" smtClean="0"/>
              <a:t>;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pt-BR" sz="2500" dirty="0" smtClean="0">
                <a:ea typeface="+mn-ea"/>
                <a:cs typeface="+mn-cs"/>
              </a:rPr>
              <a:t>}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pt-BR" sz="2500" dirty="0" err="1" smtClean="0"/>
              <a:t>public</a:t>
            </a:r>
            <a:r>
              <a:rPr lang="pt-BR" sz="2500" dirty="0" smtClean="0"/>
              <a:t> </a:t>
            </a:r>
            <a:r>
              <a:rPr lang="pt-BR" sz="2500" dirty="0" err="1" smtClean="0"/>
              <a:t>int</a:t>
            </a:r>
            <a:r>
              <a:rPr lang="pt-BR" sz="2500" dirty="0" smtClean="0"/>
              <a:t> </a:t>
            </a:r>
            <a:r>
              <a:rPr lang="pt-BR" sz="2500" dirty="0" err="1" smtClean="0"/>
              <a:t>getQuantidade</a:t>
            </a:r>
            <a:r>
              <a:rPr lang="pt-BR" sz="2500" dirty="0" smtClean="0"/>
              <a:t>(){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pt-BR" sz="2500" dirty="0" err="1" smtClean="0">
                <a:ea typeface="+mn-ea"/>
                <a:cs typeface="+mn-cs"/>
              </a:rPr>
              <a:t>return</a:t>
            </a:r>
            <a:r>
              <a:rPr lang="pt-BR" sz="2500" dirty="0" smtClean="0">
                <a:ea typeface="+mn-ea"/>
                <a:cs typeface="+mn-cs"/>
              </a:rPr>
              <a:t> quantidade;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pt-BR" sz="2500" dirty="0" smtClean="0"/>
              <a:t>}</a:t>
            </a:r>
            <a:endParaRPr lang="pt-BR" sz="2500" dirty="0"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34851" t="31878" r="33501" b="24230"/>
          <a:stretch/>
        </p:blipFill>
        <p:spPr>
          <a:xfrm>
            <a:off x="162814" y="0"/>
            <a:ext cx="1432756" cy="154661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10522" y="166535"/>
            <a:ext cx="614257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/>
              <a:t>UNIVILLE – </a:t>
            </a:r>
            <a:r>
              <a:rPr lang="en-US" sz="2400" b="1" dirty="0" err="1" smtClean="0"/>
              <a:t>Universidade</a:t>
            </a:r>
            <a:r>
              <a:rPr lang="en-US" sz="2400" b="1" dirty="0" smtClean="0"/>
              <a:t> da </a:t>
            </a:r>
            <a:r>
              <a:rPr lang="en-US" sz="2400" b="1" dirty="0" err="1" smtClean="0"/>
              <a:t>Região</a:t>
            </a:r>
            <a:r>
              <a:rPr lang="en-US" sz="2400" b="1" dirty="0" smtClean="0"/>
              <a:t> de Joinville</a:t>
            </a:r>
          </a:p>
          <a:p>
            <a:pPr algn="ctr">
              <a:lnSpc>
                <a:spcPct val="80000"/>
              </a:lnSpc>
            </a:pPr>
            <a:r>
              <a:rPr lang="en-US" sz="2400" b="1" dirty="0" err="1" smtClean="0"/>
              <a:t>Programação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Orientada</a:t>
            </a:r>
            <a:r>
              <a:rPr lang="en-US" sz="2400" b="1" dirty="0" smtClean="0"/>
              <a:t> a </a:t>
            </a:r>
            <a:r>
              <a:rPr lang="en-US" sz="2400" b="1" dirty="0" err="1" smtClean="0"/>
              <a:t>Objetos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690362" y="6443894"/>
            <a:ext cx="3931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Prof. Anderson José de Souza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157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14036"/>
            <a:ext cx="8229600" cy="1143000"/>
          </a:xfrm>
        </p:spPr>
        <p:txBody>
          <a:bodyPr>
            <a:normAutofit/>
          </a:bodyPr>
          <a:lstStyle/>
          <a:p>
            <a:r>
              <a:rPr lang="pt-BR" sz="3500" b="1" dirty="0" smtClean="0"/>
              <a:t>M</a:t>
            </a:r>
            <a:r>
              <a:rPr lang="pt-BR" sz="3500" b="1" dirty="0" smtClean="0"/>
              <a:t>étodos </a:t>
            </a:r>
            <a:r>
              <a:rPr lang="pt-BR" sz="3500" b="1" dirty="0" err="1" smtClean="0"/>
              <a:t>Gets</a:t>
            </a:r>
            <a:r>
              <a:rPr lang="pt-BR" sz="3500" b="1" dirty="0" smtClean="0"/>
              <a:t> e Sets</a:t>
            </a:r>
            <a:endParaRPr lang="pt-BR" sz="3500" b="1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0" y="2328829"/>
            <a:ext cx="9144000" cy="4648200"/>
          </a:xfrm>
        </p:spPr>
        <p:txBody>
          <a:bodyPr>
            <a:normAutofit/>
          </a:bodyPr>
          <a:lstStyle/>
          <a:p>
            <a:pPr algn="just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ES_tradnl" sz="2500" b="1" dirty="0" smtClean="0"/>
              <a:t>M</a:t>
            </a:r>
            <a:r>
              <a:rPr lang="es-ES_tradnl" sz="2500" b="1" dirty="0" smtClean="0"/>
              <a:t>étodo Set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ES_tradnl" sz="2500" dirty="0" smtClean="0"/>
              <a:t> -   Para “alterar” </a:t>
            </a:r>
            <a:r>
              <a:rPr lang="es-ES_tradnl" sz="2500" dirty="0" err="1" smtClean="0"/>
              <a:t>algum</a:t>
            </a:r>
            <a:r>
              <a:rPr lang="es-ES_tradnl" sz="2500" dirty="0" smtClean="0"/>
              <a:t> valor </a:t>
            </a:r>
            <a:r>
              <a:rPr lang="es-ES_tradnl" sz="2500" dirty="0" err="1" smtClean="0"/>
              <a:t>em</a:t>
            </a:r>
            <a:r>
              <a:rPr lang="es-ES_tradnl" sz="2500" dirty="0" smtClean="0"/>
              <a:t> </a:t>
            </a:r>
            <a:r>
              <a:rPr lang="es-ES_tradnl" sz="2500" dirty="0" err="1" smtClean="0"/>
              <a:t>algum</a:t>
            </a:r>
            <a:r>
              <a:rPr lang="es-ES_tradnl" sz="2500" dirty="0" smtClean="0"/>
              <a:t> atributo da </a:t>
            </a:r>
            <a:r>
              <a:rPr lang="es-ES_tradnl" sz="2500" dirty="0" err="1" smtClean="0"/>
              <a:t>classe</a:t>
            </a:r>
            <a:r>
              <a:rPr lang="es-ES_tradnl" sz="2500" dirty="0" smtClean="0"/>
              <a:t>,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Tx/>
              <a:buChar char="-"/>
              <a:defRPr/>
            </a:pPr>
            <a:r>
              <a:rPr lang="es-ES_tradnl" sz="2500" dirty="0" err="1" smtClean="0"/>
              <a:t>Modificação</a:t>
            </a:r>
            <a:r>
              <a:rPr lang="es-ES_tradnl" sz="2500" dirty="0" smtClean="0"/>
              <a:t> de forma segura;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Tx/>
              <a:buChar char="-"/>
              <a:defRPr/>
            </a:pPr>
            <a:r>
              <a:rPr lang="es-ES_tradnl" sz="2500" dirty="0" smtClean="0"/>
              <a:t>M</a:t>
            </a:r>
            <a:r>
              <a:rPr lang="es-ES_tradnl" sz="2500" dirty="0" smtClean="0"/>
              <a:t>étodo </a:t>
            </a:r>
            <a:r>
              <a:rPr lang="es-ES_tradnl" sz="2500" dirty="0" err="1" smtClean="0"/>
              <a:t>sem</a:t>
            </a:r>
            <a:r>
              <a:rPr lang="es-ES_tradnl" sz="2500" dirty="0" smtClean="0"/>
              <a:t> retorno (VOID) :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Tx/>
              <a:buChar char="-"/>
              <a:defRPr/>
            </a:pPr>
            <a:endParaRPr lang="es-ES_tradnl" sz="2500" dirty="0" smtClean="0"/>
          </a:p>
          <a:p>
            <a:pPr lvl="1" algn="just">
              <a:lnSpc>
                <a:spcPct val="90000"/>
              </a:lnSpc>
              <a:buFontTx/>
              <a:buChar char="-"/>
              <a:defRPr/>
            </a:pPr>
            <a:r>
              <a:rPr lang="es-ES_tradnl" sz="2100" b="1" dirty="0" smtClean="0"/>
              <a:t>VOID </a:t>
            </a:r>
            <a:r>
              <a:rPr lang="es-ES_tradnl" sz="2100" b="1" dirty="0" err="1" smtClean="0">
                <a:solidFill>
                  <a:srgbClr val="FF0000"/>
                </a:solidFill>
              </a:rPr>
              <a:t>get</a:t>
            </a:r>
            <a:r>
              <a:rPr lang="es-ES_tradnl" sz="2100" b="1" dirty="0" smtClean="0">
                <a:solidFill>
                  <a:srgbClr val="FF0000"/>
                </a:solidFill>
              </a:rPr>
              <a:t> </a:t>
            </a:r>
            <a:r>
              <a:rPr lang="es-ES_tradnl" sz="2100" b="1" dirty="0" err="1" smtClean="0"/>
              <a:t>NomedoAtributo(Tipo</a:t>
            </a:r>
            <a:r>
              <a:rPr lang="es-ES_tradnl" sz="2100" b="1" dirty="0" smtClean="0"/>
              <a:t> do Atributo </a:t>
            </a:r>
            <a:r>
              <a:rPr lang="es-ES_tradnl" sz="2100" b="1" dirty="0" err="1" smtClean="0"/>
              <a:t>NOME_PARAMETRO</a:t>
            </a:r>
            <a:r>
              <a:rPr lang="es-ES_tradnl" sz="2100" b="1" dirty="0" smtClean="0"/>
              <a:t>);</a:t>
            </a:r>
          </a:p>
          <a:p>
            <a:pPr lvl="1" algn="just">
              <a:lnSpc>
                <a:spcPct val="90000"/>
              </a:lnSpc>
              <a:buFontTx/>
              <a:buChar char="-"/>
              <a:defRPr/>
            </a:pPr>
            <a:endParaRPr lang="es-ES_tradnl" sz="2100" b="1" dirty="0" smtClean="0">
              <a:solidFill>
                <a:srgbClr val="FF0000"/>
              </a:solidFill>
            </a:endParaRPr>
          </a:p>
          <a:p>
            <a:pPr lvl="1" algn="just">
              <a:lnSpc>
                <a:spcPct val="90000"/>
              </a:lnSpc>
              <a:buNone/>
              <a:defRPr/>
            </a:pPr>
            <a:r>
              <a:rPr lang="es-ES_tradnl" sz="2100" b="1" dirty="0" smtClean="0">
                <a:solidFill>
                  <a:srgbClr val="FF0000"/>
                </a:solidFill>
              </a:rPr>
              <a:t>Dentro do método, colocamos </a:t>
            </a:r>
            <a:r>
              <a:rPr lang="es-ES_tradnl" sz="2100" b="1" dirty="0" err="1" smtClean="0">
                <a:solidFill>
                  <a:srgbClr val="FF0000"/>
                </a:solidFill>
              </a:rPr>
              <a:t>somente</a:t>
            </a:r>
            <a:r>
              <a:rPr lang="es-ES_tradnl" sz="2100" b="1" dirty="0" smtClean="0">
                <a:solidFill>
                  <a:srgbClr val="FF0000"/>
                </a:solidFill>
              </a:rPr>
              <a:t> o atributo </a:t>
            </a:r>
            <a:r>
              <a:rPr lang="es-ES_tradnl" sz="2100" b="1" dirty="0" err="1" smtClean="0">
                <a:solidFill>
                  <a:srgbClr val="FF0000"/>
                </a:solidFill>
              </a:rPr>
              <a:t>recebendo</a:t>
            </a:r>
            <a:r>
              <a:rPr lang="es-ES_tradnl" sz="2100" b="1" dirty="0" smtClean="0">
                <a:solidFill>
                  <a:srgbClr val="FF0000"/>
                </a:solidFill>
              </a:rPr>
              <a:t> o valor </a:t>
            </a:r>
            <a:r>
              <a:rPr lang="es-ES_tradnl" sz="2100" b="1" dirty="0" err="1" smtClean="0">
                <a:solidFill>
                  <a:srgbClr val="FF0000"/>
                </a:solidFill>
              </a:rPr>
              <a:t>repassado</a:t>
            </a:r>
            <a:r>
              <a:rPr lang="es-ES_tradnl" sz="2100" b="1" dirty="0" smtClean="0">
                <a:solidFill>
                  <a:srgbClr val="FF0000"/>
                </a:solidFill>
              </a:rPr>
              <a:t> pelo </a:t>
            </a:r>
            <a:r>
              <a:rPr lang="es-ES_tradnl" sz="2100" b="1" dirty="0" err="1" smtClean="0">
                <a:solidFill>
                  <a:srgbClr val="FF0000"/>
                </a:solidFill>
              </a:rPr>
              <a:t>parâmetro</a:t>
            </a:r>
            <a:r>
              <a:rPr lang="es-ES_tradnl" sz="2100" b="1" dirty="0" smtClean="0">
                <a:solidFill>
                  <a:srgbClr val="FF0000"/>
                </a:solidFill>
              </a:rPr>
              <a:t>.</a:t>
            </a:r>
            <a:endParaRPr lang="es-ES_tradnl" sz="2100" b="1" dirty="0" smtClean="0">
              <a:solidFill>
                <a:srgbClr val="FF0000"/>
              </a:solidFill>
            </a:endParaRP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pt-BR" sz="2500" dirty="0"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34851" t="31878" r="33501" b="24230"/>
          <a:stretch/>
        </p:blipFill>
        <p:spPr>
          <a:xfrm>
            <a:off x="162814" y="0"/>
            <a:ext cx="1432756" cy="154661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10522" y="166535"/>
            <a:ext cx="614257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/>
              <a:t>UNIVILLE – </a:t>
            </a:r>
            <a:r>
              <a:rPr lang="en-US" sz="2400" b="1" dirty="0" err="1" smtClean="0"/>
              <a:t>Universidade</a:t>
            </a:r>
            <a:r>
              <a:rPr lang="en-US" sz="2400" b="1" dirty="0" smtClean="0"/>
              <a:t> da </a:t>
            </a:r>
            <a:r>
              <a:rPr lang="en-US" sz="2400" b="1" dirty="0" err="1" smtClean="0"/>
              <a:t>Região</a:t>
            </a:r>
            <a:r>
              <a:rPr lang="en-US" sz="2400" b="1" dirty="0" smtClean="0"/>
              <a:t> de Joinville</a:t>
            </a:r>
          </a:p>
          <a:p>
            <a:pPr algn="ctr">
              <a:lnSpc>
                <a:spcPct val="80000"/>
              </a:lnSpc>
            </a:pPr>
            <a:r>
              <a:rPr lang="en-US" sz="2400" b="1" dirty="0" err="1" smtClean="0"/>
              <a:t>Programação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Orientada</a:t>
            </a:r>
            <a:r>
              <a:rPr lang="en-US" sz="2400" b="1" dirty="0" smtClean="0"/>
              <a:t> a </a:t>
            </a:r>
            <a:r>
              <a:rPr lang="en-US" sz="2400" b="1" dirty="0" err="1" smtClean="0"/>
              <a:t>Objetos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690362" y="6443894"/>
            <a:ext cx="3931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Prof. Anderson José de Souza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157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14036"/>
            <a:ext cx="8229600" cy="1143000"/>
          </a:xfrm>
        </p:spPr>
        <p:txBody>
          <a:bodyPr>
            <a:normAutofit/>
          </a:bodyPr>
          <a:lstStyle/>
          <a:p>
            <a:r>
              <a:rPr lang="pt-BR" sz="3500" b="1" dirty="0" smtClean="0"/>
              <a:t>M</a:t>
            </a:r>
            <a:r>
              <a:rPr lang="pt-BR" sz="3500" b="1" dirty="0" smtClean="0"/>
              <a:t>étodos </a:t>
            </a:r>
            <a:r>
              <a:rPr lang="pt-BR" sz="3500" b="1" dirty="0" err="1" smtClean="0"/>
              <a:t>Gets</a:t>
            </a:r>
            <a:r>
              <a:rPr lang="pt-BR" sz="3500" b="1" dirty="0" smtClean="0"/>
              <a:t> e Sets</a:t>
            </a:r>
            <a:endParaRPr lang="pt-BR" sz="3500" b="1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0" y="2328829"/>
            <a:ext cx="9144000" cy="4648200"/>
          </a:xfrm>
        </p:spPr>
        <p:txBody>
          <a:bodyPr>
            <a:normAutofit/>
          </a:bodyPr>
          <a:lstStyle/>
          <a:p>
            <a:pPr algn="just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ES_tradnl" sz="2500" b="1" dirty="0" smtClean="0"/>
              <a:t>M</a:t>
            </a:r>
            <a:r>
              <a:rPr lang="es-ES_tradnl" sz="2500" b="1" dirty="0" smtClean="0"/>
              <a:t>étodo Set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ES_tradnl" sz="2500" dirty="0" smtClean="0"/>
              <a:t> 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pt-BR" sz="2500" dirty="0" err="1" smtClean="0">
                <a:ea typeface="+mn-ea"/>
                <a:cs typeface="+mn-cs"/>
              </a:rPr>
              <a:t>public</a:t>
            </a:r>
            <a:r>
              <a:rPr lang="pt-BR" sz="2500" dirty="0" smtClean="0">
                <a:ea typeface="+mn-ea"/>
                <a:cs typeface="+mn-cs"/>
              </a:rPr>
              <a:t> </a:t>
            </a:r>
            <a:r>
              <a:rPr lang="pt-BR" sz="2500" dirty="0" err="1" smtClean="0">
                <a:ea typeface="+mn-ea"/>
                <a:cs typeface="+mn-cs"/>
              </a:rPr>
              <a:t>void</a:t>
            </a:r>
            <a:r>
              <a:rPr lang="pt-BR" sz="2500" dirty="0" smtClean="0">
                <a:ea typeface="+mn-ea"/>
                <a:cs typeface="+mn-cs"/>
              </a:rPr>
              <a:t> </a:t>
            </a:r>
            <a:r>
              <a:rPr lang="pt-BR" sz="2500" dirty="0" err="1" smtClean="0">
                <a:ea typeface="+mn-ea"/>
                <a:cs typeface="+mn-cs"/>
              </a:rPr>
              <a:t>setNomeProduto</a:t>
            </a:r>
            <a:r>
              <a:rPr lang="pt-BR" sz="2500" dirty="0" smtClean="0">
                <a:ea typeface="+mn-ea"/>
                <a:cs typeface="+mn-cs"/>
              </a:rPr>
              <a:t>(String </a:t>
            </a:r>
            <a:r>
              <a:rPr lang="pt-BR" sz="2500" dirty="0" err="1" smtClean="0">
                <a:ea typeface="+mn-ea"/>
                <a:cs typeface="+mn-cs"/>
              </a:rPr>
              <a:t>NomeProduto</a:t>
            </a:r>
            <a:r>
              <a:rPr lang="pt-BR" sz="2500" dirty="0" smtClean="0">
                <a:ea typeface="+mn-ea"/>
                <a:cs typeface="+mn-cs"/>
              </a:rPr>
              <a:t>){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pt-BR" sz="2500" dirty="0" smtClean="0"/>
              <a:t>   </a:t>
            </a:r>
            <a:r>
              <a:rPr lang="pt-BR" sz="2500" dirty="0" err="1" smtClean="0"/>
              <a:t>this</a:t>
            </a:r>
            <a:r>
              <a:rPr lang="pt-BR" sz="2500" dirty="0" smtClean="0"/>
              <a:t>.</a:t>
            </a:r>
            <a:r>
              <a:rPr lang="pt-BR" sz="2500" dirty="0" err="1" smtClean="0"/>
              <a:t>nomeproduto</a:t>
            </a:r>
            <a:r>
              <a:rPr lang="pt-BR" sz="2500" dirty="0" smtClean="0"/>
              <a:t> = </a:t>
            </a:r>
            <a:r>
              <a:rPr lang="pt-BR" sz="2500" dirty="0" err="1" smtClean="0"/>
              <a:t>nomeproduto</a:t>
            </a:r>
            <a:r>
              <a:rPr lang="pt-BR" sz="2500" dirty="0" smtClean="0"/>
              <a:t>;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pt-BR" sz="2500" dirty="0" smtClean="0">
                <a:ea typeface="+mn-ea"/>
                <a:cs typeface="+mn-cs"/>
              </a:rPr>
              <a:t>}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pt-BR" sz="2500" dirty="0" err="1" smtClean="0"/>
              <a:t>public</a:t>
            </a:r>
            <a:r>
              <a:rPr lang="pt-BR" sz="2500" dirty="0" smtClean="0"/>
              <a:t> </a:t>
            </a:r>
            <a:r>
              <a:rPr lang="pt-BR" sz="2500" dirty="0" err="1" smtClean="0"/>
              <a:t>void</a:t>
            </a:r>
            <a:r>
              <a:rPr lang="pt-BR" sz="2500" dirty="0" smtClean="0"/>
              <a:t> </a:t>
            </a:r>
            <a:r>
              <a:rPr lang="pt-BR" sz="2500" dirty="0" err="1" smtClean="0"/>
              <a:t>setQuantidade</a:t>
            </a:r>
            <a:r>
              <a:rPr lang="pt-BR" sz="2500" dirty="0" smtClean="0"/>
              <a:t>(</a:t>
            </a:r>
            <a:r>
              <a:rPr lang="pt-BR" sz="2500" dirty="0" err="1" smtClean="0"/>
              <a:t>int</a:t>
            </a:r>
            <a:r>
              <a:rPr lang="pt-BR" sz="2500" dirty="0" smtClean="0"/>
              <a:t> quantidade){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pt-BR" sz="2500" dirty="0" smtClean="0">
                <a:ea typeface="+mn-ea"/>
                <a:cs typeface="+mn-cs"/>
              </a:rPr>
              <a:t>    </a:t>
            </a:r>
            <a:r>
              <a:rPr lang="pt-BR" sz="2500" dirty="0" err="1" smtClean="0">
                <a:ea typeface="+mn-ea"/>
                <a:cs typeface="+mn-cs"/>
              </a:rPr>
              <a:t>this</a:t>
            </a:r>
            <a:r>
              <a:rPr lang="pt-BR" sz="2500" dirty="0" smtClean="0">
                <a:ea typeface="+mn-ea"/>
                <a:cs typeface="+mn-cs"/>
              </a:rPr>
              <a:t>.quantidade = quantidade;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pt-BR" sz="2500" dirty="0" smtClean="0"/>
              <a:t>}</a:t>
            </a:r>
            <a:endParaRPr lang="pt-BR" sz="2500" dirty="0"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34851" t="31878" r="33501" b="24230"/>
          <a:stretch/>
        </p:blipFill>
        <p:spPr>
          <a:xfrm>
            <a:off x="162814" y="0"/>
            <a:ext cx="1432756" cy="154661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10522" y="166535"/>
            <a:ext cx="614257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/>
              <a:t>UNIVILLE – </a:t>
            </a:r>
            <a:r>
              <a:rPr lang="en-US" sz="2400" b="1" dirty="0" err="1" smtClean="0"/>
              <a:t>Universidade</a:t>
            </a:r>
            <a:r>
              <a:rPr lang="en-US" sz="2400" b="1" dirty="0" smtClean="0"/>
              <a:t> da </a:t>
            </a:r>
            <a:r>
              <a:rPr lang="en-US" sz="2400" b="1" dirty="0" err="1" smtClean="0"/>
              <a:t>Região</a:t>
            </a:r>
            <a:r>
              <a:rPr lang="en-US" sz="2400" b="1" dirty="0" smtClean="0"/>
              <a:t> de Joinville</a:t>
            </a:r>
          </a:p>
          <a:p>
            <a:pPr algn="ctr">
              <a:lnSpc>
                <a:spcPct val="80000"/>
              </a:lnSpc>
            </a:pPr>
            <a:r>
              <a:rPr lang="en-US" sz="2400" b="1" dirty="0" err="1" smtClean="0"/>
              <a:t>Programação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Orientada</a:t>
            </a:r>
            <a:r>
              <a:rPr lang="en-US" sz="2400" b="1" dirty="0" smtClean="0"/>
              <a:t> a </a:t>
            </a:r>
            <a:r>
              <a:rPr lang="en-US" sz="2400" b="1" dirty="0" err="1" smtClean="0"/>
              <a:t>Objetos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690362" y="6443894"/>
            <a:ext cx="3931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Prof. Anderson José de Souza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157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14036"/>
            <a:ext cx="8229600" cy="1143000"/>
          </a:xfrm>
        </p:spPr>
        <p:txBody>
          <a:bodyPr>
            <a:normAutofit/>
          </a:bodyPr>
          <a:lstStyle/>
          <a:p>
            <a:r>
              <a:rPr lang="pt-BR" sz="3500" b="1" dirty="0" smtClean="0"/>
              <a:t>Exerc</a:t>
            </a:r>
            <a:r>
              <a:rPr lang="pt-BR" sz="3500" b="1" dirty="0" smtClean="0"/>
              <a:t>ício</a:t>
            </a:r>
            <a:endParaRPr lang="pt-BR" sz="3500" b="1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0" y="2328829"/>
            <a:ext cx="9144000" cy="4648200"/>
          </a:xfrm>
        </p:spPr>
        <p:txBody>
          <a:bodyPr>
            <a:normAutofit/>
          </a:bodyPr>
          <a:lstStyle/>
          <a:p>
            <a:pPr algn="just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ES_tradnl" sz="2500" b="1" dirty="0" err="1" smtClean="0"/>
              <a:t>Atrav</a:t>
            </a:r>
            <a:r>
              <a:rPr lang="es-ES_tradnl" sz="2500" b="1" dirty="0" err="1" smtClean="0"/>
              <a:t>és</a:t>
            </a:r>
            <a:r>
              <a:rPr lang="es-ES_tradnl" sz="2500" b="1" dirty="0" smtClean="0"/>
              <a:t> de </a:t>
            </a:r>
            <a:r>
              <a:rPr lang="es-ES_tradnl" sz="2500" b="1" dirty="0" err="1" smtClean="0"/>
              <a:t>um</a:t>
            </a:r>
            <a:r>
              <a:rPr lang="es-ES_tradnl" sz="2500" b="1" dirty="0" smtClean="0"/>
              <a:t> problema do mundo real, </a:t>
            </a:r>
            <a:r>
              <a:rPr lang="es-ES_tradnl" sz="2500" b="1" dirty="0" err="1" smtClean="0"/>
              <a:t>crie</a:t>
            </a:r>
            <a:r>
              <a:rPr lang="es-ES_tradnl" sz="2500" b="1" dirty="0" smtClean="0"/>
              <a:t> 3 </a:t>
            </a:r>
            <a:r>
              <a:rPr lang="es-ES_tradnl" sz="2500" b="1" dirty="0" err="1" smtClean="0"/>
              <a:t>classes</a:t>
            </a:r>
            <a:r>
              <a:rPr lang="es-ES_tradnl" sz="2500" b="1" dirty="0" smtClean="0"/>
              <a:t> e </a:t>
            </a:r>
            <a:r>
              <a:rPr lang="es-ES_tradnl" sz="2500" b="1" dirty="0" err="1" smtClean="0"/>
              <a:t>uma</a:t>
            </a:r>
            <a:r>
              <a:rPr lang="es-ES_tradnl" sz="2500" b="1" dirty="0" smtClean="0"/>
              <a:t> </a:t>
            </a:r>
            <a:r>
              <a:rPr lang="es-ES_tradnl" sz="2500" b="1" dirty="0" err="1" smtClean="0"/>
              <a:t>classe</a:t>
            </a:r>
            <a:r>
              <a:rPr lang="es-ES_tradnl" sz="2500" b="1" dirty="0" smtClean="0"/>
              <a:t> principal, </a:t>
            </a:r>
            <a:r>
              <a:rPr lang="es-ES_tradnl" sz="2500" b="1" dirty="0" err="1" smtClean="0"/>
              <a:t>nas</a:t>
            </a:r>
            <a:r>
              <a:rPr lang="es-ES_tradnl" sz="2500" b="1" dirty="0" smtClean="0"/>
              <a:t> 3 </a:t>
            </a:r>
            <a:r>
              <a:rPr lang="es-ES_tradnl" sz="2500" b="1" dirty="0" err="1" smtClean="0"/>
              <a:t>classes</a:t>
            </a:r>
            <a:r>
              <a:rPr lang="es-ES_tradnl" sz="2500" b="1" dirty="0" smtClean="0"/>
              <a:t>, </a:t>
            </a:r>
            <a:r>
              <a:rPr lang="es-ES_tradnl" sz="2500" b="1" dirty="0" err="1" smtClean="0"/>
              <a:t>crie</a:t>
            </a:r>
            <a:r>
              <a:rPr lang="es-ES_tradnl" sz="2500" b="1" dirty="0" smtClean="0"/>
              <a:t> </a:t>
            </a:r>
            <a:r>
              <a:rPr lang="es-ES_tradnl" sz="2500" b="1" dirty="0" err="1" smtClean="0"/>
              <a:t>seus</a:t>
            </a:r>
            <a:r>
              <a:rPr lang="es-ES_tradnl" sz="2500" b="1" dirty="0" smtClean="0"/>
              <a:t> atributos e </a:t>
            </a:r>
            <a:r>
              <a:rPr lang="es-ES_tradnl" sz="2500" b="1" dirty="0" err="1" smtClean="0"/>
              <a:t>alguns</a:t>
            </a:r>
            <a:r>
              <a:rPr lang="es-ES_tradnl" sz="2500" b="1" dirty="0" smtClean="0"/>
              <a:t> métodos para </a:t>
            </a:r>
            <a:r>
              <a:rPr lang="es-ES_tradnl" sz="2500" b="1" dirty="0" err="1" smtClean="0"/>
              <a:t>acesso</a:t>
            </a:r>
            <a:r>
              <a:rPr lang="es-ES_tradnl" sz="2500" b="1" dirty="0" smtClean="0"/>
              <a:t> a partir da </a:t>
            </a:r>
            <a:r>
              <a:rPr lang="es-ES_tradnl" sz="2500" b="1" dirty="0" err="1" smtClean="0"/>
              <a:t>classe</a:t>
            </a:r>
            <a:r>
              <a:rPr lang="es-ES_tradnl" sz="2500" b="1" dirty="0" smtClean="0"/>
              <a:t> principal.</a:t>
            </a:r>
            <a:endParaRPr lang="pt-BR" sz="2500" dirty="0"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34851" t="31878" r="33501" b="24230"/>
          <a:stretch/>
        </p:blipFill>
        <p:spPr>
          <a:xfrm>
            <a:off x="162814" y="0"/>
            <a:ext cx="1432756" cy="154661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10522" y="166535"/>
            <a:ext cx="614257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/>
              <a:t>UNIVILLE – </a:t>
            </a:r>
            <a:r>
              <a:rPr lang="en-US" sz="2400" b="1" dirty="0" err="1" smtClean="0"/>
              <a:t>Universidade</a:t>
            </a:r>
            <a:r>
              <a:rPr lang="en-US" sz="2400" b="1" dirty="0" smtClean="0"/>
              <a:t> da </a:t>
            </a:r>
            <a:r>
              <a:rPr lang="en-US" sz="2400" b="1" dirty="0" err="1" smtClean="0"/>
              <a:t>Região</a:t>
            </a:r>
            <a:r>
              <a:rPr lang="en-US" sz="2400" b="1" dirty="0" smtClean="0"/>
              <a:t> de Joinville</a:t>
            </a:r>
          </a:p>
          <a:p>
            <a:pPr algn="ctr">
              <a:lnSpc>
                <a:spcPct val="80000"/>
              </a:lnSpc>
            </a:pPr>
            <a:r>
              <a:rPr lang="en-US" sz="2400" b="1" dirty="0" err="1" smtClean="0"/>
              <a:t>Programação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Orientada</a:t>
            </a:r>
            <a:r>
              <a:rPr lang="en-US" sz="2400" b="1" dirty="0" smtClean="0"/>
              <a:t> a </a:t>
            </a:r>
            <a:r>
              <a:rPr lang="en-US" sz="2400" b="1" dirty="0" err="1" smtClean="0"/>
              <a:t>Objetos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690362" y="6443894"/>
            <a:ext cx="3931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Prof. Anderson José de Souza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157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34851" t="31878" r="33501" b="24230"/>
          <a:stretch/>
        </p:blipFill>
        <p:spPr>
          <a:xfrm>
            <a:off x="162814" y="0"/>
            <a:ext cx="1432756" cy="154661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10522" y="166535"/>
            <a:ext cx="614257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/>
              <a:t>UNIVILLE – </a:t>
            </a:r>
            <a:r>
              <a:rPr lang="en-US" sz="2400" b="1" dirty="0" err="1" smtClean="0"/>
              <a:t>Universidade</a:t>
            </a:r>
            <a:r>
              <a:rPr lang="en-US" sz="2400" b="1" dirty="0" smtClean="0"/>
              <a:t> da </a:t>
            </a:r>
            <a:r>
              <a:rPr lang="en-US" sz="2400" b="1" dirty="0" err="1" smtClean="0"/>
              <a:t>Região</a:t>
            </a:r>
            <a:r>
              <a:rPr lang="en-US" sz="2400" b="1" dirty="0" smtClean="0"/>
              <a:t> de Joinville</a:t>
            </a:r>
          </a:p>
          <a:p>
            <a:pPr algn="ctr">
              <a:lnSpc>
                <a:spcPct val="80000"/>
              </a:lnSpc>
            </a:pPr>
            <a:r>
              <a:rPr lang="en-US" sz="2400" b="1" dirty="0" err="1" smtClean="0"/>
              <a:t>Programação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Orientada</a:t>
            </a:r>
            <a:r>
              <a:rPr lang="en-US" sz="2400" b="1" dirty="0" smtClean="0"/>
              <a:t> a </a:t>
            </a:r>
            <a:r>
              <a:rPr lang="en-US" sz="2400" b="1" dirty="0" err="1" smtClean="0"/>
              <a:t>Objetos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690362" y="6443894"/>
            <a:ext cx="3931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Prof. Anderson José de Souza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51710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68120" y="1549244"/>
            <a:ext cx="8759980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500" b="1" dirty="0" smtClean="0"/>
              <a:t>Classes</a:t>
            </a:r>
          </a:p>
          <a:p>
            <a:pPr algn="ctr"/>
            <a:endParaRPr lang="pt-BR" sz="2500" b="1" dirty="0" smtClean="0"/>
          </a:p>
          <a:p>
            <a:pPr algn="just"/>
            <a:r>
              <a:rPr lang="es-ES_tradnl" sz="2500" dirty="0" smtClean="0">
                <a:sym typeface="Wingdings"/>
              </a:rPr>
              <a:t>Este molde </a:t>
            </a:r>
            <a:r>
              <a:rPr lang="es-ES_tradnl" sz="2500" dirty="0" err="1" smtClean="0">
                <a:sym typeface="Wingdings"/>
              </a:rPr>
              <a:t>é</a:t>
            </a:r>
            <a:r>
              <a:rPr lang="es-ES_tradnl" sz="2500" dirty="0" smtClean="0">
                <a:sym typeface="Wingdings"/>
              </a:rPr>
              <a:t> </a:t>
            </a:r>
            <a:r>
              <a:rPr lang="es-ES_tradnl" sz="2500" dirty="0" err="1" smtClean="0">
                <a:sym typeface="Wingdings"/>
              </a:rPr>
              <a:t>gerado</a:t>
            </a:r>
            <a:r>
              <a:rPr lang="es-ES_tradnl" sz="2500" dirty="0" smtClean="0">
                <a:sym typeface="Wingdings"/>
              </a:rPr>
              <a:t> </a:t>
            </a:r>
            <a:r>
              <a:rPr lang="es-ES_tradnl" sz="2500" dirty="0" err="1" smtClean="0">
                <a:sym typeface="Wingdings"/>
              </a:rPr>
              <a:t>através</a:t>
            </a:r>
            <a:r>
              <a:rPr lang="es-ES_tradnl" sz="2500" dirty="0" smtClean="0">
                <a:sym typeface="Wingdings"/>
              </a:rPr>
              <a:t> da </a:t>
            </a:r>
            <a:r>
              <a:rPr lang="es-ES_tradnl" sz="2500" dirty="0" err="1" smtClean="0">
                <a:sym typeface="Wingdings"/>
              </a:rPr>
              <a:t>observação</a:t>
            </a:r>
            <a:r>
              <a:rPr lang="es-ES_tradnl" sz="2500" dirty="0" smtClean="0">
                <a:sym typeface="Wingdings"/>
              </a:rPr>
              <a:t> e </a:t>
            </a:r>
            <a:r>
              <a:rPr lang="es-ES_tradnl" sz="2500" dirty="0" err="1" smtClean="0">
                <a:sym typeface="Wingdings"/>
              </a:rPr>
              <a:t>agrupamento</a:t>
            </a:r>
            <a:r>
              <a:rPr lang="es-ES_tradnl" sz="2500" dirty="0" smtClean="0">
                <a:sym typeface="Wingdings"/>
              </a:rPr>
              <a:t> de elementos que </a:t>
            </a:r>
            <a:r>
              <a:rPr lang="es-ES_tradnl" sz="2500" dirty="0" err="1" smtClean="0">
                <a:sym typeface="Wingdings"/>
              </a:rPr>
              <a:t>possuam</a:t>
            </a:r>
            <a:r>
              <a:rPr lang="es-ES_tradnl" sz="2500" dirty="0" smtClean="0">
                <a:sym typeface="Wingdings"/>
              </a:rPr>
              <a:t> as </a:t>
            </a:r>
            <a:r>
              <a:rPr lang="es-ES_tradnl" sz="2500" dirty="0" err="1" smtClean="0">
                <a:sym typeface="Wingdings"/>
              </a:rPr>
              <a:t>mesmas</a:t>
            </a:r>
            <a:r>
              <a:rPr lang="es-ES_tradnl" sz="2500" dirty="0" smtClean="0">
                <a:sym typeface="Wingdings"/>
              </a:rPr>
              <a:t> características e </a:t>
            </a:r>
            <a:r>
              <a:rPr lang="es-ES_tradnl" sz="2500" dirty="0" err="1" smtClean="0">
                <a:sym typeface="Wingdings"/>
              </a:rPr>
              <a:t>comportamentos</a:t>
            </a:r>
            <a:r>
              <a:rPr lang="es-ES_tradnl" sz="2500" dirty="0" smtClean="0">
                <a:sym typeface="Wingdings"/>
              </a:rPr>
              <a:t> </a:t>
            </a:r>
            <a:r>
              <a:rPr lang="es-ES_tradnl" sz="2500" dirty="0" err="1" smtClean="0">
                <a:sym typeface="Wingdings"/>
              </a:rPr>
              <a:t>sob</a:t>
            </a:r>
            <a:r>
              <a:rPr lang="es-ES_tradnl" sz="2500" dirty="0" smtClean="0">
                <a:sym typeface="Wingdings"/>
              </a:rPr>
              <a:t> </a:t>
            </a:r>
            <a:r>
              <a:rPr lang="es-ES_tradnl" sz="2500" dirty="0" err="1" smtClean="0">
                <a:sym typeface="Wingdings"/>
              </a:rPr>
              <a:t>uma</a:t>
            </a:r>
            <a:r>
              <a:rPr lang="es-ES_tradnl" sz="2500" dirty="0" smtClean="0">
                <a:sym typeface="Wingdings"/>
              </a:rPr>
              <a:t> </a:t>
            </a:r>
            <a:r>
              <a:rPr lang="es-ES_tradnl" sz="2500" dirty="0" err="1" smtClean="0">
                <a:sym typeface="Wingdings"/>
              </a:rPr>
              <a:t>mesma</a:t>
            </a:r>
            <a:r>
              <a:rPr lang="es-ES_tradnl" sz="2500" dirty="0" smtClean="0">
                <a:sym typeface="Wingdings"/>
              </a:rPr>
              <a:t> </a:t>
            </a:r>
            <a:r>
              <a:rPr lang="es-ES_tradnl" sz="2500" dirty="0" err="1" smtClean="0">
                <a:sym typeface="Wingdings"/>
              </a:rPr>
              <a:t>denominação</a:t>
            </a:r>
            <a:r>
              <a:rPr lang="es-ES_tradnl" sz="2500" dirty="0" smtClean="0">
                <a:sym typeface="Wingdings"/>
              </a:rPr>
              <a:t>.</a:t>
            </a:r>
          </a:p>
          <a:p>
            <a:pPr algn="just"/>
            <a:endParaRPr lang="es-ES_tradnl" sz="2500" dirty="0" smtClean="0">
              <a:sym typeface="Wingdings"/>
            </a:endParaRPr>
          </a:p>
          <a:p>
            <a:pPr algn="just"/>
            <a:r>
              <a:rPr lang="es-ES_tradnl" sz="2500" dirty="0" smtClean="0">
                <a:sym typeface="Wingdings"/>
              </a:rPr>
              <a:t>Loja (ambiente) </a:t>
            </a:r>
            <a:r>
              <a:rPr lang="es-ES_tradnl" sz="2500" dirty="0" err="1" smtClean="0">
                <a:sym typeface="Wingdings"/>
              </a:rPr>
              <a:t>possui</a:t>
            </a:r>
            <a:r>
              <a:rPr lang="es-ES_tradnl" sz="2500" dirty="0" smtClean="0">
                <a:sym typeface="Wingdings"/>
              </a:rPr>
              <a:t> </a:t>
            </a:r>
            <a:r>
              <a:rPr lang="es-ES_tradnl" sz="2500" dirty="0" err="1" smtClean="0">
                <a:sym typeface="Wingdings"/>
              </a:rPr>
              <a:t>um</a:t>
            </a:r>
            <a:r>
              <a:rPr lang="es-ES_tradnl" sz="2500" dirty="0" smtClean="0">
                <a:sym typeface="Wingdings"/>
              </a:rPr>
              <a:t> elemento chamado </a:t>
            </a:r>
            <a:r>
              <a:rPr lang="es-ES_tradnl" sz="2500" dirty="0" err="1" smtClean="0">
                <a:sym typeface="Wingdings"/>
              </a:rPr>
              <a:t>Produto</a:t>
            </a:r>
            <a:r>
              <a:rPr lang="es-ES_tradnl" sz="2500" dirty="0" smtClean="0">
                <a:sym typeface="Wingdings"/>
              </a:rPr>
              <a:t> (</a:t>
            </a:r>
            <a:r>
              <a:rPr lang="es-ES_tradnl" sz="2500" dirty="0" err="1" smtClean="0">
                <a:sym typeface="Wingdings"/>
              </a:rPr>
              <a:t>classe</a:t>
            </a:r>
            <a:r>
              <a:rPr lang="es-ES_tradnl" sz="2500" dirty="0" smtClean="0">
                <a:sym typeface="Wingdings"/>
              </a:rPr>
              <a:t>), que </a:t>
            </a:r>
            <a:r>
              <a:rPr lang="es-ES_tradnl" sz="2500" dirty="0" err="1" smtClean="0">
                <a:sym typeface="Wingdings"/>
              </a:rPr>
              <a:t>possui</a:t>
            </a:r>
            <a:r>
              <a:rPr lang="es-ES_tradnl" sz="2500" dirty="0" smtClean="0">
                <a:sym typeface="Wingdings"/>
              </a:rPr>
              <a:t> </a:t>
            </a:r>
            <a:r>
              <a:rPr lang="es-ES_tradnl" sz="2500" dirty="0" err="1" smtClean="0">
                <a:sym typeface="Wingdings"/>
              </a:rPr>
              <a:t>um</a:t>
            </a:r>
            <a:r>
              <a:rPr lang="es-ES_tradnl" sz="2500" dirty="0" smtClean="0">
                <a:sym typeface="Wingdings"/>
              </a:rPr>
              <a:t> conjunto de características tais como </a:t>
            </a:r>
            <a:r>
              <a:rPr lang="es-ES_tradnl" sz="2500" dirty="0" err="1" smtClean="0">
                <a:sym typeface="Wingdings"/>
              </a:rPr>
              <a:t>identificação</a:t>
            </a:r>
            <a:r>
              <a:rPr lang="es-ES_tradnl" sz="2500" dirty="0" smtClean="0">
                <a:sym typeface="Wingdings"/>
              </a:rPr>
              <a:t> e </a:t>
            </a:r>
            <a:r>
              <a:rPr lang="es-ES_tradnl" sz="2500" dirty="0" err="1" smtClean="0">
                <a:sym typeface="Wingdings"/>
              </a:rPr>
              <a:t>preço</a:t>
            </a:r>
            <a:r>
              <a:rPr lang="es-ES_tradnl" sz="2500" dirty="0" smtClean="0">
                <a:sym typeface="Wingdings"/>
              </a:rPr>
              <a:t> (atributos)</a:t>
            </a:r>
            <a:endParaRPr lang="en-US" sz="2500" dirty="0" smtClean="0">
              <a:sym typeface="Wingdings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34851" t="31878" r="33501" b="24230"/>
          <a:stretch/>
        </p:blipFill>
        <p:spPr>
          <a:xfrm>
            <a:off x="162814" y="0"/>
            <a:ext cx="1432756" cy="154661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610522" y="166535"/>
            <a:ext cx="614257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/>
              <a:t>UNIVILLE – </a:t>
            </a:r>
            <a:r>
              <a:rPr lang="en-US" sz="2400" b="1" dirty="0" err="1" smtClean="0"/>
              <a:t>Universidade</a:t>
            </a:r>
            <a:r>
              <a:rPr lang="en-US" sz="2400" b="1" dirty="0" smtClean="0"/>
              <a:t> da </a:t>
            </a:r>
            <a:r>
              <a:rPr lang="en-US" sz="2400" b="1" dirty="0" err="1" smtClean="0"/>
              <a:t>Região</a:t>
            </a:r>
            <a:r>
              <a:rPr lang="en-US" sz="2400" b="1" dirty="0" smtClean="0"/>
              <a:t> de Joinville</a:t>
            </a:r>
          </a:p>
          <a:p>
            <a:pPr algn="ctr">
              <a:lnSpc>
                <a:spcPct val="80000"/>
              </a:lnSpc>
            </a:pPr>
            <a:r>
              <a:rPr lang="en-US" sz="2400" b="1" dirty="0" err="1" smtClean="0"/>
              <a:t>Programação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Orientada</a:t>
            </a:r>
            <a:r>
              <a:rPr lang="en-US" sz="2400" b="1" dirty="0" smtClean="0"/>
              <a:t> a </a:t>
            </a:r>
            <a:r>
              <a:rPr lang="en-US" sz="2400" b="1" dirty="0" err="1" smtClean="0"/>
              <a:t>Objetos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690362" y="6443894"/>
            <a:ext cx="3931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Prof. Anderson José de Souza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68120" y="1690409"/>
            <a:ext cx="8759980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500" b="1" dirty="0" smtClean="0"/>
              <a:t>Classes</a:t>
            </a:r>
          </a:p>
          <a:p>
            <a:pPr algn="ctr"/>
            <a:endParaRPr lang="pt-BR" sz="2500" b="1" dirty="0" smtClean="0"/>
          </a:p>
          <a:p>
            <a:pPr algn="ctr"/>
            <a:r>
              <a:rPr lang="x-none" sz="2500" dirty="0" smtClean="0">
                <a:sym typeface="Wingdings"/>
              </a:rPr>
              <a:t>Critérios para criar a classe ou as especializações dessa classe, estão relacionadas aos atributos e operações de cada um dos objetos.</a:t>
            </a:r>
          </a:p>
          <a:p>
            <a:pPr algn="ctr"/>
            <a:endParaRPr lang="x-none" sz="2500" dirty="0" smtClean="0">
              <a:sym typeface="Wingdings"/>
            </a:endParaRPr>
          </a:p>
          <a:p>
            <a:pPr algn="ctr"/>
            <a:r>
              <a:rPr lang="x-none" sz="2500" dirty="0" smtClean="0">
                <a:sym typeface="Wingdings"/>
              </a:rPr>
              <a:t>Todos os objetos possuem atributos genéricos como:</a:t>
            </a:r>
          </a:p>
          <a:p>
            <a:pPr algn="ctr"/>
            <a:endParaRPr lang="x-none" sz="2500" dirty="0" smtClean="0">
              <a:sym typeface="Wingdings"/>
            </a:endParaRPr>
          </a:p>
          <a:p>
            <a:pPr algn="ctr"/>
            <a:r>
              <a:rPr lang="x-none" sz="2500" dirty="0" smtClean="0">
                <a:sym typeface="Wingdings"/>
              </a:rPr>
              <a:t>- Marca, Modelo, Ano de Fabricação, Potência, No. Eixos</a:t>
            </a:r>
          </a:p>
          <a:p>
            <a:pPr algn="ctr"/>
            <a:r>
              <a:rPr lang="en-US" sz="2500" dirty="0" err="1" smtClean="0">
                <a:sym typeface="Wingdings"/>
              </a:rPr>
              <a:t>Todos</a:t>
            </a:r>
            <a:r>
              <a:rPr lang="en-US" sz="2500" dirty="0" smtClean="0">
                <a:sym typeface="Wingdings"/>
              </a:rPr>
              <a:t> tem </a:t>
            </a:r>
            <a:r>
              <a:rPr lang="en-US" sz="2500" dirty="0" err="1" smtClean="0">
                <a:sym typeface="Wingdings"/>
              </a:rPr>
              <a:t>operações</a:t>
            </a:r>
            <a:r>
              <a:rPr lang="en-US" sz="2500" dirty="0" smtClean="0">
                <a:sym typeface="Wingdings"/>
              </a:rPr>
              <a:t> </a:t>
            </a:r>
            <a:r>
              <a:rPr lang="en-US" sz="2500" dirty="0" err="1" smtClean="0">
                <a:sym typeface="Wingdings"/>
              </a:rPr>
              <a:t>semelhantes</a:t>
            </a:r>
            <a:r>
              <a:rPr lang="en-US" sz="2500" dirty="0" smtClean="0">
                <a:sym typeface="Wingdings"/>
              </a:rPr>
              <a:t> </a:t>
            </a:r>
            <a:r>
              <a:rPr lang="en-US" sz="2500" dirty="0" err="1" smtClean="0">
                <a:sym typeface="Wingdings"/>
              </a:rPr>
              <a:t>como</a:t>
            </a:r>
            <a:r>
              <a:rPr lang="en-US" sz="2500" dirty="0" smtClean="0">
                <a:sym typeface="Wingdings"/>
              </a:rPr>
              <a:t>:</a:t>
            </a:r>
          </a:p>
          <a:p>
            <a:pPr algn="ctr"/>
            <a:r>
              <a:rPr lang="en-US" sz="2500" dirty="0" smtClean="0">
                <a:sym typeface="Wingdings"/>
              </a:rPr>
              <a:t>- Dar </a:t>
            </a:r>
            <a:r>
              <a:rPr lang="en-US" sz="2500" dirty="0" err="1" smtClean="0">
                <a:sym typeface="Wingdings"/>
              </a:rPr>
              <a:t>partida</a:t>
            </a:r>
            <a:r>
              <a:rPr lang="en-US" sz="2500" dirty="0" smtClean="0">
                <a:sym typeface="Wingdings"/>
              </a:rPr>
              <a:t>, </a:t>
            </a:r>
            <a:r>
              <a:rPr lang="en-US" sz="2500" dirty="0" err="1" smtClean="0">
                <a:sym typeface="Wingdings"/>
              </a:rPr>
              <a:t>Acelerar</a:t>
            </a:r>
            <a:r>
              <a:rPr lang="en-US" sz="2500" dirty="0" smtClean="0">
                <a:sym typeface="Wingdings"/>
              </a:rPr>
              <a:t>, </a:t>
            </a:r>
            <a:r>
              <a:rPr lang="en-US" sz="2500" dirty="0" err="1" smtClean="0">
                <a:sym typeface="Wingdings"/>
              </a:rPr>
              <a:t>Estacionar</a:t>
            </a:r>
            <a:r>
              <a:rPr lang="en-US" sz="2500" dirty="0" smtClean="0">
                <a:sym typeface="Wingdings"/>
              </a:rPr>
              <a:t>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34851" t="31878" r="33501" b="24230"/>
          <a:stretch/>
        </p:blipFill>
        <p:spPr>
          <a:xfrm>
            <a:off x="162814" y="0"/>
            <a:ext cx="1432756" cy="154661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610522" y="166535"/>
            <a:ext cx="614257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/>
              <a:t>UNIVILLE – </a:t>
            </a:r>
            <a:r>
              <a:rPr lang="en-US" sz="2400" b="1" dirty="0" err="1" smtClean="0"/>
              <a:t>Universidade</a:t>
            </a:r>
            <a:r>
              <a:rPr lang="en-US" sz="2400" b="1" dirty="0" smtClean="0"/>
              <a:t> da </a:t>
            </a:r>
            <a:r>
              <a:rPr lang="en-US" sz="2400" b="1" dirty="0" err="1" smtClean="0"/>
              <a:t>Região</a:t>
            </a:r>
            <a:r>
              <a:rPr lang="en-US" sz="2400" b="1" dirty="0" smtClean="0"/>
              <a:t> de Joinville</a:t>
            </a:r>
          </a:p>
          <a:p>
            <a:pPr algn="ctr">
              <a:lnSpc>
                <a:spcPct val="80000"/>
              </a:lnSpc>
            </a:pPr>
            <a:r>
              <a:rPr lang="en-US" sz="2400" b="1" dirty="0" err="1" smtClean="0"/>
              <a:t>Programação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Orientada</a:t>
            </a:r>
            <a:r>
              <a:rPr lang="en-US" sz="2400" b="1" dirty="0" smtClean="0"/>
              <a:t> a </a:t>
            </a:r>
            <a:r>
              <a:rPr lang="en-US" sz="2400" b="1" dirty="0" err="1" smtClean="0"/>
              <a:t>Objetos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690362" y="6443894"/>
            <a:ext cx="3931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Prof. Anderson José de Souza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68120" y="1439924"/>
            <a:ext cx="87599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 smtClean="0"/>
              <a:t>Classes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766" y="1806635"/>
            <a:ext cx="2941489" cy="138106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37000" y="3149600"/>
            <a:ext cx="955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Veículos</a:t>
            </a:r>
            <a:endParaRPr lang="pt-BR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rcRect l="13514" t="12329" r="8494" b="21176"/>
          <a:stretch>
            <a:fillRect/>
          </a:stretch>
        </p:blipFill>
        <p:spPr>
          <a:xfrm>
            <a:off x="198566" y="4483100"/>
            <a:ext cx="1889248" cy="1206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2649" y="4271072"/>
            <a:ext cx="2168151" cy="1790700"/>
          </a:xfrm>
          <a:prstGeom prst="rect">
            <a:avLst/>
          </a:prstGeom>
        </p:spPr>
      </p:pic>
      <p:cxnSp>
        <p:nvCxnSpPr>
          <p:cNvPr id="21" name="Straight Connector 20"/>
          <p:cNvCxnSpPr>
            <a:stCxn id="11" idx="2"/>
            <a:endCxn id="12" idx="0"/>
          </p:cNvCxnSpPr>
          <p:nvPr/>
        </p:nvCxnSpPr>
        <p:spPr>
          <a:xfrm rot="5400000">
            <a:off x="2296970" y="2365152"/>
            <a:ext cx="964168" cy="32717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2"/>
            <a:endCxn id="13" idx="0"/>
          </p:cNvCxnSpPr>
          <p:nvPr/>
        </p:nvCxnSpPr>
        <p:spPr>
          <a:xfrm rot="5400000">
            <a:off x="3124502" y="3611784"/>
            <a:ext cx="1383268" cy="11975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1" idx="2"/>
            <a:endCxn id="14" idx="0"/>
          </p:cNvCxnSpPr>
          <p:nvPr/>
        </p:nvCxnSpPr>
        <p:spPr>
          <a:xfrm rot="16200000" flipH="1">
            <a:off x="4290993" y="3642856"/>
            <a:ext cx="1357868" cy="11100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1" idx="2"/>
            <a:endCxn id="15" idx="0"/>
          </p:cNvCxnSpPr>
          <p:nvPr/>
        </p:nvCxnSpPr>
        <p:spPr>
          <a:xfrm rot="16200000" flipH="1">
            <a:off x="5759751" y="2174098"/>
            <a:ext cx="752140" cy="3441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5"/>
          <a:srcRect l="34851" t="31878" r="33501" b="24230"/>
          <a:stretch/>
        </p:blipFill>
        <p:spPr>
          <a:xfrm>
            <a:off x="162814" y="0"/>
            <a:ext cx="1432756" cy="154661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610522" y="166535"/>
            <a:ext cx="614257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/>
              <a:t>UNIVILLE – </a:t>
            </a:r>
            <a:r>
              <a:rPr lang="en-US" sz="2400" b="1" dirty="0" err="1" smtClean="0"/>
              <a:t>Universidade</a:t>
            </a:r>
            <a:r>
              <a:rPr lang="en-US" sz="2400" b="1" dirty="0" smtClean="0"/>
              <a:t> da </a:t>
            </a:r>
            <a:r>
              <a:rPr lang="en-US" sz="2400" b="1" dirty="0" err="1" smtClean="0"/>
              <a:t>Região</a:t>
            </a:r>
            <a:r>
              <a:rPr lang="en-US" sz="2400" b="1" dirty="0" smtClean="0"/>
              <a:t> de Joinville</a:t>
            </a:r>
          </a:p>
          <a:p>
            <a:pPr algn="ctr">
              <a:lnSpc>
                <a:spcPct val="80000"/>
              </a:lnSpc>
            </a:pPr>
            <a:r>
              <a:rPr lang="en-US" sz="2400" b="1" dirty="0" err="1" smtClean="0"/>
              <a:t>Programação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Orientada</a:t>
            </a:r>
            <a:r>
              <a:rPr lang="en-US" sz="2400" b="1" dirty="0" smtClean="0"/>
              <a:t> a </a:t>
            </a:r>
            <a:r>
              <a:rPr lang="en-US" sz="2400" b="1" dirty="0" err="1" smtClean="0"/>
              <a:t>Objetos</a:t>
            </a:r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690362" y="6443894"/>
            <a:ext cx="3931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Prof. Anderson José de Souza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2778" y="4902200"/>
            <a:ext cx="2089150" cy="127387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rcRect t="13402" b="14948"/>
          <a:stretch>
            <a:fillRect/>
          </a:stretch>
        </p:blipFill>
        <p:spPr>
          <a:xfrm>
            <a:off x="4338128" y="4876800"/>
            <a:ext cx="2373618" cy="12738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/>
          <a:srcRect l="34851" t="31878" r="33501" b="24230"/>
          <a:stretch/>
        </p:blipFill>
        <p:spPr>
          <a:xfrm>
            <a:off x="162814" y="0"/>
            <a:ext cx="1432756" cy="154661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14:imgLayer r:embed="rId4">
                    <a14:imgEffect>
                      <a14:backgroundRemoval t="20979" b="68930" l="10000" r="90000"/>
                    </a14:imgEffect>
                  </a14:imgLayer>
                </a14:imgProps>
              </a:ext>
            </a:extLst>
          </a:blip>
          <a:srcRect l="14702" t="25974" r="10910" b="30571"/>
          <a:stretch/>
        </p:blipFill>
        <p:spPr>
          <a:xfrm>
            <a:off x="0" y="880766"/>
            <a:ext cx="9144000" cy="76516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610522" y="166535"/>
            <a:ext cx="614257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/>
              <a:t>UNIVILLE – </a:t>
            </a:r>
            <a:r>
              <a:rPr lang="en-US" sz="2400" b="1" dirty="0" err="1" smtClean="0"/>
              <a:t>Universidade</a:t>
            </a:r>
            <a:r>
              <a:rPr lang="en-US" sz="2400" b="1" dirty="0" smtClean="0"/>
              <a:t> da </a:t>
            </a:r>
            <a:r>
              <a:rPr lang="en-US" sz="2400" b="1" dirty="0" err="1" smtClean="0"/>
              <a:t>Região</a:t>
            </a:r>
            <a:r>
              <a:rPr lang="en-US" sz="2400" b="1" dirty="0" smtClean="0"/>
              <a:t> de Joinville</a:t>
            </a:r>
          </a:p>
          <a:p>
            <a:pPr algn="ctr">
              <a:lnSpc>
                <a:spcPct val="80000"/>
              </a:lnSpc>
            </a:pPr>
            <a:r>
              <a:rPr lang="en-US" sz="2400" b="1" dirty="0" err="1" smtClean="0"/>
              <a:t>Programação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Orientada</a:t>
            </a:r>
            <a:r>
              <a:rPr lang="en-US" sz="2400" b="1" dirty="0" smtClean="0"/>
              <a:t> a </a:t>
            </a:r>
            <a:r>
              <a:rPr lang="en-US" sz="2400" b="1" dirty="0" err="1" smtClean="0"/>
              <a:t>Objetos</a:t>
            </a:r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690362" y="6443894"/>
            <a:ext cx="3931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Prof. Anderson José de Souza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14:imgLayer r:embed="rId5">
                    <a14:imgEffect>
                      <a14:backgroundRemoval t="20979" b="68930" l="10000" r="90000"/>
                    </a14:imgEffect>
                  </a14:imgLayer>
                </a14:imgProps>
              </a:ext>
            </a:extLst>
          </a:blip>
          <a:srcRect l="14702" t="25974" r="10910" b="30571"/>
          <a:stretch/>
        </p:blipFill>
        <p:spPr>
          <a:xfrm>
            <a:off x="0" y="5758692"/>
            <a:ext cx="9144000" cy="765165"/>
          </a:xfrm>
          <a:prstGeom prst="rect">
            <a:avLst/>
          </a:prstGeom>
        </p:spPr>
      </p:pic>
      <p:pic>
        <p:nvPicPr>
          <p:cNvPr id="2" name="Picture 1" descr="Captura de Tela 2014-03-31 às 19.50.25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0" y="-13996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1245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/>
          <a:srcRect l="34851" t="31878" r="33501" b="24230"/>
          <a:stretch/>
        </p:blipFill>
        <p:spPr>
          <a:xfrm>
            <a:off x="162814" y="0"/>
            <a:ext cx="1432756" cy="154661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14:imgLayer r:embed="rId4">
                    <a14:imgEffect>
                      <a14:backgroundRemoval t="20979" b="68930" l="10000" r="90000"/>
                    </a14:imgEffect>
                  </a14:imgLayer>
                </a14:imgProps>
              </a:ext>
            </a:extLst>
          </a:blip>
          <a:srcRect l="14702" t="25974" r="10910" b="30571"/>
          <a:stretch/>
        </p:blipFill>
        <p:spPr>
          <a:xfrm>
            <a:off x="0" y="880766"/>
            <a:ext cx="9144000" cy="76516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610522" y="166535"/>
            <a:ext cx="614257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/>
              <a:t>UNIVILLE – </a:t>
            </a:r>
            <a:r>
              <a:rPr lang="en-US" sz="2400" b="1" dirty="0" err="1" smtClean="0"/>
              <a:t>Universidade</a:t>
            </a:r>
            <a:r>
              <a:rPr lang="en-US" sz="2400" b="1" dirty="0" smtClean="0"/>
              <a:t> da </a:t>
            </a:r>
            <a:r>
              <a:rPr lang="en-US" sz="2400" b="1" dirty="0" err="1" smtClean="0"/>
              <a:t>Região</a:t>
            </a:r>
            <a:r>
              <a:rPr lang="en-US" sz="2400" b="1" dirty="0" smtClean="0"/>
              <a:t> de Joinville</a:t>
            </a:r>
          </a:p>
          <a:p>
            <a:pPr algn="ctr">
              <a:lnSpc>
                <a:spcPct val="80000"/>
              </a:lnSpc>
            </a:pPr>
            <a:r>
              <a:rPr lang="en-US" sz="2400" b="1" dirty="0" err="1" smtClean="0"/>
              <a:t>Programação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Orientada</a:t>
            </a:r>
            <a:r>
              <a:rPr lang="en-US" sz="2400" b="1" dirty="0" smtClean="0"/>
              <a:t> a </a:t>
            </a:r>
            <a:r>
              <a:rPr lang="en-US" sz="2400" b="1" dirty="0" err="1" smtClean="0"/>
              <a:t>Objetos</a:t>
            </a:r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690362" y="6443894"/>
            <a:ext cx="3931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Prof. Anderson José de Souza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14:imgLayer r:embed="rId5">
                    <a14:imgEffect>
                      <a14:backgroundRemoval t="20979" b="68930" l="10000" r="90000"/>
                    </a14:imgEffect>
                  </a14:imgLayer>
                </a14:imgProps>
              </a:ext>
            </a:extLst>
          </a:blip>
          <a:srcRect l="14702" t="25974" r="10910" b="30571"/>
          <a:stretch/>
        </p:blipFill>
        <p:spPr>
          <a:xfrm>
            <a:off x="0" y="5758692"/>
            <a:ext cx="9144000" cy="765165"/>
          </a:xfrm>
          <a:prstGeom prst="rect">
            <a:avLst/>
          </a:prstGeom>
        </p:spPr>
      </p:pic>
      <p:pic>
        <p:nvPicPr>
          <p:cNvPr id="3" name="Picture 2" descr="Captura de Tela 2014-03-31 às 19.53.2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0" y="-1"/>
            <a:ext cx="9144000" cy="6907913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829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02809" y="1585582"/>
            <a:ext cx="862417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500" b="1" dirty="0" err="1" smtClean="0"/>
              <a:t>Definição</a:t>
            </a:r>
            <a:r>
              <a:rPr lang="es-ES_tradnl" sz="3500" b="1" dirty="0" smtClean="0"/>
              <a:t> de </a:t>
            </a:r>
            <a:r>
              <a:rPr lang="es-ES_tradnl" sz="3500" b="1" dirty="0" err="1" smtClean="0"/>
              <a:t>Classes</a:t>
            </a:r>
            <a:endParaRPr lang="x-none" sz="3500" b="1" dirty="0" smtClean="0"/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251189" y="2414360"/>
            <a:ext cx="8892811" cy="32767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algn="ctr"/>
            <a:r>
              <a:rPr lang="pt-BR" sz="2800" dirty="0" smtClean="0"/>
              <a:t> Todo programa escrito em Java é estruturado em Classes.</a:t>
            </a:r>
          </a:p>
          <a:p>
            <a:pPr algn="ctr"/>
            <a:endParaRPr lang="pt-BR" sz="2800" dirty="0" smtClean="0"/>
          </a:p>
          <a:p>
            <a:pPr algn="ctr"/>
            <a:r>
              <a:rPr lang="pt-BR" sz="2800" dirty="0" smtClean="0"/>
              <a:t>Classe é um conjunto de métodos (funções) que se encarregam de realizar tarefas que possuam algum tipo de relação entre elas.</a:t>
            </a:r>
          </a:p>
          <a:p>
            <a:pPr algn="ctr"/>
            <a:endParaRPr lang="pt-BR" sz="2800" dirty="0" smtClean="0"/>
          </a:p>
          <a:p>
            <a:pPr algn="ctr"/>
            <a:r>
              <a:rPr lang="pt-BR" sz="2800" dirty="0" smtClean="0"/>
              <a:t>Gestão Empregados – Composta de métodos que realizam operações com os empregados de uma empresa.</a:t>
            </a:r>
          </a:p>
          <a:p>
            <a:pPr algn="ctr"/>
            <a:r>
              <a:rPr lang="pt-BR" sz="2800" dirty="0" smtClean="0"/>
              <a:t>Cadastro, Deleção, Busca...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34851" t="31878" r="33501" b="24230"/>
          <a:stretch/>
        </p:blipFill>
        <p:spPr>
          <a:xfrm>
            <a:off x="162814" y="0"/>
            <a:ext cx="1432756" cy="154661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610522" y="166535"/>
            <a:ext cx="614257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/>
              <a:t>UNIVILLE – </a:t>
            </a:r>
            <a:r>
              <a:rPr lang="en-US" sz="2400" b="1" dirty="0" err="1" smtClean="0"/>
              <a:t>Universidade</a:t>
            </a:r>
            <a:r>
              <a:rPr lang="en-US" sz="2400" b="1" dirty="0" smtClean="0"/>
              <a:t> da </a:t>
            </a:r>
            <a:r>
              <a:rPr lang="en-US" sz="2400" b="1" dirty="0" err="1" smtClean="0"/>
              <a:t>Região</a:t>
            </a:r>
            <a:r>
              <a:rPr lang="en-US" sz="2400" b="1" dirty="0" smtClean="0"/>
              <a:t> de Joinville</a:t>
            </a:r>
          </a:p>
          <a:p>
            <a:pPr algn="ctr">
              <a:lnSpc>
                <a:spcPct val="80000"/>
              </a:lnSpc>
            </a:pPr>
            <a:r>
              <a:rPr lang="en-US" sz="2400" b="1" dirty="0" err="1" smtClean="0"/>
              <a:t>Programação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Orientada</a:t>
            </a:r>
            <a:r>
              <a:rPr lang="en-US" sz="2400" b="1" dirty="0" smtClean="0"/>
              <a:t> a </a:t>
            </a:r>
            <a:r>
              <a:rPr lang="en-US" sz="2400" b="1" dirty="0" err="1" smtClean="0"/>
              <a:t>Objetos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690362" y="6443894"/>
            <a:ext cx="3931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Prof. Anderson José de Souza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62688627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26207</TotalTime>
  <Words>2101</Words>
  <Application>Microsoft Macintosh PowerPoint</Application>
  <PresentationFormat>On-screen Show (4:3)</PresentationFormat>
  <Paragraphs>362</Paragraphs>
  <Slides>36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Atributos</vt:lpstr>
      <vt:lpstr>Slide 11</vt:lpstr>
      <vt:lpstr>Modificador de Acesso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Abstração</vt:lpstr>
      <vt:lpstr>Abstração</vt:lpstr>
      <vt:lpstr>Exemplos de Abstração</vt:lpstr>
      <vt:lpstr>Exemplos de Abstração</vt:lpstr>
      <vt:lpstr>Atributos</vt:lpstr>
      <vt:lpstr>Atributos</vt:lpstr>
      <vt:lpstr>Convenção para nomes de Atributos</vt:lpstr>
      <vt:lpstr>Acessando atributos de outra classe</vt:lpstr>
      <vt:lpstr>Exemplo 1</vt:lpstr>
      <vt:lpstr>Exemplo 1</vt:lpstr>
      <vt:lpstr>Modelando</vt:lpstr>
      <vt:lpstr>Métodos Gets e Sets</vt:lpstr>
      <vt:lpstr>Métodos Gets e Sets</vt:lpstr>
      <vt:lpstr>Métodos Gets e Sets</vt:lpstr>
      <vt:lpstr>Métodos Gets e Sets</vt:lpstr>
      <vt:lpstr>Exercício</vt:lpstr>
      <vt:lpstr>Slide 36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Anderson Souza</dc:creator>
  <cp:lastModifiedBy>Anderson Souza</cp:lastModifiedBy>
  <cp:revision>36</cp:revision>
  <dcterms:created xsi:type="dcterms:W3CDTF">2015-04-30T01:04:35Z</dcterms:created>
  <dcterms:modified xsi:type="dcterms:W3CDTF">2015-04-30T02:09:35Z</dcterms:modified>
</cp:coreProperties>
</file>