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01" r:id="rId1"/>
  </p:sldMasterIdLst>
  <p:notesMasterIdLst>
    <p:notesMasterId r:id="rId19"/>
  </p:notesMasterIdLst>
  <p:sldIdLst>
    <p:sldId id="256" r:id="rId2"/>
    <p:sldId id="577" r:id="rId3"/>
    <p:sldId id="578" r:id="rId4"/>
    <p:sldId id="579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56" r:id="rId18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4737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56EB7-1330-DF43-A82A-BBCEC34BFFFC}" type="datetimeFigureOut">
              <a:rPr lang="pt-BR" smtClean="0"/>
              <a:pPr/>
              <a:t>5/14/15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2852D-E02C-E040-9745-4E0BCEB84019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6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5/14/15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5/14/15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5/14/15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5/14/15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5/14/15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5/14/15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5/14/15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5/14/15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5/14/15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5/14/15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D971-DD90-A94F-8090-E0288BC239A7}" type="datetimeFigureOut">
              <a:rPr lang="pt-BR" smtClean="0"/>
              <a:pPr/>
              <a:t>5/14/15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  <a:p>
            <a:pPr lvl="1" eaLnBrk="1" latinLnBrk="0" hangingPunct="1"/>
            <a:r>
              <a:rPr kumimoji="0" lang="es-ES_tradnl" smtClean="0"/>
              <a:t>Second level</a:t>
            </a:r>
          </a:p>
          <a:p>
            <a:pPr lvl="2" eaLnBrk="1" latinLnBrk="0" hangingPunct="1"/>
            <a:r>
              <a:rPr kumimoji="0" lang="es-ES_tradnl" smtClean="0"/>
              <a:t>Third level</a:t>
            </a:r>
          </a:p>
          <a:p>
            <a:pPr lvl="3" eaLnBrk="1" latinLnBrk="0" hangingPunct="1"/>
            <a:r>
              <a:rPr kumimoji="0" lang="es-ES_tradnl" smtClean="0"/>
              <a:t>Fourth level</a:t>
            </a:r>
          </a:p>
          <a:p>
            <a:pPr lvl="4" eaLnBrk="1" latinLnBrk="0" hangingPunct="1"/>
            <a:r>
              <a:rPr kumimoji="0" lang="es-ES_tradnl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33D971-DD90-A94F-8090-E0288BC239A7}" type="datetimeFigureOut">
              <a:rPr lang="pt-BR" smtClean="0"/>
              <a:pPr/>
              <a:t>5/14/15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3BE568-808E-C64D-8C9A-4AD28CA0BE82}" type="slidenum">
              <a:rPr lang="pt-BR" smtClean="0"/>
              <a:pPr/>
              <a:t>‹#›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5">
            <a:lumMod val="75000"/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30030" y="14871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Departamento</a:t>
            </a:r>
            <a:r>
              <a:rPr lang="en-US" sz="2400" b="1" dirty="0" smtClean="0"/>
              <a:t> de Informática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4320" y="1963232"/>
            <a:ext cx="6703428" cy="3356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3600" b="1" dirty="0" smtClean="0"/>
          </a:p>
          <a:p>
            <a:pPr algn="ctr">
              <a:lnSpc>
                <a:spcPct val="80000"/>
              </a:lnSpc>
            </a:pPr>
            <a:r>
              <a:rPr lang="en-US" sz="3600" b="1" dirty="0" smtClean="0"/>
              <a:t>POO</a:t>
            </a:r>
          </a:p>
          <a:p>
            <a:pPr algn="ctr">
              <a:lnSpc>
                <a:spcPct val="80000"/>
              </a:lnSpc>
            </a:pPr>
            <a:r>
              <a:rPr lang="en-US" sz="3600" b="1" dirty="0" err="1" smtClean="0"/>
              <a:t>Programação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Orientada</a:t>
            </a:r>
            <a:r>
              <a:rPr lang="en-US" sz="3600" b="1" dirty="0" smtClean="0"/>
              <a:t> a </a:t>
            </a:r>
            <a:r>
              <a:rPr lang="en-US" sz="3600" b="1" dirty="0" err="1" smtClean="0"/>
              <a:t>Objetos</a:t>
            </a:r>
            <a:endParaRPr lang="en-US" sz="3600" b="1" dirty="0" smtClean="0"/>
          </a:p>
          <a:p>
            <a:pPr algn="ctr">
              <a:lnSpc>
                <a:spcPct val="80000"/>
              </a:lnSpc>
            </a:pPr>
            <a:endParaRPr lang="en-US" sz="3600" b="1" dirty="0" smtClean="0"/>
          </a:p>
          <a:p>
            <a:pPr algn="ctr">
              <a:lnSpc>
                <a:spcPct val="80000"/>
              </a:lnSpc>
            </a:pPr>
            <a:endParaRPr lang="en-US" sz="3600" b="1" dirty="0" smtClean="0"/>
          </a:p>
          <a:p>
            <a:pPr algn="ctr">
              <a:lnSpc>
                <a:spcPct val="80000"/>
              </a:lnSpc>
            </a:pPr>
            <a:r>
              <a:rPr lang="en-US" sz="2800" b="1" dirty="0" smtClean="0"/>
              <a:t>Prof. Anderson José de Souza</a:t>
            </a:r>
            <a:endParaRPr lang="en-US" sz="2800" b="1" dirty="0"/>
          </a:p>
          <a:p>
            <a:pPr algn="ctr">
              <a:lnSpc>
                <a:spcPct val="80000"/>
              </a:lnSpc>
            </a:pPr>
            <a:endParaRPr lang="en-US" sz="2800" b="1" dirty="0" smtClean="0"/>
          </a:p>
          <a:p>
            <a:pPr algn="ctr">
              <a:lnSpc>
                <a:spcPct val="80000"/>
              </a:lnSpc>
            </a:pPr>
            <a:r>
              <a:rPr lang="en-US" sz="2800" b="1" dirty="0" smtClean="0"/>
              <a:t>Maio/2015</a:t>
            </a:r>
            <a:endParaRPr lang="en-US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79871" cy="862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pt-BR"/>
              <a:t>Polimorfismo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2016125"/>
          </a:xfrm>
        </p:spPr>
        <p:txBody>
          <a:bodyPr/>
          <a:lstStyle/>
          <a:p>
            <a:pPr eaLnBrk="1" hangingPunct="1"/>
            <a:r>
              <a:rPr lang="pt-BR"/>
              <a:t>Significa “existir de várias formas”</a:t>
            </a:r>
          </a:p>
          <a:p>
            <a:pPr lvl="1" eaLnBrk="1" hangingPunct="1"/>
            <a:r>
              <a:rPr lang="pt-BR"/>
              <a:t>Consiste na capacidade de subclasses concretas representarem os mesmos comportamentos de superclasses abstratas.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468313" y="3789363"/>
            <a:ext cx="5821362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BR" sz="1400">
                <a:latin typeface="Courier New" pitchFamily="-105" charset="0"/>
              </a:rPr>
              <a:t>public abstract class Veiculo{</a:t>
            </a:r>
          </a:p>
          <a:p>
            <a:r>
              <a:rPr lang="pt-BR" sz="1400">
                <a:latin typeface="Courier New" pitchFamily="-105" charset="0"/>
              </a:rPr>
              <a:t>    public abstract boolean encherTanque(int litros);</a:t>
            </a:r>
          </a:p>
          <a:p>
            <a:r>
              <a:rPr lang="pt-BR" sz="1400">
                <a:latin typeface="Courier New" pitchFamily="-105" charset="0"/>
              </a:rPr>
              <a:t>}</a:t>
            </a:r>
          </a:p>
          <a:p>
            <a:endParaRPr lang="pt-BR" sz="1400">
              <a:latin typeface="Courier New" pitchFamily="-105" charset="0"/>
            </a:endParaRPr>
          </a:p>
          <a:p>
            <a:r>
              <a:rPr lang="pt-BR" sz="1400">
                <a:latin typeface="Courier New" pitchFamily="-105" charset="0"/>
              </a:rPr>
              <a:t>public class Carro extends Veiculo{</a:t>
            </a:r>
          </a:p>
          <a:p>
            <a:r>
              <a:rPr lang="pt-BR" sz="1400">
                <a:latin typeface="Courier New" pitchFamily="-105" charset="0"/>
              </a:rPr>
              <a:t>    public boolean encherTanque(int litros){</a:t>
            </a:r>
          </a:p>
          <a:p>
            <a:r>
              <a:rPr lang="pt-BR" sz="1400">
                <a:latin typeface="Courier New" pitchFamily="-105" charset="0"/>
              </a:rPr>
              <a:t>        return true;</a:t>
            </a:r>
          </a:p>
          <a:p>
            <a:r>
              <a:rPr lang="pt-BR" sz="1400">
                <a:latin typeface="Courier New" pitchFamily="-105" charset="0"/>
              </a:rPr>
              <a:t>    }</a:t>
            </a:r>
          </a:p>
          <a:p>
            <a:r>
              <a:rPr lang="pt-BR" sz="1400">
                <a:latin typeface="Courier New" pitchFamily="-105" charset="0"/>
              </a:rPr>
              <a:t>}</a:t>
            </a:r>
          </a:p>
          <a:p>
            <a:r>
              <a:rPr lang="pt-BR" sz="1400">
                <a:latin typeface="Courier New" pitchFamily="-105" charset="0"/>
              </a:rPr>
              <a:t>public class Aviao extends Veiculo{</a:t>
            </a:r>
          </a:p>
          <a:p>
            <a:r>
              <a:rPr lang="pt-BR" sz="1400">
                <a:latin typeface="Courier New" pitchFamily="-105" charset="0"/>
              </a:rPr>
              <a:t>    public boolean encherTanque(int litros){</a:t>
            </a:r>
          </a:p>
          <a:p>
            <a:r>
              <a:rPr lang="pt-BR" sz="1400">
                <a:latin typeface="Courier New" pitchFamily="-105" charset="0"/>
              </a:rPr>
              <a:t>        return true;</a:t>
            </a:r>
          </a:p>
          <a:p>
            <a:r>
              <a:rPr lang="pt-BR" sz="1400">
                <a:latin typeface="Courier New" pitchFamily="-105" charset="0"/>
              </a:rPr>
              <a:t>    }</a:t>
            </a:r>
          </a:p>
          <a:p>
            <a:r>
              <a:rPr lang="pt-BR" sz="1400">
                <a:latin typeface="Courier New" pitchFamily="-105" charset="0"/>
              </a:rPr>
              <a:t>}</a:t>
            </a:r>
          </a:p>
        </p:txBody>
      </p:sp>
      <p:sp>
        <p:nvSpPr>
          <p:cNvPr id="153606" name="AutoShape 6"/>
          <p:cNvSpPr>
            <a:spLocks noChangeArrowheads="1"/>
          </p:cNvSpPr>
          <p:nvPr/>
        </p:nvSpPr>
        <p:spPr bwMode="auto">
          <a:xfrm rot="19134627" flipH="1">
            <a:off x="1835150" y="2205038"/>
            <a:ext cx="3275013" cy="1071562"/>
          </a:xfrm>
          <a:prstGeom prst="rightArrow">
            <a:avLst>
              <a:gd name="adj1" fmla="val 50000"/>
              <a:gd name="adj2" fmla="val 7640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pt-BR"/>
              <a:t>Classe Abstrata</a:t>
            </a:r>
          </a:p>
          <a:p>
            <a:pPr algn="ctr"/>
            <a:r>
              <a:rPr lang="pt-BR"/>
              <a:t>Não pode ser instanciada</a:t>
            </a:r>
          </a:p>
        </p:txBody>
      </p:sp>
      <p:sp>
        <p:nvSpPr>
          <p:cNvPr id="153607" name="AutoShape 7"/>
          <p:cNvSpPr>
            <a:spLocks noChangeArrowheads="1"/>
          </p:cNvSpPr>
          <p:nvPr/>
        </p:nvSpPr>
        <p:spPr bwMode="auto">
          <a:xfrm rot="19134627" flipH="1">
            <a:off x="5219700" y="2420938"/>
            <a:ext cx="3275013" cy="1071562"/>
          </a:xfrm>
          <a:prstGeom prst="rightArrow">
            <a:avLst>
              <a:gd name="adj1" fmla="val 50000"/>
              <a:gd name="adj2" fmla="val 7640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pt-BR"/>
              <a:t>Métodos Abstratos</a:t>
            </a:r>
          </a:p>
          <a:p>
            <a:pPr algn="ctr"/>
            <a:r>
              <a:rPr lang="pt-BR"/>
              <a:t>Precisam ser implementados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129" y="-11679"/>
            <a:ext cx="979871" cy="8621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4206" y="-2304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  <p:bldP spid="153605" grpId="0"/>
      <p:bldP spid="153606" grpId="0" animBg="1"/>
      <p:bldP spid="1536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pt-BR"/>
              <a:t>Polimorfismo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2087562"/>
          </a:xfrm>
        </p:spPr>
        <p:txBody>
          <a:bodyPr/>
          <a:lstStyle/>
          <a:p>
            <a:pPr eaLnBrk="1" hangingPunct="1"/>
            <a:r>
              <a:rPr lang="pt-BR"/>
              <a:t>O polimorfismo possibilita que os métodos sejam sobrecarregados, desta forma pode-se implementar novas formas de executar um método já existente.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468313" y="3284538"/>
            <a:ext cx="5821362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BR" sz="1400">
                <a:latin typeface="Courier New" pitchFamily="-105" charset="0"/>
              </a:rPr>
              <a:t>public abstract class Veiculo{</a:t>
            </a:r>
          </a:p>
          <a:p>
            <a:r>
              <a:rPr lang="pt-BR" sz="1400">
                <a:latin typeface="Courier New" pitchFamily="-105" charset="0"/>
              </a:rPr>
              <a:t>    public abstract boolean encherTanque(int litros);</a:t>
            </a:r>
          </a:p>
          <a:p>
            <a:r>
              <a:rPr lang="pt-BR" sz="1400">
                <a:latin typeface="Courier New" pitchFamily="-105" charset="0"/>
              </a:rPr>
              <a:t>}</a:t>
            </a:r>
          </a:p>
          <a:p>
            <a:endParaRPr lang="pt-BR" sz="1400">
              <a:latin typeface="Courier New" pitchFamily="-105" charset="0"/>
            </a:endParaRPr>
          </a:p>
          <a:p>
            <a:r>
              <a:rPr lang="pt-BR" sz="1400">
                <a:latin typeface="Courier New" pitchFamily="-105" charset="0"/>
              </a:rPr>
              <a:t>public class Carro extends Veiculo{</a:t>
            </a:r>
          </a:p>
          <a:p>
            <a:r>
              <a:rPr lang="pt-BR" sz="1400">
                <a:latin typeface="Courier New" pitchFamily="-105" charset="0"/>
              </a:rPr>
              <a:t>    public boolean encherTanque(int litros){</a:t>
            </a:r>
          </a:p>
          <a:p>
            <a:r>
              <a:rPr lang="pt-BR" sz="1400">
                <a:latin typeface="Courier New" pitchFamily="-105" charset="0"/>
              </a:rPr>
              <a:t>        return true;</a:t>
            </a:r>
          </a:p>
          <a:p>
            <a:r>
              <a:rPr lang="pt-BR" sz="1400">
                <a:latin typeface="Courier New" pitchFamily="-105" charset="0"/>
              </a:rPr>
              <a:t>    }</a:t>
            </a:r>
          </a:p>
          <a:p>
            <a:r>
              <a:rPr lang="pt-BR" sz="1400">
                <a:latin typeface="Courier New" pitchFamily="-105" charset="0"/>
              </a:rPr>
              <a:t>    public boolean encherTanque(){</a:t>
            </a:r>
          </a:p>
          <a:p>
            <a:r>
              <a:rPr lang="pt-BR" sz="1400">
                <a:latin typeface="Courier New" pitchFamily="-105" charset="0"/>
              </a:rPr>
              <a:t>        return true;</a:t>
            </a:r>
          </a:p>
          <a:p>
            <a:r>
              <a:rPr lang="pt-BR" sz="1400">
                <a:latin typeface="Courier New" pitchFamily="-105" charset="0"/>
              </a:rPr>
              <a:t>    }</a:t>
            </a:r>
          </a:p>
          <a:p>
            <a:r>
              <a:rPr lang="pt-BR" sz="1400">
                <a:latin typeface="Courier New" pitchFamily="-105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129" y="-11679"/>
            <a:ext cx="979871" cy="8621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3162" y="-2304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pt-BR"/>
              <a:t>Interfaces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1655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/>
              <a:t>Uma interface Java descreve um conjunto de métodos que podem ser chamados em um objeto, para instruir o objeto a realizar alguma tarefa ou retornar alguma informação.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468313" y="2781300"/>
            <a:ext cx="3332162" cy="730250"/>
          </a:xfrm>
          <a:prstGeom prst="rect">
            <a:avLst/>
          </a:prstGeom>
          <a:solidFill>
            <a:schemeClr val="folHlink">
              <a:alpha val="39999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BR" sz="1400">
                <a:latin typeface="Courier New" pitchFamily="-105" charset="0"/>
              </a:rPr>
              <a:t>public interface Reparavel {</a:t>
            </a:r>
          </a:p>
          <a:p>
            <a:r>
              <a:rPr lang="pt-BR" sz="1400">
                <a:latin typeface="Courier New" pitchFamily="-105" charset="0"/>
              </a:rPr>
              <a:t>	public void repara();</a:t>
            </a:r>
          </a:p>
          <a:p>
            <a:r>
              <a:rPr lang="pt-BR" sz="1400">
                <a:latin typeface="Courier New" pitchFamily="-105" charset="0"/>
              </a:rPr>
              <a:t>}</a:t>
            </a: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468313" y="3573463"/>
            <a:ext cx="6310312" cy="942975"/>
          </a:xfrm>
          <a:prstGeom prst="rect">
            <a:avLst/>
          </a:prstGeom>
          <a:solidFill>
            <a:schemeClr val="accent2">
              <a:alpha val="36862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BR" sz="1400">
                <a:latin typeface="Courier New" pitchFamily="-105" charset="0"/>
              </a:rPr>
              <a:t>public abstract class Veiculo </a:t>
            </a:r>
          </a:p>
          <a:p>
            <a:r>
              <a:rPr lang="pt-BR" sz="1400">
                <a:latin typeface="Courier New" pitchFamily="-105" charset="0"/>
              </a:rPr>
              <a:t>	implements Reparavel{</a:t>
            </a:r>
          </a:p>
          <a:p>
            <a:r>
              <a:rPr lang="pt-BR" sz="1400">
                <a:latin typeface="Courier New" pitchFamily="-105" charset="0"/>
              </a:rPr>
              <a:t>	public abstract boolean encherTanque(int litros);</a:t>
            </a:r>
          </a:p>
          <a:p>
            <a:r>
              <a:rPr lang="pt-BR" sz="1400">
                <a:latin typeface="Courier New" pitchFamily="-105" charset="0"/>
              </a:rPr>
              <a:t>}</a:t>
            </a: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468313" y="4594225"/>
            <a:ext cx="5629275" cy="2006600"/>
          </a:xfrm>
          <a:prstGeom prst="rect">
            <a:avLst/>
          </a:prstGeom>
          <a:solidFill>
            <a:schemeClr val="bg2">
              <a:alpha val="25098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BR" sz="1400">
                <a:latin typeface="Courier New" pitchFamily="-105" charset="0"/>
              </a:rPr>
              <a:t>public class Carro extends Veiculo{</a:t>
            </a:r>
          </a:p>
          <a:p>
            <a:r>
              <a:rPr lang="pt-BR" sz="1400">
                <a:latin typeface="Courier New" pitchFamily="-105" charset="0"/>
              </a:rPr>
              <a:t>	public boolean encherTanque(int litros) {</a:t>
            </a:r>
          </a:p>
          <a:p>
            <a:r>
              <a:rPr lang="pt-BR" sz="1400">
                <a:latin typeface="Courier New" pitchFamily="-105" charset="0"/>
              </a:rPr>
              <a:t>		// TODO Auto-generated method stub</a:t>
            </a:r>
          </a:p>
          <a:p>
            <a:r>
              <a:rPr lang="pt-BR" sz="1400">
                <a:latin typeface="Courier New" pitchFamily="-105" charset="0"/>
              </a:rPr>
              <a:t>		return false;</a:t>
            </a:r>
          </a:p>
          <a:p>
            <a:r>
              <a:rPr lang="pt-BR" sz="1400">
                <a:latin typeface="Courier New" pitchFamily="-105" charset="0"/>
              </a:rPr>
              <a:t>	}</a:t>
            </a:r>
          </a:p>
          <a:p>
            <a:r>
              <a:rPr lang="pt-BR" sz="1400">
                <a:latin typeface="Courier New" pitchFamily="-105" charset="0"/>
              </a:rPr>
              <a:t>	public void repara() {</a:t>
            </a:r>
          </a:p>
          <a:p>
            <a:r>
              <a:rPr lang="pt-BR" sz="1400">
                <a:latin typeface="Courier New" pitchFamily="-105" charset="0"/>
              </a:rPr>
              <a:t>		// TODO Auto-generated method stub</a:t>
            </a:r>
          </a:p>
          <a:p>
            <a:r>
              <a:rPr lang="pt-BR" sz="1400">
                <a:latin typeface="Courier New" pitchFamily="-105" charset="0"/>
              </a:rPr>
              <a:t>	}</a:t>
            </a:r>
          </a:p>
          <a:p>
            <a:r>
              <a:rPr lang="pt-BR" sz="1400">
                <a:latin typeface="Courier New" pitchFamily="-105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129" y="-11679"/>
            <a:ext cx="979871" cy="8621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73162" y="-2304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animBg="1"/>
      <p:bldP spid="155654" grpId="0" animBg="1"/>
      <p:bldP spid="1556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1196975"/>
            <a:ext cx="42386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pt-BR"/>
              <a:t>Interfaces </a:t>
            </a:r>
            <a:r>
              <a:rPr lang="pt-BR" sz="2800"/>
              <a:t>(UML)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129" y="-11679"/>
            <a:ext cx="979871" cy="862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3162" y="-2304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/>
            <a:r>
              <a:rPr lang="pt-BR"/>
              <a:t>Gravação e Leitura de Objetos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/>
              <a:t>Um objeto serializado é um objeto representado como uma seqüência de bytes que inclui os dados do objeto bem como as informações sobre o tipo do objeto e os tipos dos dados armazenados no objeto</a:t>
            </a:r>
          </a:p>
          <a:p>
            <a:pPr eaLnBrk="1" hangingPunct="1">
              <a:lnSpc>
                <a:spcPct val="90000"/>
              </a:lnSpc>
            </a:pPr>
            <a:r>
              <a:rPr lang="pt-BR"/>
              <a:t>Para que isso seja possível o objeto que será gravado deve implementar a interface Serializable.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129" y="-11679"/>
            <a:ext cx="979871" cy="862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3162" y="-2304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457200" y="457200"/>
            <a:ext cx="82296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pt-BR" sz="4400"/>
              <a:t>Gravação de Objetos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468313" y="1412875"/>
            <a:ext cx="7326169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BR" sz="1400" dirty="0" err="1">
                <a:latin typeface="Courier New" pitchFamily="-105" charset="0"/>
              </a:rPr>
              <a:t>import</a:t>
            </a:r>
            <a:r>
              <a:rPr lang="pt-BR" sz="1400" dirty="0">
                <a:latin typeface="Courier New" pitchFamily="-105" charset="0"/>
              </a:rPr>
              <a:t> </a:t>
            </a:r>
            <a:r>
              <a:rPr lang="pt-BR" sz="1400" dirty="0" err="1">
                <a:latin typeface="Courier New" pitchFamily="-105" charset="0"/>
              </a:rPr>
              <a:t>java</a:t>
            </a:r>
            <a:r>
              <a:rPr lang="pt-BR" sz="1400" dirty="0">
                <a:latin typeface="Courier New" pitchFamily="-105" charset="0"/>
              </a:rPr>
              <a:t>.</a:t>
            </a:r>
            <a:r>
              <a:rPr lang="pt-BR" sz="1400" dirty="0" err="1">
                <a:latin typeface="Courier New" pitchFamily="-105" charset="0"/>
              </a:rPr>
              <a:t>io</a:t>
            </a:r>
            <a:r>
              <a:rPr lang="pt-BR" sz="1400" dirty="0">
                <a:latin typeface="Courier New" pitchFamily="-105" charset="0"/>
              </a:rPr>
              <a:t>.</a:t>
            </a:r>
            <a:r>
              <a:rPr lang="pt-BR" sz="1400" dirty="0" err="1">
                <a:latin typeface="Courier New" pitchFamily="-105" charset="0"/>
              </a:rPr>
              <a:t>FileOutputStream</a:t>
            </a:r>
            <a:r>
              <a:rPr lang="pt-BR" sz="1400" dirty="0">
                <a:latin typeface="Courier New" pitchFamily="-105" charset="0"/>
              </a:rPr>
              <a:t>;</a:t>
            </a:r>
          </a:p>
          <a:p>
            <a:r>
              <a:rPr lang="pt-BR" sz="1400" dirty="0" err="1">
                <a:latin typeface="Courier New" pitchFamily="-105" charset="0"/>
              </a:rPr>
              <a:t>import</a:t>
            </a:r>
            <a:r>
              <a:rPr lang="pt-BR" sz="1400" dirty="0">
                <a:latin typeface="Courier New" pitchFamily="-105" charset="0"/>
              </a:rPr>
              <a:t> </a:t>
            </a:r>
            <a:r>
              <a:rPr lang="pt-BR" sz="1400" dirty="0" err="1">
                <a:latin typeface="Courier New" pitchFamily="-105" charset="0"/>
              </a:rPr>
              <a:t>java</a:t>
            </a:r>
            <a:r>
              <a:rPr lang="pt-BR" sz="1400" dirty="0">
                <a:latin typeface="Courier New" pitchFamily="-105" charset="0"/>
              </a:rPr>
              <a:t>.</a:t>
            </a:r>
            <a:r>
              <a:rPr lang="pt-BR" sz="1400" dirty="0" err="1">
                <a:latin typeface="Courier New" pitchFamily="-105" charset="0"/>
              </a:rPr>
              <a:t>io</a:t>
            </a:r>
            <a:r>
              <a:rPr lang="pt-BR" sz="1400" dirty="0">
                <a:latin typeface="Courier New" pitchFamily="-105" charset="0"/>
              </a:rPr>
              <a:t>.</a:t>
            </a:r>
            <a:r>
              <a:rPr lang="pt-BR" sz="1400" dirty="0" err="1">
                <a:latin typeface="Courier New" pitchFamily="-105" charset="0"/>
              </a:rPr>
              <a:t>ObjectOutputStream</a:t>
            </a:r>
            <a:r>
              <a:rPr lang="pt-BR" sz="1400" dirty="0">
                <a:latin typeface="Courier New" pitchFamily="-105" charset="0"/>
              </a:rPr>
              <a:t>;</a:t>
            </a:r>
          </a:p>
          <a:p>
            <a:endParaRPr lang="pt-BR" sz="1400" dirty="0">
              <a:latin typeface="Courier New" pitchFamily="-105" charset="0"/>
            </a:endParaRPr>
          </a:p>
          <a:p>
            <a:r>
              <a:rPr lang="pt-BR" sz="1400" dirty="0" err="1">
                <a:latin typeface="Courier New" pitchFamily="-105" charset="0"/>
              </a:rPr>
              <a:t>try</a:t>
            </a:r>
            <a:r>
              <a:rPr lang="pt-BR" sz="1400" dirty="0">
                <a:latin typeface="Courier New" pitchFamily="-105" charset="0"/>
              </a:rPr>
              <a:t> {</a:t>
            </a:r>
          </a:p>
          <a:p>
            <a:r>
              <a:rPr lang="pt-BR" sz="1400" dirty="0">
                <a:latin typeface="Courier New" pitchFamily="-105" charset="0"/>
              </a:rPr>
              <a:t>	</a:t>
            </a:r>
            <a:r>
              <a:rPr lang="pt-BR" sz="1400" dirty="0" err="1">
                <a:latin typeface="Courier New" pitchFamily="-105" charset="0"/>
              </a:rPr>
              <a:t>FileOutputStream</a:t>
            </a:r>
            <a:r>
              <a:rPr lang="pt-BR" sz="1400" dirty="0">
                <a:latin typeface="Courier New" pitchFamily="-105" charset="0"/>
              </a:rPr>
              <a:t> file = </a:t>
            </a:r>
            <a:r>
              <a:rPr lang="pt-BR" sz="1400" dirty="0" err="1">
                <a:latin typeface="Courier New" pitchFamily="-105" charset="0"/>
              </a:rPr>
              <a:t>new</a:t>
            </a:r>
            <a:r>
              <a:rPr lang="pt-BR" sz="1400" dirty="0">
                <a:latin typeface="Courier New" pitchFamily="-105" charset="0"/>
              </a:rPr>
              <a:t> </a:t>
            </a:r>
            <a:r>
              <a:rPr lang="pt-BR" sz="1400" dirty="0" err="1">
                <a:latin typeface="Courier New" pitchFamily="-105" charset="0"/>
              </a:rPr>
              <a:t>FileOutputStream</a:t>
            </a:r>
            <a:r>
              <a:rPr lang="pt-BR" sz="1400" dirty="0">
                <a:latin typeface="Courier New" pitchFamily="-105" charset="0"/>
              </a:rPr>
              <a:t>("</a:t>
            </a:r>
            <a:r>
              <a:rPr lang="pt-BR" sz="1400" dirty="0" smtClean="0">
                <a:latin typeface="Courier New" pitchFamily="-105" charset="0"/>
              </a:rPr>
              <a:t>arquivo.txt"</a:t>
            </a:r>
            <a:r>
              <a:rPr lang="pt-BR" sz="1400" dirty="0">
                <a:latin typeface="Courier New" pitchFamily="-105" charset="0"/>
              </a:rPr>
              <a:t>);</a:t>
            </a:r>
          </a:p>
          <a:p>
            <a:r>
              <a:rPr lang="pt-BR" sz="1400" dirty="0">
                <a:latin typeface="Courier New" pitchFamily="-105" charset="0"/>
              </a:rPr>
              <a:t>	</a:t>
            </a:r>
            <a:r>
              <a:rPr lang="pt-BR" sz="1400" dirty="0" err="1">
                <a:latin typeface="Courier New" pitchFamily="-105" charset="0"/>
              </a:rPr>
              <a:t>ObjectOutputStream</a:t>
            </a:r>
            <a:r>
              <a:rPr lang="pt-BR" sz="1400" dirty="0">
                <a:latin typeface="Courier New" pitchFamily="-105" charset="0"/>
              </a:rPr>
              <a:t> </a:t>
            </a:r>
            <a:r>
              <a:rPr lang="pt-BR" sz="1400" dirty="0" err="1">
                <a:latin typeface="Courier New" pitchFamily="-105" charset="0"/>
              </a:rPr>
              <a:t>gravadorObj</a:t>
            </a:r>
            <a:r>
              <a:rPr lang="pt-BR" sz="1400" dirty="0">
                <a:latin typeface="Courier New" pitchFamily="-105" charset="0"/>
              </a:rPr>
              <a:t> = </a:t>
            </a:r>
            <a:r>
              <a:rPr lang="pt-BR" sz="1400" dirty="0" err="1">
                <a:latin typeface="Courier New" pitchFamily="-105" charset="0"/>
              </a:rPr>
              <a:t>new</a:t>
            </a:r>
            <a:r>
              <a:rPr lang="pt-BR" sz="1400" dirty="0">
                <a:latin typeface="Courier New" pitchFamily="-105" charset="0"/>
              </a:rPr>
              <a:t> </a:t>
            </a:r>
            <a:r>
              <a:rPr lang="pt-BR" sz="1400" dirty="0" err="1">
                <a:latin typeface="Courier New" pitchFamily="-105" charset="0"/>
              </a:rPr>
              <a:t>ObjectOutputStream</a:t>
            </a:r>
            <a:r>
              <a:rPr lang="pt-BR" sz="1400" dirty="0">
                <a:latin typeface="Courier New" pitchFamily="-105" charset="0"/>
              </a:rPr>
              <a:t>(file);</a:t>
            </a:r>
          </a:p>
          <a:p>
            <a:r>
              <a:rPr lang="pt-BR" sz="1400" dirty="0">
                <a:latin typeface="Courier New" pitchFamily="-105" charset="0"/>
              </a:rPr>
              <a:t>	</a:t>
            </a:r>
            <a:r>
              <a:rPr lang="pt-BR" sz="1400" dirty="0" err="1">
                <a:latin typeface="Courier New" pitchFamily="-105" charset="0"/>
              </a:rPr>
              <a:t>gravadorObj</a:t>
            </a:r>
            <a:r>
              <a:rPr lang="pt-BR" sz="1400" dirty="0">
                <a:latin typeface="Courier New" pitchFamily="-105" charset="0"/>
              </a:rPr>
              <a:t>.</a:t>
            </a:r>
            <a:r>
              <a:rPr lang="pt-BR" sz="1400" dirty="0" err="1">
                <a:latin typeface="Courier New" pitchFamily="-105" charset="0"/>
              </a:rPr>
              <a:t>writeObject</a:t>
            </a:r>
            <a:r>
              <a:rPr lang="pt-BR" sz="1400" dirty="0">
                <a:latin typeface="Courier New" pitchFamily="-105" charset="0"/>
              </a:rPr>
              <a:t>(</a:t>
            </a:r>
            <a:r>
              <a:rPr lang="pt-BR" sz="1400" dirty="0" err="1">
                <a:latin typeface="Courier New" pitchFamily="-105" charset="0"/>
              </a:rPr>
              <a:t>objSerializavel</a:t>
            </a:r>
            <a:r>
              <a:rPr lang="pt-BR" sz="1400" dirty="0">
                <a:latin typeface="Courier New" pitchFamily="-105" charset="0"/>
              </a:rPr>
              <a:t>);</a:t>
            </a:r>
          </a:p>
          <a:p>
            <a:r>
              <a:rPr lang="pt-BR" sz="1400" dirty="0">
                <a:latin typeface="Courier New" pitchFamily="-105" charset="0"/>
              </a:rPr>
              <a:t>	</a:t>
            </a:r>
            <a:r>
              <a:rPr lang="pt-BR" sz="1400" dirty="0" err="1">
                <a:latin typeface="Courier New" pitchFamily="-105" charset="0"/>
              </a:rPr>
              <a:t>gravadorObj</a:t>
            </a:r>
            <a:r>
              <a:rPr lang="pt-BR" sz="1400" dirty="0">
                <a:latin typeface="Courier New" pitchFamily="-105" charset="0"/>
              </a:rPr>
              <a:t>.flush();</a:t>
            </a:r>
          </a:p>
          <a:p>
            <a:r>
              <a:rPr lang="pt-BR" sz="1400" dirty="0">
                <a:latin typeface="Courier New" pitchFamily="-105" charset="0"/>
              </a:rPr>
              <a:t>} catch (</a:t>
            </a:r>
            <a:r>
              <a:rPr lang="pt-BR" sz="1400" dirty="0" err="1">
                <a:latin typeface="Courier New" pitchFamily="-105" charset="0"/>
              </a:rPr>
              <a:t>FileNotFoundException</a:t>
            </a:r>
            <a:r>
              <a:rPr lang="pt-BR" sz="1400" dirty="0">
                <a:latin typeface="Courier New" pitchFamily="-105" charset="0"/>
              </a:rPr>
              <a:t> e) {</a:t>
            </a:r>
          </a:p>
          <a:p>
            <a:r>
              <a:rPr lang="pt-BR" sz="1400" dirty="0">
                <a:latin typeface="Courier New" pitchFamily="-105" charset="0"/>
              </a:rPr>
              <a:t>	</a:t>
            </a:r>
            <a:r>
              <a:rPr lang="pt-BR" sz="1400" dirty="0" err="1">
                <a:latin typeface="Courier New" pitchFamily="-105" charset="0"/>
              </a:rPr>
              <a:t>e.printStackTrace()</a:t>
            </a:r>
            <a:r>
              <a:rPr lang="pt-BR" sz="1400" dirty="0">
                <a:latin typeface="Courier New" pitchFamily="-105" charset="0"/>
              </a:rPr>
              <a:t>;</a:t>
            </a:r>
          </a:p>
          <a:p>
            <a:r>
              <a:rPr lang="pt-BR" sz="1400" dirty="0">
                <a:latin typeface="Courier New" pitchFamily="-105" charset="0"/>
              </a:rPr>
              <a:t>} catch (</a:t>
            </a:r>
            <a:r>
              <a:rPr lang="pt-BR" sz="1400" dirty="0" err="1">
                <a:latin typeface="Courier New" pitchFamily="-105" charset="0"/>
              </a:rPr>
              <a:t>IOException</a:t>
            </a:r>
            <a:r>
              <a:rPr lang="pt-BR" sz="1400" dirty="0">
                <a:latin typeface="Courier New" pitchFamily="-105" charset="0"/>
              </a:rPr>
              <a:t> e) {</a:t>
            </a:r>
          </a:p>
          <a:p>
            <a:r>
              <a:rPr lang="pt-BR" sz="1400" dirty="0">
                <a:latin typeface="Courier New" pitchFamily="-105" charset="0"/>
              </a:rPr>
              <a:t>	</a:t>
            </a:r>
            <a:r>
              <a:rPr lang="pt-BR" sz="1400" dirty="0" err="1">
                <a:latin typeface="Courier New" pitchFamily="-105" charset="0"/>
              </a:rPr>
              <a:t>e.printStackTrace()</a:t>
            </a:r>
            <a:r>
              <a:rPr lang="pt-BR" sz="1400" dirty="0">
                <a:latin typeface="Courier New" pitchFamily="-105" charset="0"/>
              </a:rPr>
              <a:t>;</a:t>
            </a:r>
          </a:p>
          <a:p>
            <a:r>
              <a:rPr lang="pt-BR" sz="1400" dirty="0">
                <a:latin typeface="Courier New" pitchFamily="-105" charset="0"/>
              </a:rPr>
              <a:t>}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4221163"/>
            <a:ext cx="8229600" cy="24479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/>
              <a:t>O objeto FileOutputStream é responsável por criar e acessar o arquivo onde serão armazenados os objetos.</a:t>
            </a:r>
          </a:p>
          <a:p>
            <a:pPr eaLnBrk="1" hangingPunct="1">
              <a:lnSpc>
                <a:spcPct val="90000"/>
              </a:lnSpc>
            </a:pPr>
            <a:r>
              <a:rPr lang="pt-BR" sz="2400"/>
              <a:t>O objeto ObjectOutputStream é responsável por serializar os objetos e retornar uma seqüência de bytes ao objeto FileOutputStream para que ele possa realizar a gravação do arquivo.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129" y="-11679"/>
            <a:ext cx="979871" cy="8621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3162" y="-2304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457200" y="699088"/>
            <a:ext cx="82296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pt-BR" sz="4400" dirty="0"/>
              <a:t>Leitura de Objetos</a:t>
            </a:r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468313" y="1412875"/>
            <a:ext cx="6895212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BR" sz="1400" dirty="0" err="1">
                <a:latin typeface="Courier New" pitchFamily="-105" charset="0"/>
              </a:rPr>
              <a:t>import</a:t>
            </a:r>
            <a:r>
              <a:rPr lang="pt-BR" sz="1400" dirty="0">
                <a:latin typeface="Courier New" pitchFamily="-105" charset="0"/>
              </a:rPr>
              <a:t> </a:t>
            </a:r>
            <a:r>
              <a:rPr lang="pt-BR" sz="1400" dirty="0" err="1">
                <a:latin typeface="Courier New" pitchFamily="-105" charset="0"/>
              </a:rPr>
              <a:t>java</a:t>
            </a:r>
            <a:r>
              <a:rPr lang="pt-BR" sz="1400" dirty="0">
                <a:latin typeface="Courier New" pitchFamily="-105" charset="0"/>
              </a:rPr>
              <a:t>.</a:t>
            </a:r>
            <a:r>
              <a:rPr lang="pt-BR" sz="1400" dirty="0" err="1">
                <a:latin typeface="Courier New" pitchFamily="-105" charset="0"/>
              </a:rPr>
              <a:t>io</a:t>
            </a:r>
            <a:r>
              <a:rPr lang="pt-BR" sz="1400" dirty="0">
                <a:latin typeface="Courier New" pitchFamily="-105" charset="0"/>
              </a:rPr>
              <a:t>.</a:t>
            </a:r>
            <a:r>
              <a:rPr lang="pt-BR" sz="1400" dirty="0" err="1">
                <a:latin typeface="Courier New" pitchFamily="-105" charset="0"/>
              </a:rPr>
              <a:t>FileInputStream</a:t>
            </a:r>
            <a:r>
              <a:rPr lang="pt-BR" sz="1400" dirty="0">
                <a:latin typeface="Courier New" pitchFamily="-105" charset="0"/>
              </a:rPr>
              <a:t>;</a:t>
            </a:r>
          </a:p>
          <a:p>
            <a:r>
              <a:rPr lang="pt-BR" sz="1400" dirty="0" err="1">
                <a:latin typeface="Courier New" pitchFamily="-105" charset="0"/>
              </a:rPr>
              <a:t>import</a:t>
            </a:r>
            <a:r>
              <a:rPr lang="pt-BR" sz="1400" dirty="0">
                <a:latin typeface="Courier New" pitchFamily="-105" charset="0"/>
              </a:rPr>
              <a:t> </a:t>
            </a:r>
            <a:r>
              <a:rPr lang="pt-BR" sz="1400" dirty="0" err="1">
                <a:latin typeface="Courier New" pitchFamily="-105" charset="0"/>
              </a:rPr>
              <a:t>java</a:t>
            </a:r>
            <a:r>
              <a:rPr lang="pt-BR" sz="1400" dirty="0">
                <a:latin typeface="Courier New" pitchFamily="-105" charset="0"/>
              </a:rPr>
              <a:t>.</a:t>
            </a:r>
            <a:r>
              <a:rPr lang="pt-BR" sz="1400" dirty="0" err="1">
                <a:latin typeface="Courier New" pitchFamily="-105" charset="0"/>
              </a:rPr>
              <a:t>io</a:t>
            </a:r>
            <a:r>
              <a:rPr lang="pt-BR" sz="1400" dirty="0">
                <a:latin typeface="Courier New" pitchFamily="-105" charset="0"/>
              </a:rPr>
              <a:t>.</a:t>
            </a:r>
            <a:r>
              <a:rPr lang="pt-BR" sz="1400" dirty="0" err="1">
                <a:latin typeface="Courier New" pitchFamily="-105" charset="0"/>
              </a:rPr>
              <a:t>ObjectInputStream</a:t>
            </a:r>
            <a:r>
              <a:rPr lang="pt-BR" sz="1400" dirty="0">
                <a:latin typeface="Courier New" pitchFamily="-105" charset="0"/>
              </a:rPr>
              <a:t>;</a:t>
            </a:r>
          </a:p>
          <a:p>
            <a:r>
              <a:rPr lang="pt-BR" sz="1400" dirty="0" err="1">
                <a:latin typeface="Courier New" pitchFamily="-105" charset="0"/>
              </a:rPr>
              <a:t>try</a:t>
            </a:r>
            <a:r>
              <a:rPr lang="pt-BR" sz="1400" dirty="0">
                <a:latin typeface="Courier New" pitchFamily="-105" charset="0"/>
              </a:rPr>
              <a:t> {</a:t>
            </a:r>
          </a:p>
          <a:p>
            <a:r>
              <a:rPr lang="pt-BR" sz="1400" dirty="0">
                <a:latin typeface="Courier New" pitchFamily="-105" charset="0"/>
              </a:rPr>
              <a:t>	</a:t>
            </a:r>
            <a:r>
              <a:rPr lang="pt-BR" sz="1400" dirty="0" err="1">
                <a:latin typeface="Courier New" pitchFamily="-105" charset="0"/>
              </a:rPr>
              <a:t>FileInputStream</a:t>
            </a:r>
            <a:r>
              <a:rPr lang="pt-BR" sz="1400" dirty="0">
                <a:latin typeface="Courier New" pitchFamily="-105" charset="0"/>
              </a:rPr>
              <a:t> file = </a:t>
            </a:r>
            <a:r>
              <a:rPr lang="pt-BR" sz="1400" dirty="0" err="1">
                <a:latin typeface="Courier New" pitchFamily="-105" charset="0"/>
              </a:rPr>
              <a:t>new</a:t>
            </a:r>
            <a:r>
              <a:rPr lang="pt-BR" sz="1400" dirty="0">
                <a:latin typeface="Courier New" pitchFamily="-105" charset="0"/>
              </a:rPr>
              <a:t> </a:t>
            </a:r>
            <a:r>
              <a:rPr lang="pt-BR" sz="1400" dirty="0" err="1">
                <a:latin typeface="Courier New" pitchFamily="-105" charset="0"/>
              </a:rPr>
              <a:t>FileInputStream</a:t>
            </a:r>
            <a:r>
              <a:rPr lang="pt-BR" sz="1400" dirty="0">
                <a:latin typeface="Courier New" pitchFamily="-105" charset="0"/>
              </a:rPr>
              <a:t>(</a:t>
            </a:r>
            <a:r>
              <a:rPr lang="pt-BR" sz="1400">
                <a:latin typeface="Courier New" pitchFamily="-105" charset="0"/>
              </a:rPr>
              <a:t>"</a:t>
            </a:r>
            <a:r>
              <a:rPr lang="pt-BR" sz="1400" smtClean="0">
                <a:latin typeface="Courier New" pitchFamily="-105" charset="0"/>
              </a:rPr>
              <a:t>arquivo.txt"</a:t>
            </a:r>
            <a:r>
              <a:rPr lang="pt-BR" sz="1400" dirty="0">
                <a:latin typeface="Courier New" pitchFamily="-105" charset="0"/>
              </a:rPr>
              <a:t>);</a:t>
            </a:r>
          </a:p>
          <a:p>
            <a:r>
              <a:rPr lang="pt-BR" sz="1400" dirty="0">
                <a:latin typeface="Courier New" pitchFamily="-105" charset="0"/>
              </a:rPr>
              <a:t>	</a:t>
            </a:r>
            <a:r>
              <a:rPr lang="pt-BR" sz="1400" dirty="0" err="1">
                <a:latin typeface="Courier New" pitchFamily="-105" charset="0"/>
              </a:rPr>
              <a:t>ObjectInputStream</a:t>
            </a:r>
            <a:r>
              <a:rPr lang="pt-BR" sz="1400" dirty="0">
                <a:latin typeface="Courier New" pitchFamily="-105" charset="0"/>
              </a:rPr>
              <a:t> </a:t>
            </a:r>
            <a:r>
              <a:rPr lang="pt-BR" sz="1400" dirty="0" err="1">
                <a:latin typeface="Courier New" pitchFamily="-105" charset="0"/>
              </a:rPr>
              <a:t>leObj</a:t>
            </a:r>
            <a:r>
              <a:rPr lang="pt-BR" sz="1400" dirty="0">
                <a:latin typeface="Courier New" pitchFamily="-105" charset="0"/>
              </a:rPr>
              <a:t> = </a:t>
            </a:r>
            <a:r>
              <a:rPr lang="pt-BR" sz="1400" dirty="0" err="1">
                <a:latin typeface="Courier New" pitchFamily="-105" charset="0"/>
              </a:rPr>
              <a:t>new</a:t>
            </a:r>
            <a:r>
              <a:rPr lang="pt-BR" sz="1400" dirty="0">
                <a:latin typeface="Courier New" pitchFamily="-105" charset="0"/>
              </a:rPr>
              <a:t> </a:t>
            </a:r>
            <a:r>
              <a:rPr lang="pt-BR" sz="1400" dirty="0" err="1">
                <a:latin typeface="Courier New" pitchFamily="-105" charset="0"/>
              </a:rPr>
              <a:t>ObjectInputStream</a:t>
            </a:r>
            <a:r>
              <a:rPr lang="pt-BR" sz="1400" dirty="0">
                <a:latin typeface="Courier New" pitchFamily="-105" charset="0"/>
              </a:rPr>
              <a:t>(file);</a:t>
            </a:r>
          </a:p>
          <a:p>
            <a:r>
              <a:rPr lang="pt-BR" sz="1400" dirty="0">
                <a:latin typeface="Courier New" pitchFamily="-105" charset="0"/>
              </a:rPr>
              <a:t>	</a:t>
            </a:r>
            <a:r>
              <a:rPr lang="pt-BR" sz="1400" dirty="0" err="1">
                <a:latin typeface="Courier New" pitchFamily="-105" charset="0"/>
              </a:rPr>
              <a:t>objetoRecuperado</a:t>
            </a:r>
            <a:r>
              <a:rPr lang="pt-BR" sz="1400" dirty="0">
                <a:latin typeface="Courier New" pitchFamily="-105" charset="0"/>
              </a:rPr>
              <a:t> = (</a:t>
            </a:r>
            <a:r>
              <a:rPr lang="pt-BR" sz="1400" dirty="0" err="1">
                <a:latin typeface="Courier New" pitchFamily="-105" charset="0"/>
              </a:rPr>
              <a:t>TipoObjeto</a:t>
            </a:r>
            <a:r>
              <a:rPr lang="pt-BR" sz="1400" dirty="0">
                <a:latin typeface="Courier New" pitchFamily="-105" charset="0"/>
              </a:rPr>
              <a:t>)</a:t>
            </a:r>
            <a:r>
              <a:rPr lang="pt-BR" sz="1400" dirty="0" err="1">
                <a:latin typeface="Courier New" pitchFamily="-105" charset="0"/>
              </a:rPr>
              <a:t>leObj</a:t>
            </a:r>
            <a:r>
              <a:rPr lang="pt-BR" sz="1400" dirty="0">
                <a:latin typeface="Courier New" pitchFamily="-105" charset="0"/>
              </a:rPr>
              <a:t>.</a:t>
            </a:r>
            <a:r>
              <a:rPr lang="pt-BR" sz="1400" dirty="0" err="1">
                <a:latin typeface="Courier New" pitchFamily="-105" charset="0"/>
              </a:rPr>
              <a:t>readObject</a:t>
            </a:r>
            <a:r>
              <a:rPr lang="pt-BR" sz="1400" dirty="0">
                <a:latin typeface="Courier New" pitchFamily="-105" charset="0"/>
              </a:rPr>
              <a:t>();</a:t>
            </a:r>
          </a:p>
          <a:p>
            <a:r>
              <a:rPr lang="pt-BR" sz="1400" dirty="0">
                <a:latin typeface="Courier New" pitchFamily="-105" charset="0"/>
              </a:rPr>
              <a:t>} catch (</a:t>
            </a:r>
            <a:r>
              <a:rPr lang="pt-BR" sz="1400" dirty="0" err="1">
                <a:latin typeface="Courier New" pitchFamily="-105" charset="0"/>
              </a:rPr>
              <a:t>FileNotFoundException</a:t>
            </a:r>
            <a:r>
              <a:rPr lang="pt-BR" sz="1400" dirty="0">
                <a:latin typeface="Courier New" pitchFamily="-105" charset="0"/>
              </a:rPr>
              <a:t> e) {</a:t>
            </a:r>
          </a:p>
          <a:p>
            <a:r>
              <a:rPr lang="pt-BR" sz="1400" dirty="0">
                <a:latin typeface="Courier New" pitchFamily="-105" charset="0"/>
              </a:rPr>
              <a:t>	</a:t>
            </a:r>
            <a:r>
              <a:rPr lang="pt-BR" sz="1400" dirty="0" err="1">
                <a:latin typeface="Courier New" pitchFamily="-105" charset="0"/>
              </a:rPr>
              <a:t>e.printStackTrace()</a:t>
            </a:r>
            <a:r>
              <a:rPr lang="pt-BR" sz="1400" dirty="0">
                <a:latin typeface="Courier New" pitchFamily="-105" charset="0"/>
              </a:rPr>
              <a:t>;</a:t>
            </a:r>
          </a:p>
          <a:p>
            <a:r>
              <a:rPr lang="pt-BR" sz="1400" dirty="0">
                <a:latin typeface="Courier New" pitchFamily="-105" charset="0"/>
              </a:rPr>
              <a:t>} catch (</a:t>
            </a:r>
            <a:r>
              <a:rPr lang="pt-BR" sz="1400" dirty="0" err="1">
                <a:latin typeface="Courier New" pitchFamily="-105" charset="0"/>
              </a:rPr>
              <a:t>IOException</a:t>
            </a:r>
            <a:r>
              <a:rPr lang="pt-BR" sz="1400" dirty="0">
                <a:latin typeface="Courier New" pitchFamily="-105" charset="0"/>
              </a:rPr>
              <a:t> e) {</a:t>
            </a:r>
          </a:p>
          <a:p>
            <a:r>
              <a:rPr lang="pt-BR" sz="1400" dirty="0">
                <a:latin typeface="Courier New" pitchFamily="-105" charset="0"/>
              </a:rPr>
              <a:t>	</a:t>
            </a:r>
            <a:r>
              <a:rPr lang="pt-BR" sz="1400" dirty="0" err="1">
                <a:latin typeface="Courier New" pitchFamily="-105" charset="0"/>
              </a:rPr>
              <a:t>e.printStackTrace()</a:t>
            </a:r>
            <a:r>
              <a:rPr lang="pt-BR" sz="1400" dirty="0">
                <a:latin typeface="Courier New" pitchFamily="-105" charset="0"/>
              </a:rPr>
              <a:t>;</a:t>
            </a:r>
          </a:p>
          <a:p>
            <a:r>
              <a:rPr lang="pt-BR" sz="1400" dirty="0">
                <a:latin typeface="Courier New" pitchFamily="-105" charset="0"/>
              </a:rPr>
              <a:t>} catch (</a:t>
            </a:r>
            <a:r>
              <a:rPr lang="pt-BR" sz="1400" dirty="0" err="1">
                <a:latin typeface="Courier New" pitchFamily="-105" charset="0"/>
              </a:rPr>
              <a:t>ClassNotFoundException</a:t>
            </a:r>
            <a:r>
              <a:rPr lang="pt-BR" sz="1400" dirty="0">
                <a:latin typeface="Courier New" pitchFamily="-105" charset="0"/>
              </a:rPr>
              <a:t> e) {</a:t>
            </a:r>
          </a:p>
          <a:p>
            <a:r>
              <a:rPr lang="pt-BR" sz="1400" dirty="0">
                <a:latin typeface="Courier New" pitchFamily="-105" charset="0"/>
              </a:rPr>
              <a:t>	</a:t>
            </a:r>
            <a:r>
              <a:rPr lang="pt-BR" sz="1400" dirty="0" err="1">
                <a:latin typeface="Courier New" pitchFamily="-105" charset="0"/>
              </a:rPr>
              <a:t>e.printStackTrace()</a:t>
            </a:r>
            <a:r>
              <a:rPr lang="pt-BR" sz="1400" dirty="0">
                <a:latin typeface="Courier New" pitchFamily="-105" charset="0"/>
              </a:rPr>
              <a:t>;</a:t>
            </a:r>
          </a:p>
          <a:p>
            <a:r>
              <a:rPr lang="pt-BR" sz="1400" dirty="0">
                <a:latin typeface="Courier New" pitchFamily="-105" charset="0"/>
              </a:rPr>
              <a:t>}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4221163"/>
            <a:ext cx="8229600" cy="24479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/>
              <a:t>O objeto FileInputStream é responsável por acessar o arquivo onde estão os objetos armazenados.</a:t>
            </a:r>
          </a:p>
          <a:p>
            <a:pPr eaLnBrk="1" hangingPunct="1">
              <a:lnSpc>
                <a:spcPct val="90000"/>
              </a:lnSpc>
            </a:pPr>
            <a:r>
              <a:rPr lang="pt-BR" sz="2400"/>
              <a:t>O objeto ObjectInputStream é responsável por desserializar os objetos e retornar uma instanciados mesmos. OBS: ele retorna um tipo object obrigando o typecasting.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3162" y="-2304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129" y="-11679"/>
            <a:ext cx="979871" cy="862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30030" y="52787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966" y="1698613"/>
            <a:ext cx="3432493" cy="301997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171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811213"/>
          </a:xfrm>
        </p:spPr>
        <p:txBody>
          <a:bodyPr/>
          <a:lstStyle/>
          <a:p>
            <a:pPr eaLnBrk="1" hangingPunct="1"/>
            <a:r>
              <a:rPr lang="pt-BR"/>
              <a:t>Coleções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5327650"/>
          </a:xfrm>
        </p:spPr>
        <p:txBody>
          <a:bodyPr/>
          <a:lstStyle/>
          <a:p>
            <a:pPr eaLnBrk="1" hangingPunct="1"/>
            <a:r>
              <a:rPr lang="pt-BR"/>
              <a:t>São objetos que permitem armazenar conjunto de itens que tenham mesmo tipo de dado primitivo.</a:t>
            </a:r>
          </a:p>
          <a:p>
            <a:pPr lvl="1" eaLnBrk="1" hangingPunct="1"/>
            <a:r>
              <a:rPr lang="pt-BR"/>
              <a:t>Arrays</a:t>
            </a:r>
          </a:p>
          <a:p>
            <a:pPr lvl="2" eaLnBrk="1" hangingPunct="1"/>
            <a:r>
              <a:rPr lang="pt-BR"/>
              <a:t>Declaração</a:t>
            </a:r>
          </a:p>
          <a:p>
            <a:pPr lvl="3" eaLnBrk="1" hangingPunct="1">
              <a:buFont typeface="Wingdings" pitchFamily="-105" charset="2"/>
              <a:buNone/>
            </a:pPr>
            <a:r>
              <a:rPr lang="pt-BR"/>
              <a:t>String nomesClientes = new String[10];</a:t>
            </a:r>
          </a:p>
          <a:p>
            <a:pPr lvl="3" eaLnBrk="1" hangingPunct="1">
              <a:buFont typeface="Wingdings" pitchFamily="-105" charset="2"/>
              <a:buNone/>
            </a:pPr>
            <a:r>
              <a:rPr lang="pt-BR"/>
              <a:t>nomesClientes[5] = “João da Silva”;</a:t>
            </a:r>
          </a:p>
          <a:p>
            <a:pPr lvl="3" eaLnBrk="1" hangingPunct="1">
              <a:buFont typeface="Wingdings" pitchFamily="-105" charset="2"/>
              <a:buNone/>
            </a:pPr>
            <a:endParaRPr lang="pt-BR"/>
          </a:p>
          <a:p>
            <a:pPr lvl="3" eaLnBrk="1" hangingPunct="1">
              <a:buFont typeface="Wingdings" pitchFamily="-105" charset="2"/>
              <a:buNone/>
            </a:pPr>
            <a:r>
              <a:rPr lang="pt-BR"/>
              <a:t>int numeros[] = {1,2,3,4,5,6,7,8,9,10};</a:t>
            </a:r>
          </a:p>
          <a:p>
            <a:pPr lvl="3" eaLnBrk="1" hangingPunct="1">
              <a:buFont typeface="Wingdings" pitchFamily="-105" charset="2"/>
              <a:buNone/>
            </a:pPr>
            <a:endParaRPr lang="pt-BR"/>
          </a:p>
          <a:p>
            <a:pPr lvl="3" eaLnBrk="1" hangingPunct="1">
              <a:buFont typeface="Wingdings" pitchFamily="-105" charset="2"/>
              <a:buNone/>
            </a:pPr>
            <a:r>
              <a:rPr lang="pt-BR"/>
              <a:t>nomesClientes.length // retorna o número de elementos de um array;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129" y="-11679"/>
            <a:ext cx="979871" cy="862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5250" y="-4087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811213"/>
          </a:xfrm>
          <a:noFill/>
        </p:spPr>
        <p:txBody>
          <a:bodyPr/>
          <a:lstStyle/>
          <a:p>
            <a:pPr eaLnBrk="1" hangingPunct="1"/>
            <a:r>
              <a:rPr lang="pt-BR"/>
              <a:t>Coleções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29600" cy="2519362"/>
          </a:xfrm>
        </p:spPr>
        <p:txBody>
          <a:bodyPr>
            <a:normAutofit/>
          </a:bodyPr>
          <a:lstStyle/>
          <a:p>
            <a:pPr lvl="1" eaLnBrk="1" hangingPunct="1">
              <a:buNone/>
            </a:pPr>
            <a:endParaRPr lang="pt-BR" sz="2000" dirty="0" smtClean="0"/>
          </a:p>
          <a:p>
            <a:pPr eaLnBrk="1" hangingPunct="1"/>
            <a:r>
              <a:rPr lang="pt-BR" sz="2800" dirty="0" err="1"/>
              <a:t>ArrayList</a:t>
            </a:r>
            <a:endParaRPr lang="pt-BR" sz="2800" dirty="0"/>
          </a:p>
          <a:p>
            <a:pPr lvl="1" eaLnBrk="1" hangingPunct="1"/>
            <a:r>
              <a:rPr lang="pt-BR" sz="2400" dirty="0"/>
              <a:t>Objeto mais completo para tratamento de coleções de objetos. Não obriga que seja definido o tamanho máximo da coleção.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539750" y="3789363"/>
            <a:ext cx="6840538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pt-BR" sz="1400" dirty="0" err="1">
                <a:latin typeface="Courier New" pitchFamily="-105" charset="0"/>
              </a:rPr>
              <a:t>ArrayList</a:t>
            </a:r>
            <a:r>
              <a:rPr lang="pt-BR" sz="1400" dirty="0">
                <a:latin typeface="Courier New" pitchFamily="-105" charset="0"/>
              </a:rPr>
              <a:t> </a:t>
            </a:r>
            <a:r>
              <a:rPr lang="pt-BR" sz="1400" dirty="0" err="1">
                <a:latin typeface="Courier New" pitchFamily="-105" charset="0"/>
              </a:rPr>
              <a:t>meusNomes</a:t>
            </a:r>
            <a:r>
              <a:rPr lang="pt-BR" sz="1400" dirty="0">
                <a:latin typeface="Courier New" pitchFamily="-105" charset="0"/>
              </a:rPr>
              <a:t> = </a:t>
            </a:r>
            <a:r>
              <a:rPr lang="pt-BR" sz="1400" dirty="0" err="1">
                <a:latin typeface="Courier New" pitchFamily="-105" charset="0"/>
              </a:rPr>
              <a:t>new</a:t>
            </a:r>
            <a:r>
              <a:rPr lang="pt-BR" sz="1400" dirty="0">
                <a:latin typeface="Courier New" pitchFamily="-105" charset="0"/>
              </a:rPr>
              <a:t> </a:t>
            </a:r>
            <a:r>
              <a:rPr lang="pt-BR" sz="1400" dirty="0" err="1">
                <a:latin typeface="Courier New" pitchFamily="-105" charset="0"/>
              </a:rPr>
              <a:t>ArrayList</a:t>
            </a:r>
            <a:r>
              <a:rPr lang="pt-BR" sz="1400" dirty="0">
                <a:latin typeface="Courier New" pitchFamily="-105" charset="0"/>
              </a:rPr>
              <a:t>();</a:t>
            </a:r>
          </a:p>
          <a:p>
            <a:r>
              <a:rPr lang="pt-BR" sz="1400" b="1" dirty="0">
                <a:latin typeface="Courier New" pitchFamily="-105" charset="0"/>
              </a:rPr>
              <a:t>//Método ADD serve para adicionar itens a lista</a:t>
            </a:r>
          </a:p>
          <a:p>
            <a:r>
              <a:rPr lang="pt-BR" sz="1400" dirty="0" err="1">
                <a:latin typeface="Courier New" pitchFamily="-105" charset="0"/>
              </a:rPr>
              <a:t>meusNomes</a:t>
            </a:r>
            <a:r>
              <a:rPr lang="pt-BR" sz="1400" dirty="0">
                <a:latin typeface="Courier New" pitchFamily="-105" charset="0"/>
              </a:rPr>
              <a:t>.</a:t>
            </a:r>
            <a:r>
              <a:rPr lang="pt-BR" sz="1400" dirty="0" err="1">
                <a:latin typeface="Courier New" pitchFamily="-105" charset="0"/>
              </a:rPr>
              <a:t>add</a:t>
            </a:r>
            <a:r>
              <a:rPr lang="pt-BR" sz="1400" dirty="0">
                <a:latin typeface="Courier New" pitchFamily="-105" charset="0"/>
              </a:rPr>
              <a:t>("Maria");</a:t>
            </a:r>
          </a:p>
          <a:p>
            <a:r>
              <a:rPr lang="pt-BR" sz="1400" dirty="0" err="1">
                <a:latin typeface="Courier New" pitchFamily="-105" charset="0"/>
              </a:rPr>
              <a:t>meusNomes</a:t>
            </a:r>
            <a:r>
              <a:rPr lang="pt-BR" sz="1400" dirty="0">
                <a:latin typeface="Courier New" pitchFamily="-105" charset="0"/>
              </a:rPr>
              <a:t>.</a:t>
            </a:r>
            <a:r>
              <a:rPr lang="pt-BR" sz="1400" dirty="0" err="1">
                <a:latin typeface="Courier New" pitchFamily="-105" charset="0"/>
              </a:rPr>
              <a:t>add</a:t>
            </a:r>
            <a:r>
              <a:rPr lang="pt-BR" sz="1400" dirty="0">
                <a:latin typeface="Courier New" pitchFamily="-105" charset="0"/>
              </a:rPr>
              <a:t>("</a:t>
            </a:r>
            <a:r>
              <a:rPr lang="pt-BR" sz="1400" dirty="0" err="1">
                <a:latin typeface="Courier New" pitchFamily="-105" charset="0"/>
              </a:rPr>
              <a:t>Joao</a:t>
            </a:r>
            <a:r>
              <a:rPr lang="pt-BR" sz="1400" dirty="0">
                <a:latin typeface="Courier New" pitchFamily="-105" charset="0"/>
              </a:rPr>
              <a:t>");</a:t>
            </a:r>
          </a:p>
          <a:p>
            <a:r>
              <a:rPr lang="pt-BR" sz="1400" b="1" dirty="0">
                <a:latin typeface="Courier New" pitchFamily="-105" charset="0"/>
              </a:rPr>
              <a:t>//Método </a:t>
            </a:r>
            <a:r>
              <a:rPr lang="pt-BR" sz="1400" b="1" dirty="0" err="1">
                <a:latin typeface="Courier New" pitchFamily="-105" charset="0"/>
              </a:rPr>
              <a:t>get</a:t>
            </a:r>
            <a:r>
              <a:rPr lang="pt-BR" sz="1400" b="1" dirty="0">
                <a:latin typeface="Courier New" pitchFamily="-105" charset="0"/>
              </a:rPr>
              <a:t> serve para buscar um item da lista </a:t>
            </a:r>
          </a:p>
          <a:p>
            <a:r>
              <a:rPr lang="pt-BR" sz="1400" dirty="0">
                <a:latin typeface="Courier New" pitchFamily="-105" charset="0"/>
              </a:rPr>
              <a:t>System.</a:t>
            </a:r>
            <a:r>
              <a:rPr lang="pt-BR" sz="1400" dirty="0" err="1">
                <a:latin typeface="Courier New" pitchFamily="-105" charset="0"/>
              </a:rPr>
              <a:t>out.print(meusNomes.get(0))</a:t>
            </a:r>
            <a:r>
              <a:rPr lang="pt-BR" sz="1400" dirty="0">
                <a:latin typeface="Courier New" pitchFamily="-105" charset="0"/>
              </a:rPr>
              <a:t>;</a:t>
            </a:r>
          </a:p>
          <a:p>
            <a:r>
              <a:rPr lang="pt-BR" sz="1400" dirty="0">
                <a:latin typeface="Courier New" pitchFamily="-105" charset="0"/>
              </a:rPr>
              <a:t>System.</a:t>
            </a:r>
            <a:r>
              <a:rPr lang="pt-BR" sz="1400" dirty="0" err="1">
                <a:latin typeface="Courier New" pitchFamily="-105" charset="0"/>
              </a:rPr>
              <a:t>out.println(meusNomes.get(1))</a:t>
            </a:r>
            <a:r>
              <a:rPr lang="pt-BR" sz="1400" dirty="0">
                <a:latin typeface="Courier New" pitchFamily="-105" charset="0"/>
              </a:rPr>
              <a:t>;</a:t>
            </a:r>
          </a:p>
          <a:p>
            <a:r>
              <a:rPr lang="pt-BR" sz="1400" b="1" dirty="0">
                <a:latin typeface="Courier New" pitchFamily="-105" charset="0"/>
              </a:rPr>
              <a:t>//Método </a:t>
            </a:r>
            <a:r>
              <a:rPr lang="pt-BR" sz="1400" b="1" dirty="0" err="1">
                <a:latin typeface="Courier New" pitchFamily="-105" charset="0"/>
              </a:rPr>
              <a:t>isEmpty</a:t>
            </a:r>
            <a:r>
              <a:rPr lang="pt-BR" sz="1400" b="1" dirty="0">
                <a:latin typeface="Courier New" pitchFamily="-105" charset="0"/>
              </a:rPr>
              <a:t> serve para verificar se o </a:t>
            </a:r>
            <a:r>
              <a:rPr lang="pt-BR" sz="1400" b="1" dirty="0" err="1">
                <a:latin typeface="Courier New" pitchFamily="-105" charset="0"/>
              </a:rPr>
              <a:t>array</a:t>
            </a:r>
            <a:r>
              <a:rPr lang="pt-BR" sz="1400" b="1" dirty="0">
                <a:latin typeface="Courier New" pitchFamily="-105" charset="0"/>
              </a:rPr>
              <a:t> esta vazio</a:t>
            </a:r>
          </a:p>
          <a:p>
            <a:r>
              <a:rPr lang="pt-BR" sz="1400" dirty="0">
                <a:latin typeface="Courier New" pitchFamily="-105" charset="0"/>
              </a:rPr>
              <a:t>System.</a:t>
            </a:r>
            <a:r>
              <a:rPr lang="pt-BR" sz="1400" dirty="0" err="1">
                <a:latin typeface="Courier New" pitchFamily="-105" charset="0"/>
              </a:rPr>
              <a:t>out.println("</a:t>
            </a:r>
            <a:r>
              <a:rPr lang="pt-BR" sz="1400" dirty="0">
                <a:latin typeface="Courier New" pitchFamily="-105" charset="0"/>
              </a:rPr>
              <a:t>Esta vazio? " + </a:t>
            </a:r>
            <a:r>
              <a:rPr lang="pt-BR" sz="1400" dirty="0" err="1">
                <a:latin typeface="Courier New" pitchFamily="-105" charset="0"/>
              </a:rPr>
              <a:t>meusNomes</a:t>
            </a:r>
            <a:r>
              <a:rPr lang="pt-BR" sz="1400" dirty="0">
                <a:latin typeface="Courier New" pitchFamily="-105" charset="0"/>
              </a:rPr>
              <a:t>.</a:t>
            </a:r>
            <a:r>
              <a:rPr lang="pt-BR" sz="1400" dirty="0" err="1">
                <a:latin typeface="Courier New" pitchFamily="-105" charset="0"/>
              </a:rPr>
              <a:t>isEmpty</a:t>
            </a:r>
            <a:r>
              <a:rPr lang="pt-BR" sz="1400" dirty="0">
                <a:latin typeface="Courier New" pitchFamily="-105" charset="0"/>
              </a:rPr>
              <a:t>());</a:t>
            </a:r>
          </a:p>
          <a:p>
            <a:r>
              <a:rPr lang="pt-BR" sz="1400" b="1" dirty="0">
                <a:latin typeface="Courier New" pitchFamily="-105" charset="0"/>
              </a:rPr>
              <a:t>//Método </a:t>
            </a:r>
            <a:r>
              <a:rPr lang="pt-BR" sz="1400" b="1" dirty="0" err="1">
                <a:latin typeface="Courier New" pitchFamily="-105" charset="0"/>
              </a:rPr>
              <a:t>size</a:t>
            </a:r>
            <a:r>
              <a:rPr lang="pt-BR" sz="1400" b="1" dirty="0">
                <a:latin typeface="Courier New" pitchFamily="-105" charset="0"/>
              </a:rPr>
              <a:t> serve para retornar o numero de elementos dentro do </a:t>
            </a:r>
            <a:r>
              <a:rPr lang="pt-BR" sz="1400" b="1" dirty="0" err="1">
                <a:latin typeface="Courier New" pitchFamily="-105" charset="0"/>
              </a:rPr>
              <a:t>array</a:t>
            </a:r>
            <a:r>
              <a:rPr lang="pt-BR" sz="1400" dirty="0">
                <a:latin typeface="Courier New" pitchFamily="-105" charset="0"/>
              </a:rPr>
              <a:t> </a:t>
            </a:r>
          </a:p>
          <a:p>
            <a:r>
              <a:rPr lang="pt-BR" sz="1400" dirty="0">
                <a:latin typeface="Courier New" pitchFamily="-105" charset="0"/>
              </a:rPr>
              <a:t>System.</a:t>
            </a:r>
            <a:r>
              <a:rPr lang="pt-BR" sz="1400" dirty="0" err="1">
                <a:latin typeface="Courier New" pitchFamily="-105" charset="0"/>
              </a:rPr>
              <a:t>out.println("</a:t>
            </a:r>
            <a:r>
              <a:rPr lang="pt-BR" sz="1400" dirty="0">
                <a:latin typeface="Courier New" pitchFamily="-105" charset="0"/>
              </a:rPr>
              <a:t>Número itens? " + </a:t>
            </a:r>
            <a:r>
              <a:rPr lang="pt-BR" sz="1400" dirty="0" err="1">
                <a:latin typeface="Courier New" pitchFamily="-105" charset="0"/>
              </a:rPr>
              <a:t>meusNomes</a:t>
            </a:r>
            <a:r>
              <a:rPr lang="pt-BR" sz="1400" dirty="0">
                <a:latin typeface="Courier New" pitchFamily="-105" charset="0"/>
              </a:rPr>
              <a:t>.</a:t>
            </a:r>
            <a:r>
              <a:rPr lang="pt-BR" sz="1400" dirty="0" err="1">
                <a:latin typeface="Courier New" pitchFamily="-105" charset="0"/>
              </a:rPr>
              <a:t>size</a:t>
            </a:r>
            <a:r>
              <a:rPr lang="pt-BR" sz="1400" dirty="0">
                <a:latin typeface="Courier New" pitchFamily="-105" charset="0"/>
              </a:rPr>
              <a:t>());</a:t>
            </a:r>
          </a:p>
          <a:p>
            <a:r>
              <a:rPr lang="pt-BR" sz="1400" b="1" dirty="0">
                <a:latin typeface="Courier New" pitchFamily="-105" charset="0"/>
              </a:rPr>
              <a:t>//Método </a:t>
            </a:r>
            <a:r>
              <a:rPr lang="pt-BR" sz="1400" b="1" dirty="0" err="1">
                <a:latin typeface="Courier New" pitchFamily="-105" charset="0"/>
              </a:rPr>
              <a:t>toArray</a:t>
            </a:r>
            <a:r>
              <a:rPr lang="pt-BR" sz="1400" b="1" dirty="0">
                <a:latin typeface="Courier New" pitchFamily="-105" charset="0"/>
              </a:rPr>
              <a:t> retorna um objeto do tipo </a:t>
            </a:r>
            <a:r>
              <a:rPr lang="pt-BR" sz="1400" b="1" dirty="0" err="1">
                <a:latin typeface="Courier New" pitchFamily="-105" charset="0"/>
              </a:rPr>
              <a:t>array</a:t>
            </a:r>
            <a:endParaRPr lang="pt-BR" sz="1400" b="1" dirty="0">
              <a:latin typeface="Courier New" pitchFamily="-105" charset="0"/>
            </a:endParaRPr>
          </a:p>
          <a:p>
            <a:r>
              <a:rPr lang="pt-BR" sz="1400" dirty="0">
                <a:latin typeface="Courier New" pitchFamily="-105" charset="0"/>
              </a:rPr>
              <a:t>String nomes[] = (String[])</a:t>
            </a:r>
            <a:r>
              <a:rPr lang="pt-BR" sz="1400" dirty="0" err="1">
                <a:latin typeface="Courier New" pitchFamily="-105" charset="0"/>
              </a:rPr>
              <a:t>meusNomes</a:t>
            </a:r>
            <a:r>
              <a:rPr lang="pt-BR" sz="1400" dirty="0">
                <a:latin typeface="Courier New" pitchFamily="-105" charset="0"/>
              </a:rPr>
              <a:t>.</a:t>
            </a:r>
            <a:r>
              <a:rPr lang="pt-BR" sz="1400" dirty="0" err="1">
                <a:latin typeface="Courier New" pitchFamily="-105" charset="0"/>
              </a:rPr>
              <a:t>toArray</a:t>
            </a:r>
            <a:r>
              <a:rPr lang="pt-BR" sz="1400" dirty="0">
                <a:latin typeface="Courier New" pitchFamily="-105" charset="0"/>
              </a:rPr>
              <a:t>();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129" y="-11679"/>
            <a:ext cx="979871" cy="862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35250" y="-2304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811213"/>
          </a:xfrm>
          <a:noFill/>
        </p:spPr>
        <p:txBody>
          <a:bodyPr/>
          <a:lstStyle/>
          <a:p>
            <a:pPr eaLnBrk="1" hangingPunct="1"/>
            <a:r>
              <a:rPr lang="pt-BR"/>
              <a:t>Coleções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574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/>
              <a:t>ArrayList</a:t>
            </a:r>
          </a:p>
          <a:p>
            <a:pPr eaLnBrk="1" hangingPunct="1">
              <a:lnSpc>
                <a:spcPct val="90000"/>
              </a:lnSpc>
            </a:pPr>
            <a:endParaRPr lang="pt-BR"/>
          </a:p>
          <a:p>
            <a:pPr lvl="1" eaLnBrk="1" hangingPunct="1">
              <a:lnSpc>
                <a:spcPct val="90000"/>
              </a:lnSpc>
            </a:pPr>
            <a:endParaRPr lang="pt-BR"/>
          </a:p>
          <a:p>
            <a:pPr eaLnBrk="1" hangingPunct="1">
              <a:lnSpc>
                <a:spcPct val="90000"/>
              </a:lnSpc>
            </a:pPr>
            <a:endParaRPr lang="pt-BR"/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539750" y="1989138"/>
            <a:ext cx="6840538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pt-BR" sz="1400" b="1">
                <a:latin typeface="Courier New" pitchFamily="-105" charset="0"/>
              </a:rPr>
              <a:t>//Adiciona novo item em uma posição</a:t>
            </a:r>
          </a:p>
          <a:p>
            <a:r>
              <a:rPr lang="pt-BR" sz="1400">
                <a:latin typeface="Courier New" pitchFamily="-105" charset="0"/>
              </a:rPr>
              <a:t>meusNomes.add(1,"Catarina");</a:t>
            </a:r>
          </a:p>
          <a:p>
            <a:r>
              <a:rPr lang="pt-BR" sz="1400" b="1">
                <a:latin typeface="Courier New" pitchFamily="-105" charset="0"/>
              </a:rPr>
              <a:t>//Procura um elemento em uma lista</a:t>
            </a:r>
          </a:p>
          <a:p>
            <a:r>
              <a:rPr lang="pt-BR" sz="1400">
                <a:latin typeface="Courier New" pitchFamily="-105" charset="0"/>
              </a:rPr>
              <a:t>System.out.println(meusNomes.contains("Joao"));</a:t>
            </a:r>
          </a:p>
          <a:p>
            <a:r>
              <a:rPr lang="pt-BR" sz="1400" b="1">
                <a:latin typeface="Courier New" pitchFamily="-105" charset="0"/>
              </a:rPr>
              <a:t>//Remove um determinado item</a:t>
            </a:r>
          </a:p>
          <a:p>
            <a:r>
              <a:rPr lang="pt-BR" sz="1400">
                <a:latin typeface="Courier New" pitchFamily="-105" charset="0"/>
              </a:rPr>
              <a:t>meusNomes.remove(1);</a:t>
            </a:r>
          </a:p>
          <a:p>
            <a:r>
              <a:rPr lang="pt-BR" sz="1400" b="1">
                <a:latin typeface="Courier New" pitchFamily="-105" charset="0"/>
              </a:rPr>
              <a:t>//Modifica um determinado item da lista</a:t>
            </a:r>
          </a:p>
          <a:p>
            <a:r>
              <a:rPr lang="pt-BR" sz="1400">
                <a:latin typeface="Courier New" pitchFamily="-105" charset="0"/>
              </a:rPr>
              <a:t>meusNomes.set(1,"Alfredo");</a:t>
            </a: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468313" y="3716338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-105" charset="2"/>
              <a:buChar char="n"/>
            </a:pPr>
            <a:r>
              <a:rPr lang="pt-BR" sz="3200"/>
              <a:t>Vector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-105" charset="2"/>
              <a:buChar char="n"/>
            </a:pPr>
            <a:endParaRPr lang="pt-BR" sz="32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-105" charset="2"/>
              <a:buChar char="¨"/>
            </a:pPr>
            <a:endParaRPr lang="pt-BR" sz="28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-105" charset="2"/>
              <a:buChar char="n"/>
            </a:pPr>
            <a:endParaRPr lang="pt-BR" sz="3200"/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611188" y="4298950"/>
            <a:ext cx="6840537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pt-BR" sz="1400" b="1" dirty="0" err="1">
                <a:latin typeface="Courier New" pitchFamily="-105" charset="0"/>
              </a:rPr>
              <a:t>Vector</a:t>
            </a:r>
            <a:r>
              <a:rPr lang="pt-BR" sz="1400" b="1" dirty="0">
                <a:latin typeface="Courier New" pitchFamily="-105" charset="0"/>
              </a:rPr>
              <a:t> </a:t>
            </a:r>
            <a:r>
              <a:rPr lang="pt-BR" sz="1400" b="1" dirty="0" err="1">
                <a:latin typeface="Courier New" pitchFamily="-105" charset="0"/>
              </a:rPr>
              <a:t>enderecos</a:t>
            </a:r>
            <a:r>
              <a:rPr lang="pt-BR" sz="1400" b="1" dirty="0">
                <a:latin typeface="Courier New" pitchFamily="-105" charset="0"/>
              </a:rPr>
              <a:t> = </a:t>
            </a:r>
            <a:r>
              <a:rPr lang="pt-BR" sz="1400" b="1" dirty="0" err="1">
                <a:latin typeface="Courier New" pitchFamily="-105" charset="0"/>
              </a:rPr>
              <a:t>new</a:t>
            </a:r>
            <a:r>
              <a:rPr lang="pt-BR" sz="1400" b="1" dirty="0">
                <a:latin typeface="Courier New" pitchFamily="-105" charset="0"/>
              </a:rPr>
              <a:t> </a:t>
            </a:r>
            <a:r>
              <a:rPr lang="pt-BR" sz="1400" b="1" dirty="0" err="1">
                <a:latin typeface="Courier New" pitchFamily="-105" charset="0"/>
              </a:rPr>
              <a:t>Vector</a:t>
            </a:r>
            <a:r>
              <a:rPr lang="pt-BR" sz="1400" b="1" dirty="0">
                <a:latin typeface="Courier New" pitchFamily="-105" charset="0"/>
              </a:rPr>
              <a:t>();</a:t>
            </a:r>
          </a:p>
          <a:p>
            <a:r>
              <a:rPr lang="pt-BR" sz="1400" dirty="0" err="1">
                <a:latin typeface="Courier New" pitchFamily="-105" charset="0"/>
              </a:rPr>
              <a:t>enderecos</a:t>
            </a:r>
            <a:r>
              <a:rPr lang="pt-BR" sz="1400" dirty="0">
                <a:latin typeface="Courier New" pitchFamily="-105" charset="0"/>
              </a:rPr>
              <a:t>.</a:t>
            </a:r>
            <a:r>
              <a:rPr lang="pt-BR" sz="1400" dirty="0" err="1">
                <a:latin typeface="Courier New" pitchFamily="-105" charset="0"/>
              </a:rPr>
              <a:t>add</a:t>
            </a:r>
            <a:r>
              <a:rPr lang="pt-BR" sz="1400" dirty="0">
                <a:latin typeface="Courier New" pitchFamily="-105" charset="0"/>
              </a:rPr>
              <a:t>("</a:t>
            </a:r>
            <a:r>
              <a:rPr lang="pt-BR" sz="1400" dirty="0" err="1">
                <a:latin typeface="Courier New" pitchFamily="-105" charset="0"/>
              </a:rPr>
              <a:t>Av</a:t>
            </a:r>
            <a:r>
              <a:rPr lang="pt-BR" sz="1400" dirty="0">
                <a:latin typeface="Courier New" pitchFamily="-105" charset="0"/>
              </a:rPr>
              <a:t> Dr. </a:t>
            </a:r>
            <a:r>
              <a:rPr lang="pt-BR" sz="1400" dirty="0" err="1">
                <a:latin typeface="Courier New" pitchFamily="-105" charset="0"/>
              </a:rPr>
              <a:t>Joao</a:t>
            </a:r>
            <a:r>
              <a:rPr lang="pt-BR" sz="1400" dirty="0">
                <a:latin typeface="Courier New" pitchFamily="-105" charset="0"/>
              </a:rPr>
              <a:t> Colin");</a:t>
            </a:r>
          </a:p>
          <a:p>
            <a:r>
              <a:rPr lang="pt-BR" sz="1400" dirty="0" err="1">
                <a:latin typeface="Courier New" pitchFamily="-105" charset="0"/>
              </a:rPr>
              <a:t>enderecos</a:t>
            </a:r>
            <a:r>
              <a:rPr lang="pt-BR" sz="1400" dirty="0">
                <a:latin typeface="Courier New" pitchFamily="-105" charset="0"/>
              </a:rPr>
              <a:t>.</a:t>
            </a:r>
            <a:r>
              <a:rPr lang="pt-BR" sz="1400" dirty="0" err="1">
                <a:latin typeface="Courier New" pitchFamily="-105" charset="0"/>
              </a:rPr>
              <a:t>add</a:t>
            </a:r>
            <a:r>
              <a:rPr lang="pt-BR" sz="1400" dirty="0">
                <a:latin typeface="Courier New" pitchFamily="-105" charset="0"/>
              </a:rPr>
              <a:t>("Rua XV Novembro");</a:t>
            </a:r>
          </a:p>
          <a:p>
            <a:r>
              <a:rPr lang="pt-BR" sz="1400" dirty="0" err="1">
                <a:latin typeface="Courier New" pitchFamily="-105" charset="0"/>
              </a:rPr>
              <a:t>enderecos</a:t>
            </a:r>
            <a:r>
              <a:rPr lang="pt-BR" sz="1400" dirty="0">
                <a:latin typeface="Courier New" pitchFamily="-105" charset="0"/>
              </a:rPr>
              <a:t>.</a:t>
            </a:r>
            <a:r>
              <a:rPr lang="pt-BR" sz="1400" dirty="0" err="1">
                <a:latin typeface="Courier New" pitchFamily="-105" charset="0"/>
              </a:rPr>
              <a:t>add</a:t>
            </a:r>
            <a:r>
              <a:rPr lang="pt-BR" sz="1400" dirty="0">
                <a:latin typeface="Courier New" pitchFamily="-105" charset="0"/>
              </a:rPr>
              <a:t>("Rua XV Novembro");</a:t>
            </a:r>
          </a:p>
          <a:p>
            <a:r>
              <a:rPr lang="pt-BR" sz="1400" b="1" dirty="0">
                <a:latin typeface="Courier New" pitchFamily="-105" charset="0"/>
              </a:rPr>
              <a:t>//Retorna primeiro elemento</a:t>
            </a:r>
          </a:p>
          <a:p>
            <a:r>
              <a:rPr lang="pt-BR" sz="1400" dirty="0">
                <a:latin typeface="Courier New" pitchFamily="-105" charset="0"/>
              </a:rPr>
              <a:t>System.</a:t>
            </a:r>
            <a:r>
              <a:rPr lang="pt-BR" sz="1400" dirty="0" err="1">
                <a:latin typeface="Courier New" pitchFamily="-105" charset="0"/>
              </a:rPr>
              <a:t>out.println("Primeiro</a:t>
            </a:r>
            <a:r>
              <a:rPr lang="pt-BR" sz="1400" dirty="0">
                <a:latin typeface="Courier New" pitchFamily="-105" charset="0"/>
              </a:rPr>
              <a:t>: " + </a:t>
            </a:r>
            <a:r>
              <a:rPr lang="pt-BR" sz="1400" dirty="0" err="1">
                <a:latin typeface="Courier New" pitchFamily="-105" charset="0"/>
              </a:rPr>
              <a:t>enderecos</a:t>
            </a:r>
            <a:r>
              <a:rPr lang="pt-BR" sz="1400" dirty="0">
                <a:latin typeface="Courier New" pitchFamily="-105" charset="0"/>
              </a:rPr>
              <a:t>.</a:t>
            </a:r>
            <a:r>
              <a:rPr lang="pt-BR" sz="1400" dirty="0" err="1">
                <a:latin typeface="Courier New" pitchFamily="-105" charset="0"/>
              </a:rPr>
              <a:t>firstElement</a:t>
            </a:r>
            <a:r>
              <a:rPr lang="pt-BR" sz="1400" dirty="0">
                <a:latin typeface="Courier New" pitchFamily="-105" charset="0"/>
              </a:rPr>
              <a:t>());</a:t>
            </a:r>
          </a:p>
          <a:p>
            <a:r>
              <a:rPr lang="pt-BR" sz="1400" b="1" dirty="0">
                <a:latin typeface="Courier New" pitchFamily="-105" charset="0"/>
              </a:rPr>
              <a:t>//Retorna ultimo elemento</a:t>
            </a:r>
          </a:p>
          <a:p>
            <a:r>
              <a:rPr lang="pt-BR" sz="1400" dirty="0">
                <a:latin typeface="Courier New" pitchFamily="-105" charset="0"/>
              </a:rPr>
              <a:t>System.</a:t>
            </a:r>
            <a:r>
              <a:rPr lang="pt-BR" sz="1400" dirty="0" err="1">
                <a:latin typeface="Courier New" pitchFamily="-105" charset="0"/>
              </a:rPr>
              <a:t>out.println("Primeiro</a:t>
            </a:r>
            <a:r>
              <a:rPr lang="pt-BR" sz="1400" dirty="0">
                <a:latin typeface="Courier New" pitchFamily="-105" charset="0"/>
              </a:rPr>
              <a:t>: " + </a:t>
            </a:r>
            <a:r>
              <a:rPr lang="pt-BR" sz="1400" dirty="0" err="1">
                <a:latin typeface="Courier New" pitchFamily="-105" charset="0"/>
              </a:rPr>
              <a:t>enderecos</a:t>
            </a:r>
            <a:r>
              <a:rPr lang="pt-BR" sz="1400" dirty="0">
                <a:latin typeface="Courier New" pitchFamily="-105" charset="0"/>
              </a:rPr>
              <a:t>.</a:t>
            </a:r>
            <a:r>
              <a:rPr lang="pt-BR" sz="1400" dirty="0" err="1">
                <a:latin typeface="Courier New" pitchFamily="-105" charset="0"/>
              </a:rPr>
              <a:t>lastElement</a:t>
            </a:r>
            <a:r>
              <a:rPr lang="pt-BR" sz="1400" dirty="0">
                <a:latin typeface="Courier New" pitchFamily="-105" charset="0"/>
              </a:rPr>
              <a:t>()));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129" y="-11679"/>
            <a:ext cx="979871" cy="8621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4206" y="-42003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468313" y="476250"/>
            <a:ext cx="82296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pt-BR" sz="4400"/>
              <a:t>Generics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468313" y="1412875"/>
            <a:ext cx="7127875" cy="646331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pt-BR" dirty="0" err="1">
                <a:latin typeface="Courier New" pitchFamily="-105" charset="0"/>
              </a:rPr>
              <a:t>Vector</a:t>
            </a:r>
            <a:r>
              <a:rPr lang="pt-BR" dirty="0">
                <a:latin typeface="Courier New" pitchFamily="-105" charset="0"/>
              </a:rPr>
              <a:t> </a:t>
            </a:r>
            <a:r>
              <a:rPr lang="pt-BR" b="1" dirty="0">
                <a:latin typeface="Courier New" pitchFamily="-105" charset="0"/>
              </a:rPr>
              <a:t>&lt;String&gt;</a:t>
            </a:r>
            <a:r>
              <a:rPr lang="pt-BR" dirty="0">
                <a:latin typeface="Courier New" pitchFamily="-105" charset="0"/>
              </a:rPr>
              <a:t> valores = </a:t>
            </a:r>
            <a:r>
              <a:rPr lang="pt-BR" dirty="0" err="1">
                <a:latin typeface="Courier New" pitchFamily="-105" charset="0"/>
              </a:rPr>
              <a:t>new</a:t>
            </a:r>
            <a:r>
              <a:rPr lang="pt-BR" dirty="0">
                <a:latin typeface="Courier New" pitchFamily="-105" charset="0"/>
              </a:rPr>
              <a:t> </a:t>
            </a:r>
            <a:r>
              <a:rPr lang="pt-BR" dirty="0" err="1">
                <a:latin typeface="Courier New" pitchFamily="-105" charset="0"/>
              </a:rPr>
              <a:t>Vector</a:t>
            </a:r>
            <a:r>
              <a:rPr lang="pt-BR" dirty="0">
                <a:latin typeface="Courier New" pitchFamily="-105" charset="0"/>
              </a:rPr>
              <a:t> </a:t>
            </a:r>
            <a:r>
              <a:rPr lang="pt-BR" b="1" dirty="0">
                <a:latin typeface="Courier New" pitchFamily="-105" charset="0"/>
              </a:rPr>
              <a:t>&lt;String&gt;</a:t>
            </a:r>
            <a:r>
              <a:rPr lang="pt-BR" dirty="0"/>
              <a:t> </a:t>
            </a:r>
            <a:r>
              <a:rPr lang="pt-BR" dirty="0">
                <a:latin typeface="Courier New" pitchFamily="-105" charset="0"/>
              </a:rPr>
              <a:t>();</a:t>
            </a:r>
          </a:p>
          <a:p>
            <a:r>
              <a:rPr lang="pt-BR" dirty="0">
                <a:latin typeface="Courier New" pitchFamily="-105" charset="0"/>
              </a:rPr>
              <a:t>valores.</a:t>
            </a:r>
            <a:r>
              <a:rPr lang="pt-BR" dirty="0" err="1">
                <a:latin typeface="Courier New" pitchFamily="-105" charset="0"/>
              </a:rPr>
              <a:t>add</a:t>
            </a:r>
            <a:r>
              <a:rPr lang="pt-BR" dirty="0">
                <a:latin typeface="Courier New" pitchFamily="-105" charset="0"/>
              </a:rPr>
              <a:t>("Ola")</a:t>
            </a:r>
            <a:r>
              <a:rPr lang="pt-BR" dirty="0" smtClean="0">
                <a:latin typeface="Courier New" pitchFamily="-105" charset="0"/>
              </a:rPr>
              <a:t>;</a:t>
            </a:r>
            <a:endParaRPr lang="pt-BR" dirty="0">
              <a:latin typeface="Courier New" pitchFamily="-105" charset="0"/>
            </a:endParaRP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441325" y="2657475"/>
            <a:ext cx="8451850" cy="3055938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pt-BR" sz="1600" dirty="0" err="1">
                <a:latin typeface="Courier New" pitchFamily="-105" charset="0"/>
              </a:rPr>
              <a:t>public</a:t>
            </a:r>
            <a:r>
              <a:rPr lang="pt-BR" sz="1600" dirty="0">
                <a:latin typeface="Courier New" pitchFamily="-105" charset="0"/>
              </a:rPr>
              <a:t> </a:t>
            </a:r>
            <a:r>
              <a:rPr lang="pt-BR" sz="1600" dirty="0" err="1">
                <a:latin typeface="Courier New" pitchFamily="-105" charset="0"/>
              </a:rPr>
              <a:t>class</a:t>
            </a:r>
            <a:r>
              <a:rPr lang="pt-BR" sz="1600" dirty="0">
                <a:latin typeface="Courier New" pitchFamily="-105" charset="0"/>
              </a:rPr>
              <a:t> </a:t>
            </a:r>
            <a:r>
              <a:rPr lang="pt-BR" sz="1600" dirty="0" err="1" smtClean="0">
                <a:latin typeface="Courier New" pitchFamily="-105" charset="0"/>
              </a:rPr>
              <a:t>Test</a:t>
            </a:r>
            <a:r>
              <a:rPr lang="pt-BR" sz="1600" dirty="0" smtClean="0">
                <a:latin typeface="Courier New" pitchFamily="-105" charset="0"/>
              </a:rPr>
              <a:t> </a:t>
            </a:r>
            <a:r>
              <a:rPr lang="pt-BR" sz="1600" dirty="0">
                <a:latin typeface="Courier New" pitchFamily="-105" charset="0"/>
              </a:rPr>
              <a:t>{</a:t>
            </a:r>
          </a:p>
          <a:p>
            <a:r>
              <a:rPr lang="pt-BR" sz="1600" dirty="0">
                <a:latin typeface="Courier New" pitchFamily="-105" charset="0"/>
              </a:rPr>
              <a:t>    </a:t>
            </a:r>
            <a:r>
              <a:rPr lang="pt-BR" sz="1600" dirty="0" err="1">
                <a:latin typeface="Courier New" pitchFamily="-105" charset="0"/>
              </a:rPr>
              <a:t>public</a:t>
            </a:r>
            <a:r>
              <a:rPr lang="pt-BR" sz="1600" dirty="0">
                <a:latin typeface="Courier New" pitchFamily="-105" charset="0"/>
              </a:rPr>
              <a:t> </a:t>
            </a:r>
            <a:r>
              <a:rPr lang="pt-BR" sz="1600" dirty="0" err="1">
                <a:latin typeface="Courier New" pitchFamily="-105" charset="0"/>
              </a:rPr>
              <a:t>static</a:t>
            </a:r>
            <a:r>
              <a:rPr lang="pt-BR" sz="1600" dirty="0">
                <a:latin typeface="Courier New" pitchFamily="-105" charset="0"/>
              </a:rPr>
              <a:t> </a:t>
            </a:r>
            <a:r>
              <a:rPr lang="pt-BR" sz="1600" dirty="0" err="1">
                <a:latin typeface="Courier New" pitchFamily="-105" charset="0"/>
              </a:rPr>
              <a:t>void</a:t>
            </a:r>
            <a:r>
              <a:rPr lang="pt-BR" sz="1600" dirty="0">
                <a:latin typeface="Courier New" pitchFamily="-105" charset="0"/>
              </a:rPr>
              <a:t> </a:t>
            </a:r>
            <a:r>
              <a:rPr lang="pt-BR" sz="1600" dirty="0" err="1">
                <a:latin typeface="Courier New" pitchFamily="-105" charset="0"/>
              </a:rPr>
              <a:t>main</a:t>
            </a:r>
            <a:r>
              <a:rPr lang="pt-BR" sz="1600" dirty="0">
                <a:latin typeface="Courier New" pitchFamily="-105" charset="0"/>
              </a:rPr>
              <a:t>(String[] </a:t>
            </a:r>
            <a:r>
              <a:rPr lang="pt-BR" sz="1600" dirty="0" err="1">
                <a:latin typeface="Courier New" pitchFamily="-105" charset="0"/>
              </a:rPr>
              <a:t>args</a:t>
            </a:r>
            <a:r>
              <a:rPr lang="pt-BR" sz="1600" dirty="0">
                <a:latin typeface="Courier New" pitchFamily="-105" charset="0"/>
              </a:rPr>
              <a:t>) {</a:t>
            </a:r>
          </a:p>
          <a:p>
            <a:r>
              <a:rPr lang="pt-BR" sz="1600" dirty="0">
                <a:latin typeface="Courier New" pitchFamily="-105" charset="0"/>
              </a:rPr>
              <a:t>        </a:t>
            </a:r>
            <a:r>
              <a:rPr lang="pt-BR" sz="1600" dirty="0" err="1">
                <a:latin typeface="Courier New" pitchFamily="-105" charset="0"/>
              </a:rPr>
              <a:t>Vector</a:t>
            </a:r>
            <a:r>
              <a:rPr lang="pt-BR" sz="1600" dirty="0">
                <a:latin typeface="Courier New" pitchFamily="-105" charset="0"/>
              </a:rPr>
              <a:t> &lt;Cliente&gt; </a:t>
            </a:r>
            <a:r>
              <a:rPr lang="pt-BR" sz="1600" dirty="0" err="1">
                <a:latin typeface="Courier New" pitchFamily="-105" charset="0"/>
              </a:rPr>
              <a:t>cadastroClientes</a:t>
            </a:r>
            <a:r>
              <a:rPr lang="pt-BR" sz="1600" dirty="0">
                <a:latin typeface="Courier New" pitchFamily="-105" charset="0"/>
              </a:rPr>
              <a:t> = </a:t>
            </a:r>
            <a:r>
              <a:rPr lang="pt-BR" sz="1600" dirty="0" err="1">
                <a:latin typeface="Courier New" pitchFamily="-105" charset="0"/>
              </a:rPr>
              <a:t>new</a:t>
            </a:r>
            <a:r>
              <a:rPr lang="pt-BR" sz="1600" dirty="0">
                <a:latin typeface="Courier New" pitchFamily="-105" charset="0"/>
              </a:rPr>
              <a:t> </a:t>
            </a:r>
            <a:r>
              <a:rPr lang="pt-BR" sz="1600" dirty="0" err="1">
                <a:latin typeface="Courier New" pitchFamily="-105" charset="0"/>
              </a:rPr>
              <a:t>Vector</a:t>
            </a:r>
            <a:r>
              <a:rPr lang="pt-BR" sz="1600" dirty="0">
                <a:latin typeface="Courier New" pitchFamily="-105" charset="0"/>
              </a:rPr>
              <a:t> &lt;Cliente&gt;</a:t>
            </a:r>
            <a:r>
              <a:rPr lang="pt-BR" dirty="0"/>
              <a:t> </a:t>
            </a:r>
            <a:r>
              <a:rPr lang="pt-BR" sz="1600" dirty="0">
                <a:latin typeface="Courier New" pitchFamily="-105" charset="0"/>
              </a:rPr>
              <a:t>();</a:t>
            </a:r>
          </a:p>
          <a:p>
            <a:r>
              <a:rPr lang="pt-BR" sz="1600" dirty="0">
                <a:latin typeface="Courier New" pitchFamily="-105" charset="0"/>
              </a:rPr>
              <a:t>        </a:t>
            </a:r>
            <a:r>
              <a:rPr lang="pt-BR" sz="1600" dirty="0" err="1">
                <a:latin typeface="Courier New" pitchFamily="-105" charset="0"/>
              </a:rPr>
              <a:t>cadastroClientes</a:t>
            </a:r>
            <a:r>
              <a:rPr lang="pt-BR" sz="1600" dirty="0">
                <a:latin typeface="Courier New" pitchFamily="-105" charset="0"/>
              </a:rPr>
              <a:t>.</a:t>
            </a:r>
            <a:r>
              <a:rPr lang="pt-BR" sz="1600" dirty="0" err="1">
                <a:latin typeface="Courier New" pitchFamily="-105" charset="0"/>
              </a:rPr>
              <a:t>add</a:t>
            </a:r>
            <a:r>
              <a:rPr lang="pt-BR" sz="1600" dirty="0">
                <a:latin typeface="Courier New" pitchFamily="-105" charset="0"/>
              </a:rPr>
              <a:t>(</a:t>
            </a:r>
            <a:r>
              <a:rPr lang="pt-BR" sz="1600" dirty="0" err="1">
                <a:latin typeface="Courier New" pitchFamily="-105" charset="0"/>
              </a:rPr>
              <a:t>new</a:t>
            </a:r>
            <a:r>
              <a:rPr lang="pt-BR" sz="1600" dirty="0">
                <a:latin typeface="Courier New" pitchFamily="-105" charset="0"/>
              </a:rPr>
              <a:t> Cliente("</a:t>
            </a:r>
            <a:r>
              <a:rPr lang="pt-BR" sz="1600" dirty="0" err="1">
                <a:latin typeface="Courier New" pitchFamily="-105" charset="0"/>
              </a:rPr>
              <a:t>Joao</a:t>
            </a:r>
            <a:r>
              <a:rPr lang="pt-BR" sz="1600" dirty="0">
                <a:latin typeface="Courier New" pitchFamily="-105" charset="0"/>
              </a:rPr>
              <a:t>"));</a:t>
            </a:r>
          </a:p>
          <a:p>
            <a:r>
              <a:rPr lang="pt-BR" sz="1600" dirty="0">
                <a:latin typeface="Courier New" pitchFamily="-105" charset="0"/>
              </a:rPr>
              <a:t>    }</a:t>
            </a:r>
          </a:p>
          <a:p>
            <a:r>
              <a:rPr lang="pt-BR" sz="1600" dirty="0">
                <a:latin typeface="Courier New" pitchFamily="-105" charset="0"/>
              </a:rPr>
              <a:t>}</a:t>
            </a:r>
          </a:p>
          <a:p>
            <a:r>
              <a:rPr lang="pt-BR" sz="1600" dirty="0" err="1">
                <a:latin typeface="Courier New" pitchFamily="-105" charset="0"/>
              </a:rPr>
              <a:t>class</a:t>
            </a:r>
            <a:r>
              <a:rPr lang="pt-BR" sz="1600" dirty="0">
                <a:latin typeface="Courier New" pitchFamily="-105" charset="0"/>
              </a:rPr>
              <a:t> Cliente{</a:t>
            </a:r>
          </a:p>
          <a:p>
            <a:r>
              <a:rPr lang="pt-BR" sz="1600" dirty="0">
                <a:latin typeface="Courier New" pitchFamily="-105" charset="0"/>
              </a:rPr>
              <a:t>    String nome = "";</a:t>
            </a:r>
          </a:p>
          <a:p>
            <a:r>
              <a:rPr lang="pt-BR" sz="1600" dirty="0">
                <a:latin typeface="Courier New" pitchFamily="-105" charset="0"/>
              </a:rPr>
              <a:t>    </a:t>
            </a:r>
            <a:r>
              <a:rPr lang="pt-BR" sz="1600" dirty="0" err="1">
                <a:latin typeface="Courier New" pitchFamily="-105" charset="0"/>
              </a:rPr>
              <a:t>public</a:t>
            </a:r>
            <a:r>
              <a:rPr lang="pt-BR" sz="1600" dirty="0">
                <a:latin typeface="Courier New" pitchFamily="-105" charset="0"/>
              </a:rPr>
              <a:t> Cliente(String nome){</a:t>
            </a:r>
          </a:p>
          <a:p>
            <a:r>
              <a:rPr lang="pt-BR" sz="1600" dirty="0">
                <a:latin typeface="Courier New" pitchFamily="-105" charset="0"/>
              </a:rPr>
              <a:t>        </a:t>
            </a:r>
            <a:r>
              <a:rPr lang="pt-BR" sz="1600" dirty="0" err="1">
                <a:latin typeface="Courier New" pitchFamily="-105" charset="0"/>
              </a:rPr>
              <a:t>this</a:t>
            </a:r>
            <a:r>
              <a:rPr lang="pt-BR" sz="1600" dirty="0">
                <a:latin typeface="Courier New" pitchFamily="-105" charset="0"/>
              </a:rPr>
              <a:t>.nome = nome;</a:t>
            </a:r>
          </a:p>
          <a:p>
            <a:r>
              <a:rPr lang="pt-BR" sz="1600" dirty="0">
                <a:latin typeface="Courier New" pitchFamily="-105" charset="0"/>
              </a:rPr>
              <a:t>    }</a:t>
            </a:r>
          </a:p>
          <a:p>
            <a:r>
              <a:rPr lang="pt-BR" sz="1600" dirty="0">
                <a:latin typeface="Courier New" pitchFamily="-105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129" y="-11679"/>
            <a:ext cx="979871" cy="8621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4206" y="-2304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pt-BR"/>
              <a:t>Multiplicidade nas Associações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584325"/>
          </a:xfrm>
        </p:spPr>
        <p:txBody>
          <a:bodyPr/>
          <a:lstStyle/>
          <a:p>
            <a:pPr eaLnBrk="1" hangingPunct="1"/>
            <a:r>
              <a:rPr lang="pt-BR"/>
              <a:t>A multiplicidade permite representar conjuntos ou coleções de objetos que se associam com outros objetos.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2924175"/>
            <a:ext cx="5761038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90" name="AutoShape 6"/>
          <p:cNvSpPr>
            <a:spLocks noChangeArrowheads="1"/>
          </p:cNvSpPr>
          <p:nvPr/>
        </p:nvSpPr>
        <p:spPr bwMode="auto">
          <a:xfrm flipH="1">
            <a:off x="4067175" y="4724400"/>
            <a:ext cx="1368425" cy="503238"/>
          </a:xfrm>
          <a:prstGeom prst="rightArrow">
            <a:avLst>
              <a:gd name="adj1" fmla="val 50000"/>
              <a:gd name="adj2" fmla="val 679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pt-BR"/>
              <a:t>1 para 1</a:t>
            </a:r>
          </a:p>
        </p:txBody>
      </p:sp>
      <p:sp>
        <p:nvSpPr>
          <p:cNvPr id="144393" name="AutoShape 9"/>
          <p:cNvSpPr>
            <a:spLocks noChangeArrowheads="1"/>
          </p:cNvSpPr>
          <p:nvPr/>
        </p:nvSpPr>
        <p:spPr bwMode="auto">
          <a:xfrm flipH="1">
            <a:off x="6659563" y="4292600"/>
            <a:ext cx="1368425" cy="503238"/>
          </a:xfrm>
          <a:prstGeom prst="rightArrow">
            <a:avLst>
              <a:gd name="adj1" fmla="val 50000"/>
              <a:gd name="adj2" fmla="val 679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pt-BR"/>
              <a:t>1 para 1...*</a:t>
            </a:r>
          </a:p>
        </p:txBody>
      </p:sp>
      <p:sp>
        <p:nvSpPr>
          <p:cNvPr id="144394" name="AutoShape 10"/>
          <p:cNvSpPr>
            <a:spLocks noChangeArrowheads="1"/>
          </p:cNvSpPr>
          <p:nvPr/>
        </p:nvSpPr>
        <p:spPr bwMode="auto">
          <a:xfrm rot="-2517144">
            <a:off x="2555875" y="3860800"/>
            <a:ext cx="1512888" cy="504825"/>
          </a:xfrm>
          <a:prstGeom prst="rightArrow">
            <a:avLst>
              <a:gd name="adj1" fmla="val 50000"/>
              <a:gd name="adj2" fmla="val 749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pt-BR"/>
              <a:t>1 para 0...*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129" y="-11679"/>
            <a:ext cx="979871" cy="8621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54206" y="-2304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 animBg="1"/>
      <p:bldP spid="144393" grpId="0" animBg="1"/>
      <p:bldP spid="1443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  <a:noFill/>
        </p:spPr>
        <p:txBody>
          <a:bodyPr/>
          <a:lstStyle/>
          <a:p>
            <a:pPr eaLnBrk="1" hangingPunct="1"/>
            <a:r>
              <a:rPr lang="pt-BR"/>
              <a:t>Multiplicidade nas Associações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539750" y="1557338"/>
            <a:ext cx="3733800" cy="17399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BR">
                <a:latin typeface="Courier New" pitchFamily="-105" charset="0"/>
              </a:rPr>
              <a:t>import java.util.Vector;</a:t>
            </a:r>
          </a:p>
          <a:p>
            <a:endParaRPr lang="pt-BR">
              <a:latin typeface="Courier New" pitchFamily="-105" charset="0"/>
            </a:endParaRPr>
          </a:p>
          <a:p>
            <a:r>
              <a:rPr lang="pt-BR">
                <a:latin typeface="Courier New" pitchFamily="-105" charset="0"/>
              </a:rPr>
              <a:t>public class Revenda {</a:t>
            </a:r>
          </a:p>
          <a:p>
            <a:r>
              <a:rPr lang="pt-BR">
                <a:latin typeface="Courier New" pitchFamily="-105" charset="0"/>
              </a:rPr>
              <a:t>    public String nome;</a:t>
            </a:r>
          </a:p>
          <a:p>
            <a:r>
              <a:rPr lang="pt-BR">
                <a:latin typeface="Courier New" pitchFamily="-105" charset="0"/>
              </a:rPr>
              <a:t>    public Vector  vendas;</a:t>
            </a:r>
          </a:p>
          <a:p>
            <a:r>
              <a:rPr lang="pt-BR">
                <a:latin typeface="Courier New" pitchFamily="-105" charset="0"/>
              </a:rPr>
              <a:t>}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539750" y="3425825"/>
            <a:ext cx="3870325" cy="3387725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BR">
                <a:latin typeface="Courier New" pitchFamily="-105" charset="0"/>
              </a:rPr>
              <a:t>import java.util.Date;</a:t>
            </a:r>
          </a:p>
          <a:p>
            <a:r>
              <a:rPr lang="pt-BR">
                <a:latin typeface="Courier New" pitchFamily="-105" charset="0"/>
              </a:rPr>
              <a:t>import java.util.Vector;</a:t>
            </a:r>
          </a:p>
          <a:p>
            <a:endParaRPr lang="pt-BR">
              <a:latin typeface="Courier New" pitchFamily="-105" charset="0"/>
            </a:endParaRPr>
          </a:p>
          <a:p>
            <a:r>
              <a:rPr lang="pt-BR">
                <a:latin typeface="Courier New" pitchFamily="-105" charset="0"/>
              </a:rPr>
              <a:t>public class Venda {</a:t>
            </a:r>
          </a:p>
          <a:p>
            <a:r>
              <a:rPr lang="pt-BR">
                <a:latin typeface="Courier New" pitchFamily="-105" charset="0"/>
              </a:rPr>
              <a:t>  public Date data;</a:t>
            </a:r>
          </a:p>
          <a:p>
            <a:r>
              <a:rPr lang="pt-BR">
                <a:latin typeface="Courier New" pitchFamily="-105" charset="0"/>
              </a:rPr>
              <a:t>  public double valor;</a:t>
            </a:r>
          </a:p>
          <a:p>
            <a:endParaRPr lang="pt-BR">
              <a:latin typeface="Courier New" pitchFamily="-105" charset="0"/>
            </a:endParaRPr>
          </a:p>
          <a:p>
            <a:r>
              <a:rPr lang="pt-BR">
                <a:latin typeface="Courier New" pitchFamily="-105" charset="0"/>
              </a:rPr>
              <a:t>  public Revenda vendas;</a:t>
            </a:r>
          </a:p>
          <a:p>
            <a:r>
              <a:rPr lang="pt-BR">
                <a:latin typeface="Courier New" pitchFamily="-105" charset="0"/>
              </a:rPr>
              <a:t>  public Cliente comprador;</a:t>
            </a:r>
          </a:p>
          <a:p>
            <a:endParaRPr lang="pt-BR">
              <a:latin typeface="Courier New" pitchFamily="-105" charset="0"/>
            </a:endParaRPr>
          </a:p>
          <a:p>
            <a:r>
              <a:rPr lang="pt-BR">
                <a:latin typeface="Courier New" pitchFamily="-105" charset="0"/>
              </a:rPr>
              <a:t>  public Vector  itens;</a:t>
            </a:r>
          </a:p>
          <a:p>
            <a:r>
              <a:rPr lang="pt-BR">
                <a:latin typeface="Courier New" pitchFamily="-105" charset="0"/>
              </a:rPr>
              <a:t>}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4787900" y="1557338"/>
            <a:ext cx="3870325" cy="17399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BR">
                <a:latin typeface="Courier New" pitchFamily="-105" charset="0"/>
              </a:rPr>
              <a:t>public class Cliente {</a:t>
            </a:r>
          </a:p>
          <a:p>
            <a:r>
              <a:rPr lang="pt-BR">
                <a:latin typeface="Courier New" pitchFamily="-105" charset="0"/>
              </a:rPr>
              <a:t>    public String nome;</a:t>
            </a:r>
          </a:p>
          <a:p>
            <a:r>
              <a:rPr lang="pt-BR">
                <a:latin typeface="Courier New" pitchFamily="-105" charset="0"/>
              </a:rPr>
              <a:t>    public String endereco;</a:t>
            </a:r>
          </a:p>
          <a:p>
            <a:endParaRPr lang="pt-BR">
              <a:latin typeface="Courier New" pitchFamily="-105" charset="0"/>
            </a:endParaRPr>
          </a:p>
          <a:p>
            <a:r>
              <a:rPr lang="pt-BR">
                <a:latin typeface="Courier New" pitchFamily="-105" charset="0"/>
              </a:rPr>
              <a:t>    public Venda comprador;</a:t>
            </a:r>
          </a:p>
          <a:p>
            <a:r>
              <a:rPr lang="pt-BR">
                <a:latin typeface="Courier New" pitchFamily="-105" charset="0"/>
              </a:rPr>
              <a:t>}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4787900" y="3430588"/>
            <a:ext cx="3324225" cy="2014537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BR">
                <a:latin typeface="Courier New" pitchFamily="-105" charset="0"/>
              </a:rPr>
              <a:t>public class Carro {</a:t>
            </a:r>
          </a:p>
          <a:p>
            <a:endParaRPr lang="pt-BR">
              <a:latin typeface="Courier New" pitchFamily="-105" charset="0"/>
            </a:endParaRPr>
          </a:p>
          <a:p>
            <a:r>
              <a:rPr lang="pt-BR">
                <a:latin typeface="Courier New" pitchFamily="-105" charset="0"/>
              </a:rPr>
              <a:t>  public String marca;</a:t>
            </a:r>
          </a:p>
          <a:p>
            <a:r>
              <a:rPr lang="pt-BR">
                <a:latin typeface="Courier New" pitchFamily="-105" charset="0"/>
              </a:rPr>
              <a:t>  public String Modelo;</a:t>
            </a:r>
          </a:p>
          <a:p>
            <a:endParaRPr lang="pt-BR">
              <a:latin typeface="Courier New" pitchFamily="-105" charset="0"/>
            </a:endParaRPr>
          </a:p>
          <a:p>
            <a:r>
              <a:rPr lang="pt-BR">
                <a:latin typeface="Courier New" pitchFamily="-105" charset="0"/>
              </a:rPr>
              <a:t>  public Venda itens;</a:t>
            </a:r>
          </a:p>
          <a:p>
            <a:r>
              <a:rPr lang="pt-BR">
                <a:latin typeface="Courier New" pitchFamily="-105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129" y="-11679"/>
            <a:ext cx="979871" cy="8621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4206" y="-2304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 animBg="1"/>
      <p:bldP spid="145414" grpId="0" animBg="1"/>
      <p:bldP spid="145415" grpId="0" animBg="1"/>
      <p:bldP spid="1454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/>
              <a:t>Agregação e Composição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3168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800"/>
              <a:t>Algumas associações podem ser consideradas mais fortes do que outras no sentido de que elas na verdade definem um objeto composto por outros. Um empréstimo, por exemplo, é composto por seus itens. Se existir exclusividade nesta associação, então a agregação é considerada forte e representada por um losango preto. Esse tipo de associação é também chamado de </a:t>
            </a:r>
            <a:r>
              <a:rPr lang="pt-BR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composição</a:t>
            </a:r>
            <a:r>
              <a:rPr lang="pt-BR" sz="2800"/>
              <a:t>.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4581525"/>
            <a:ext cx="4824412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129" y="-11679"/>
            <a:ext cx="979871" cy="8621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3162" y="-2304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pt-BR" sz="4000"/>
              <a:t>Agregação e Composição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584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800"/>
              <a:t>O losango branco indica uma </a:t>
            </a:r>
            <a:r>
              <a:rPr lang="pt-BR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agregação compartilhada</a:t>
            </a:r>
            <a:r>
              <a:rPr lang="pt-BR" sz="2800"/>
              <a:t>, no qual o componente pode estar associado como agregação de vários conceitos ao mesmo tempo.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2708275"/>
            <a:ext cx="5545138" cy="382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90362" y="6443894"/>
            <a:ext cx="3931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Prof. Anderson José de Souza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129" y="-11679"/>
            <a:ext cx="979871" cy="8621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3162" y="-23045"/>
            <a:ext cx="614257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UNIVILLE – </a:t>
            </a:r>
            <a:r>
              <a:rPr lang="en-US" sz="2400" b="1" dirty="0" err="1" smtClean="0"/>
              <a:t>Universidade</a:t>
            </a:r>
            <a:r>
              <a:rPr lang="en-US" sz="2400" b="1" dirty="0" smtClean="0"/>
              <a:t> da </a:t>
            </a:r>
            <a:r>
              <a:rPr lang="en-US" sz="2400" b="1" dirty="0" err="1" smtClean="0"/>
              <a:t>Região</a:t>
            </a:r>
            <a:r>
              <a:rPr lang="en-US" sz="2400" b="1" dirty="0" smtClean="0"/>
              <a:t> de Joinville</a:t>
            </a:r>
          </a:p>
          <a:p>
            <a:pPr algn="ctr">
              <a:lnSpc>
                <a:spcPct val="80000"/>
              </a:lnSpc>
            </a:pPr>
            <a:r>
              <a:rPr lang="en-US" sz="2400" b="1" dirty="0" err="1" smtClean="0"/>
              <a:t>Programação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Orientada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Objetos</a:t>
            </a:r>
            <a:endParaRPr lang="en-US" sz="24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35386</TotalTime>
  <Words>1540</Words>
  <Application>Microsoft Macintosh PowerPoint</Application>
  <PresentationFormat>On-screen Show (4:3)</PresentationFormat>
  <Paragraphs>249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Slide 1</vt:lpstr>
      <vt:lpstr>Coleções</vt:lpstr>
      <vt:lpstr>Coleções</vt:lpstr>
      <vt:lpstr>Coleções</vt:lpstr>
      <vt:lpstr>Slide 5</vt:lpstr>
      <vt:lpstr>Multiplicidade nas Associações</vt:lpstr>
      <vt:lpstr>Multiplicidade nas Associações</vt:lpstr>
      <vt:lpstr>Agregação e Composição</vt:lpstr>
      <vt:lpstr>Agregação e Composição</vt:lpstr>
      <vt:lpstr>Polimorfismo</vt:lpstr>
      <vt:lpstr>Polimorfismo</vt:lpstr>
      <vt:lpstr>Interfaces</vt:lpstr>
      <vt:lpstr>Interfaces (UML)</vt:lpstr>
      <vt:lpstr>Gravação e Leitura de Objetos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Anderson Souza</dc:creator>
  <cp:lastModifiedBy>Anderson Souza</cp:lastModifiedBy>
  <cp:revision>40</cp:revision>
  <dcterms:created xsi:type="dcterms:W3CDTF">2015-05-14T22:17:28Z</dcterms:created>
  <dcterms:modified xsi:type="dcterms:W3CDTF">2015-05-21T00:25:20Z</dcterms:modified>
</cp:coreProperties>
</file>