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4"/>
  </p:sldMasterIdLst>
  <p:notesMasterIdLst>
    <p:notesMasterId r:id="rId22"/>
  </p:notesMasterIdLst>
  <p:sldIdLst>
    <p:sldId id="336" r:id="rId5"/>
    <p:sldId id="354" r:id="rId6"/>
    <p:sldId id="365" r:id="rId7"/>
    <p:sldId id="366" r:id="rId8"/>
    <p:sldId id="367" r:id="rId9"/>
    <p:sldId id="368" r:id="rId10"/>
    <p:sldId id="369" r:id="rId11"/>
    <p:sldId id="364" r:id="rId12"/>
    <p:sldId id="355" r:id="rId13"/>
    <p:sldId id="356" r:id="rId14"/>
    <p:sldId id="358" r:id="rId15"/>
    <p:sldId id="359" r:id="rId16"/>
    <p:sldId id="360" r:id="rId17"/>
    <p:sldId id="361" r:id="rId18"/>
    <p:sldId id="362" r:id="rId19"/>
    <p:sldId id="363" r:id="rId20"/>
    <p:sldId id="353" r:id="rId21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5B5B"/>
    <a:srgbClr val="E83618"/>
    <a:srgbClr val="F50736"/>
    <a:srgbClr val="FF3300"/>
    <a:srgbClr val="A20000"/>
    <a:srgbClr val="92000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3" autoAdjust="0"/>
  </p:normalViewPr>
  <p:slideViewPr>
    <p:cSldViewPr snapToGrid="0">
      <p:cViewPr varScale="1">
        <p:scale>
          <a:sx n="86" d="100"/>
          <a:sy n="86" d="100"/>
        </p:scale>
        <p:origin x="1310" y="58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5B34E-10A7-47C1-9DCE-C73DE6A3CE3B}" type="datetimeFigureOut">
              <a:rPr lang="pt-BR" smtClean="0"/>
              <a:t>30/04/2014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F9AEF-AF3D-4F3B-874F-B478A4706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50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95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pt-BR" smtClean="0">
                <a:solidFill>
                  <a:prstClr val="black"/>
                </a:solidFill>
              </a:rPr>
              <a:pPr/>
              <a:t>17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D47EBC-FF46-44CF-BAF4-CE5F44738B6D}" type="datetime1">
              <a:rPr lang="da-DK"/>
              <a:pPr>
                <a:defRPr/>
              </a:pPr>
              <a:t>30-04-2014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3887C57-64BC-4425-8209-BF6C965DDAE3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4DF397D4-2FD8-4B57-BAF9-3E89A2348D60}" type="datetime1">
              <a:rPr lang="da-DK"/>
              <a:pPr>
                <a:defRPr/>
              </a:pPr>
              <a:t>30-04-2014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89B3901-5957-41E4-BB63-441B494EB0B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30/04/2014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pt-B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pt-B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14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F934E2-BBB6-4D34-BB01-078E9AA25260}" type="datetimeFigureOut">
              <a:pPr/>
              <a:t>30/04/2014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820FCD-5F4C-4989-BE05-0A8208BCBC21}" type="slidenum"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01602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30/04/2014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949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eaLnBrk="1" latinLnBrk="0" hangingPunct="1">
              <a:defRPr kumimoji="0" lang="pt-BR" sz="3000" b="1" cap="all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pt-B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12361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pt-B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30/04/2014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34625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68350"/>
            <a:ext cx="9144000" cy="1235075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" name="Billede 3" descr="dreamstime_Handshak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34250" y="777875"/>
            <a:ext cx="1809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8FB96CD-58AB-49A9-BA92-C08ADA2A606C}" type="datetime1">
              <a:rPr lang="da-DK"/>
              <a:pPr>
                <a:defRPr/>
              </a:pPr>
              <a:t>30-04-2014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CEF220A-DA4D-448D-89BC-A80683699D92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FE62E8E-340B-484D-9686-7D77C33E5B76}" type="datetime1">
              <a:rPr lang="da-DK"/>
              <a:pPr>
                <a:defRPr/>
              </a:pPr>
              <a:t>30-04-2014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F060FF9-55E2-44B4-8449-7EA3CCF24219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DE3437E-8BCF-42E5-8D85-5CD3608FA968}" type="datetime1">
              <a:rPr lang="da-DK"/>
              <a:pPr>
                <a:defRPr/>
              </a:pPr>
              <a:t>30-04-2014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65DB8C-E4EE-4019-92BF-2BE6D02FC9B6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0133DF6-E522-4C3B-8E66-0C3132ACFBC9}" type="datetime1">
              <a:rPr lang="da-DK"/>
              <a:pPr>
                <a:defRPr/>
              </a:pPr>
              <a:t>30-04-2014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E4774C3-3163-4889-ADE4-31A8C15C38A1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C8734A-7CE1-4688-805B-0E6DE19ED0B6}" type="datetime1">
              <a:rPr lang="da-DK"/>
              <a:pPr>
                <a:defRPr/>
              </a:pPr>
              <a:t>30-04-2014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5BB1D8B-CA9D-42C3-B005-8E2D3D0027F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1EF4ABB-9189-41FA-B1FA-B1A3E89D5EA1}" type="datetime1">
              <a:rPr lang="da-DK"/>
              <a:pPr>
                <a:defRPr/>
              </a:pPr>
              <a:t>30-04-2014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CD148C0-DDFE-4DC6-8AAA-A0B76B8F1630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4892" y="2346044"/>
            <a:ext cx="45847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0" dirty="0" smtClean="0">
                <a:solidFill>
                  <a:srgbClr val="000000"/>
                </a:solidFill>
                <a:latin typeface="Calibri" pitchFamily="34" charset="0"/>
              </a:rPr>
              <a:t>Disciplina</a:t>
            </a:r>
            <a:r>
              <a:rPr lang="pt-BR" sz="2400" b="0" dirty="0">
                <a:solidFill>
                  <a:srgbClr val="000000"/>
                </a:solidFill>
              </a:rPr>
              <a:t/>
            </a:r>
            <a:br>
              <a:rPr lang="pt-BR" sz="2400" b="0" dirty="0">
                <a:solidFill>
                  <a:srgbClr val="000000"/>
                </a:solidFill>
              </a:rPr>
            </a:br>
            <a:r>
              <a:rPr lang="pt-BR" sz="5600" b="0" dirty="0" smtClean="0">
                <a:solidFill>
                  <a:srgbClr val="000000"/>
                </a:solidFill>
              </a:rPr>
              <a:t>Banco de Dados</a:t>
            </a:r>
            <a:endParaRPr lang="pt-BR" sz="5600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94892" y="6327450"/>
            <a:ext cx="6489700" cy="358774"/>
          </a:xfrm>
        </p:spPr>
        <p:txBody>
          <a:bodyPr>
            <a:normAutofit fontScale="40000" lnSpcReduction="20000"/>
          </a:bodyPr>
          <a:lstStyle/>
          <a:p>
            <a:r>
              <a:rPr lang="pt-BR" dirty="0" smtClean="0">
                <a:solidFill>
                  <a:srgbClr val="000000"/>
                </a:solidFill>
              </a:rPr>
              <a:t>Professor Rodrigo Ramos </a:t>
            </a:r>
            <a:r>
              <a:rPr lang="pt-BR" dirty="0" err="1" smtClean="0">
                <a:solidFill>
                  <a:srgbClr val="000000"/>
                </a:solidFill>
              </a:rPr>
              <a:t>Dornel</a:t>
            </a:r>
            <a:endParaRPr lang="pt-BR" dirty="0" smtClean="0">
              <a:solidFill>
                <a:srgbClr val="000000"/>
              </a:solidFill>
            </a:endParaRPr>
          </a:p>
          <a:p>
            <a:r>
              <a:rPr lang="pt-BR" dirty="0" smtClean="0">
                <a:solidFill>
                  <a:srgbClr val="000000"/>
                </a:solidFill>
              </a:rPr>
              <a:t>Sistemas de Informação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542925" algn="just">
              <a:buNone/>
            </a:pPr>
            <a:endParaRPr lang="pt-BR" dirty="0" smtClean="0"/>
          </a:p>
          <a:p>
            <a:pPr marL="0" indent="542925" algn="just">
              <a:buNone/>
            </a:pPr>
            <a:r>
              <a:rPr lang="pt-BR" dirty="0"/>
              <a:t>A redundância é salutar (em um ambiente OLTP) quando serve de apoio no estabelecimento dos relacionamentos (chaves primárias e chaves estrangeiras) entre as entidades do banco de dados. </a:t>
            </a: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5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544757" cy="4238717"/>
          </a:xfrm>
        </p:spPr>
        <p:txBody>
          <a:bodyPr>
            <a:normAutofit fontScale="77500" lnSpcReduction="20000"/>
          </a:bodyPr>
          <a:lstStyle/>
          <a:p>
            <a:pPr marL="0" indent="542925" algn="just">
              <a:buNone/>
            </a:pPr>
            <a:endParaRPr lang="pt-BR" dirty="0" smtClean="0"/>
          </a:p>
          <a:p>
            <a:pPr marL="0" indent="542925" algn="just">
              <a:buNone/>
            </a:pPr>
            <a:r>
              <a:rPr lang="pt-BR" sz="3400" dirty="0"/>
              <a:t>Em um ambiente do tipo </a:t>
            </a:r>
            <a:r>
              <a:rPr lang="pt-BR" sz="3400" i="1" dirty="0"/>
              <a:t>OLAP</a:t>
            </a:r>
            <a:r>
              <a:rPr lang="pt-BR" sz="3400" dirty="0"/>
              <a:t> (</a:t>
            </a:r>
            <a:r>
              <a:rPr lang="pt-BR" sz="3400" i="1" dirty="0" err="1"/>
              <a:t>OnLine</a:t>
            </a:r>
            <a:r>
              <a:rPr lang="pt-BR" sz="3400" i="1" dirty="0"/>
              <a:t> </a:t>
            </a:r>
            <a:r>
              <a:rPr lang="pt-BR" sz="3400" i="1" dirty="0" err="1"/>
              <a:t>Analytical</a:t>
            </a:r>
            <a:r>
              <a:rPr lang="pt-BR" sz="3400" i="1" dirty="0"/>
              <a:t> </a:t>
            </a:r>
            <a:r>
              <a:rPr lang="pt-BR" sz="3400" i="1" dirty="0" err="1"/>
              <a:t>Processing</a:t>
            </a:r>
            <a:r>
              <a:rPr lang="pt-BR" sz="3400" dirty="0"/>
              <a:t>) um bom nível de redundância de informações é um objetivo a ser alcançado. Neste ambiente a atividade de atualização dos dados é praticamente inexistente, operações de consultas prevalecem sobre as demais atividades. </a:t>
            </a:r>
            <a:endParaRPr lang="pt-BR" sz="3400" dirty="0" smtClean="0"/>
          </a:p>
          <a:p>
            <a:pPr marL="0" indent="542925" algn="just">
              <a:buNone/>
            </a:pPr>
            <a:endParaRPr lang="pt-BR" sz="3400" dirty="0"/>
          </a:p>
          <a:p>
            <a:pPr marL="0" indent="542925" algn="just">
              <a:buNone/>
            </a:pPr>
            <a:r>
              <a:rPr lang="pt-BR" sz="3400" dirty="0" smtClean="0"/>
              <a:t>A </a:t>
            </a:r>
            <a:r>
              <a:rPr lang="pt-BR" sz="3400" dirty="0"/>
              <a:t>possibilidade de manter um alto grau de redundância de informação otimiza o uso deste ambiente.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1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542925" algn="just">
              <a:buNone/>
            </a:pPr>
            <a:endParaRPr lang="pt-BR" dirty="0" smtClean="0"/>
          </a:p>
          <a:p>
            <a:pPr marL="0" indent="542925" algn="just">
              <a:buNone/>
            </a:pPr>
            <a:r>
              <a:rPr lang="pt-BR" dirty="0"/>
              <a:t>Independentemente do ambiente de trabalho do banco de dados (OLAP ou OLTP), a normalização de dados apresenta-se como um conceito amplamente utilizado para que se consiga uma boa modelagem do banco de dados. </a:t>
            </a:r>
            <a:endParaRPr lang="pt-BR" dirty="0" smtClean="0"/>
          </a:p>
          <a:p>
            <a:pPr marL="0" indent="542925" algn="just">
              <a:buNone/>
            </a:pPr>
            <a:endParaRPr lang="pt-BR" dirty="0"/>
          </a:p>
          <a:p>
            <a:pPr marL="0" indent="542925" algn="just">
              <a:buNone/>
            </a:pPr>
            <a:r>
              <a:rPr lang="pt-BR" dirty="0" smtClean="0"/>
              <a:t>Vamos </a:t>
            </a:r>
            <a:r>
              <a:rPr lang="pt-BR" dirty="0"/>
              <a:t>abordar neste curso apenas as formas de normalização 1FN, 2FN e 3FN. Nosso objetivo será buscar a normalização do ambiente para a 3FN.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02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542925" algn="just">
              <a:buNone/>
            </a:pPr>
            <a:endParaRPr lang="pt-BR" dirty="0" smtClean="0"/>
          </a:p>
          <a:p>
            <a:pPr marL="0" indent="542925" algn="just">
              <a:buNone/>
            </a:pPr>
            <a:r>
              <a:rPr lang="pt-BR" dirty="0"/>
              <a:t>O processo de normalização acontece em etapas distintas, na primeira delas buscamos identificar as entidades e atributos envolvidos no ambiente em estudo, nesta etapa deve-se definir uma chave para que se possa trabalhar com as formas normais. </a:t>
            </a:r>
            <a:endParaRPr lang="pt-BR" dirty="0" smtClean="0"/>
          </a:p>
          <a:p>
            <a:pPr marL="0" indent="542925" algn="just">
              <a:buNone/>
            </a:pPr>
            <a:endParaRPr lang="pt-BR" dirty="0"/>
          </a:p>
          <a:p>
            <a:pPr marL="0" indent="542925" algn="just">
              <a:buNone/>
            </a:pPr>
            <a:r>
              <a:rPr lang="pt-BR" dirty="0" smtClean="0"/>
              <a:t>A </a:t>
            </a:r>
            <a:r>
              <a:rPr lang="pt-BR" dirty="0"/>
              <a:t>partir daí aplicam-se sucessivamente as formas 1FN, 2FN e 3FN, abaixo iremos descrever as necessidades de cada forma normal.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5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542925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Primeira Forma - Na </a:t>
            </a:r>
            <a:r>
              <a:rPr lang="pt-BR" dirty="0"/>
              <a:t>etapa da 1FN iremos retirar da entidade (relação) todos os atributos que possam contribuir para a repetição de registros a partir de uma única ocorrência de chave. Ou seja, para uma única ocorrência de valor da chave deve existir uma única ocorrência dos demais atributos.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3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542925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Segunda Forma - Nesta </a:t>
            </a:r>
            <a:r>
              <a:rPr lang="pt-BR" dirty="0"/>
              <a:t>fase da normalização de dados iremos excluir da entidade (relação) todos os atributos que são dependentes de uma parte da chave composta, caso exista alguma chave composta na entidade (relação).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2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542925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Terceira Forma - Na </a:t>
            </a:r>
            <a:r>
              <a:rPr lang="pt-BR" dirty="0"/>
              <a:t>terceira forma normal iremos retirar os atributos que são dependentes dos campos não-chave. A entidade estará na 3FN se estiver na 2FN e não possuir campos dependentes de atributos não-chave.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7512" y="2006018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prstClr val="white">
                    <a:lumMod val="65000"/>
                  </a:prstClr>
                </a:solidFill>
                <a:latin typeface="Georgia" pitchFamily="18" charset="0"/>
                <a:cs typeface="Arial" pitchFamily="34" charset="0"/>
              </a:rPr>
              <a:t>?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pt-BR" sz="4000" cap="none" dirty="0" smtClean="0">
                <a:solidFill>
                  <a:schemeClr val="bg1"/>
                </a:solidFill>
                <a:ea typeface="+mn-ea"/>
                <a:cs typeface="+mn-cs"/>
              </a:rPr>
              <a:t>Dúvidas?</a:t>
            </a:r>
            <a:r>
              <a:rPr lang="pt-BR" sz="4000" b="0" cap="none" dirty="0" smtClean="0">
                <a:solidFill>
                  <a:schemeClr val="bg1"/>
                </a:solidFill>
                <a:ea typeface="+mn-ea"/>
                <a:cs typeface="+mn-cs"/>
              </a:rPr>
              <a:t> </a:t>
            </a:r>
            <a:r>
              <a:rPr lang="pt-BR" sz="4000" b="0" cap="none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pt-BR" sz="4000" b="0" cap="none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pt-B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  <a:t/>
            </a:r>
            <a:br>
              <a:rPr lang="pt-B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886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447103" cy="418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Propriedades ACID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Todo banco de dados para, ser considerado relacional, precisa obedecer as propriedades ACID.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Propriedades ACID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7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447103" cy="418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Propriedades ACID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Atomicidade</a:t>
            </a:r>
          </a:p>
          <a:p>
            <a:pPr lvl="1"/>
            <a:r>
              <a:rPr lang="pt-BR" dirty="0" smtClean="0"/>
              <a:t>Consistência</a:t>
            </a:r>
          </a:p>
          <a:p>
            <a:pPr lvl="1"/>
            <a:r>
              <a:rPr lang="pt-BR" dirty="0" smtClean="0"/>
              <a:t>Independência</a:t>
            </a:r>
          </a:p>
          <a:p>
            <a:pPr lvl="1"/>
            <a:r>
              <a:rPr lang="pt-BR" dirty="0" smtClean="0"/>
              <a:t>Durabilidade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Propriedades ACID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5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447103" cy="418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Propriedades ACID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Atomicidade</a:t>
            </a:r>
          </a:p>
          <a:p>
            <a:pPr marL="457200" lvl="1" indent="0">
              <a:buNone/>
            </a:pPr>
            <a:r>
              <a:rPr lang="pt-BR" dirty="0" smtClean="0"/>
              <a:t>Toda transação deve ocorrer em sua totalidade ou então deve ser desfeita.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Propriedades ACID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49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447103" cy="418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Propriedades ACID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Consistência</a:t>
            </a:r>
          </a:p>
          <a:p>
            <a:pPr marL="457200" lvl="1" indent="0">
              <a:buNone/>
            </a:pPr>
            <a:r>
              <a:rPr lang="pt-BR" dirty="0" smtClean="0"/>
              <a:t>O banco de dados deve ser levado de um estado consistente para outro estado consistente. Ele pode permanecer em um estado inconsistente durante a transação, porém deve retornar ao estado consistente ao finalizar a transação.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Propriedades ACID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6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447103" cy="418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Propriedades ACID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Isolamento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Cada transação é executada como se </a:t>
            </a:r>
            <a:r>
              <a:rPr lang="pt-BR" smtClean="0"/>
              <a:t>fosse </a:t>
            </a:r>
            <a:r>
              <a:rPr lang="pt-BR" smtClean="0"/>
              <a:t>independente </a:t>
            </a:r>
            <a:r>
              <a:rPr lang="pt-BR" dirty="0" smtClean="0"/>
              <a:t>dentro do banco de dados.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Propriedades ACID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1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447103" cy="418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Propriedades ACID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Durabilidade</a:t>
            </a:r>
          </a:p>
          <a:p>
            <a:pPr marL="457200" lvl="1" indent="0">
              <a:buNone/>
            </a:pPr>
            <a:r>
              <a:rPr lang="pt-BR" dirty="0" smtClean="0"/>
              <a:t>Deve garantir a persistência dos dados. A manipulação dos dados ocorre em diversas camadas do banco de dados e elas devem ser persistidas de forma a garantir que não </a:t>
            </a:r>
            <a:r>
              <a:rPr lang="pt-BR" smtClean="0"/>
              <a:t>sejam desfeitas.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Propriedades ACID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9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542925" algn="just">
              <a:buNone/>
            </a:pPr>
            <a:r>
              <a:rPr lang="pt-BR" dirty="0"/>
              <a:t>O objetivo principal da utilização de um banco de dados é a possibilidade de armazenamento dos dados de forma coerente, lógica e precisa. </a:t>
            </a:r>
            <a:endParaRPr lang="pt-BR" dirty="0" smtClean="0"/>
          </a:p>
          <a:p>
            <a:pPr marL="0" indent="542925" algn="just">
              <a:buNone/>
            </a:pPr>
            <a:endParaRPr lang="pt-BR" dirty="0"/>
          </a:p>
          <a:p>
            <a:pPr marL="0" indent="542925" algn="just">
              <a:buNone/>
            </a:pPr>
            <a:r>
              <a:rPr lang="pt-BR" dirty="0" smtClean="0"/>
              <a:t>Na </a:t>
            </a:r>
            <a:r>
              <a:rPr lang="pt-BR" dirty="0"/>
              <a:t>grande maioria das aplicações comerciais e, sobretudo nas aplicações do tipo </a:t>
            </a:r>
            <a:r>
              <a:rPr lang="pt-BR" i="1" dirty="0"/>
              <a:t>OLTP</a:t>
            </a:r>
            <a:r>
              <a:rPr lang="pt-BR" dirty="0"/>
              <a:t> (</a:t>
            </a:r>
            <a:r>
              <a:rPr lang="pt-BR" i="1" dirty="0" err="1"/>
              <a:t>OnLine</a:t>
            </a:r>
            <a:r>
              <a:rPr lang="pt-BR" i="1" dirty="0"/>
              <a:t> </a:t>
            </a:r>
            <a:r>
              <a:rPr lang="pt-BR" i="1" dirty="0" err="1"/>
              <a:t>Transaction</a:t>
            </a:r>
            <a:r>
              <a:rPr lang="pt-BR" i="1" dirty="0"/>
              <a:t> </a:t>
            </a:r>
            <a:r>
              <a:rPr lang="pt-BR" i="1" dirty="0" err="1"/>
              <a:t>Processing</a:t>
            </a:r>
            <a:r>
              <a:rPr lang="pt-BR" dirty="0"/>
              <a:t>) o </a:t>
            </a:r>
            <a:r>
              <a:rPr lang="pt-BR" b="1" dirty="0"/>
              <a:t>nível de redundância de informação deve ser mantido baixo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1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542925" algn="just">
              <a:buNone/>
            </a:pPr>
            <a:endParaRPr lang="pt-BR" dirty="0" smtClean="0"/>
          </a:p>
          <a:p>
            <a:pPr marL="0" indent="542925" algn="just">
              <a:buNone/>
            </a:pPr>
            <a:r>
              <a:rPr lang="pt-BR" dirty="0" smtClean="0"/>
              <a:t>O </a:t>
            </a:r>
            <a:r>
              <a:rPr lang="pt-BR" dirty="0"/>
              <a:t>armazenamento de informações repetidamente contribui para o uso desnecessário de espaço no banco de dados, bem como para uma carga maior de processamento em atividades de atualização de dados.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3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869E46B10021438C2D5C698A1B068A" ma:contentTypeVersion="0" ma:contentTypeDescription="Crie um novo documento." ma:contentTypeScope="" ma:versionID="049ced7efa0a2fb0a3be1237e78170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5239443d964173079c5ea4d72d88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6FE1C-A085-437A-8AAA-AC5C8E4D104B}"/>
</file>

<file path=customXml/itemProps2.xml><?xml version="1.0" encoding="utf-8"?>
<ds:datastoreItem xmlns:ds="http://schemas.openxmlformats.org/officeDocument/2006/customXml" ds:itemID="{E8E16791-C92B-42C9-A9C7-8094477C7D78}"/>
</file>

<file path=customXml/itemProps3.xml><?xml version="1.0" encoding="utf-8"?>
<ds:datastoreItem xmlns:ds="http://schemas.openxmlformats.org/officeDocument/2006/customXml" ds:itemID="{D6D40963-9CC3-42C5-8824-729F45A4296C}"/>
</file>

<file path=docProps/app.xml><?xml version="1.0" encoding="utf-8"?>
<Properties xmlns="http://schemas.openxmlformats.org/officeDocument/2006/extended-properties" xmlns:vt="http://schemas.openxmlformats.org/officeDocument/2006/docPropsVTypes">
  <Template>Business deal presentation</Template>
  <TotalTime>475</TotalTime>
  <Words>606</Words>
  <Application>Microsoft Office PowerPoint</Application>
  <PresentationFormat>Apresentação na tela (4:3)</PresentationFormat>
  <Paragraphs>72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Arial Narrow</vt:lpstr>
      <vt:lpstr>Calibri</vt:lpstr>
      <vt:lpstr>Georgia</vt:lpstr>
      <vt:lpstr>1_Kontortema</vt:lpstr>
      <vt:lpstr>Disciplina Banco de Dados</vt:lpstr>
      <vt:lpstr>Propriedades ACID</vt:lpstr>
      <vt:lpstr>Propriedades ACID</vt:lpstr>
      <vt:lpstr>Propriedades ACID</vt:lpstr>
      <vt:lpstr>Propriedades ACID</vt:lpstr>
      <vt:lpstr>Propriedades ACID</vt:lpstr>
      <vt:lpstr>Propriedades ACID</vt:lpstr>
      <vt:lpstr>Normalização</vt:lpstr>
      <vt:lpstr>Normalização</vt:lpstr>
      <vt:lpstr>Normalização</vt:lpstr>
      <vt:lpstr>Normalização</vt:lpstr>
      <vt:lpstr>Normalização</vt:lpstr>
      <vt:lpstr>Normalização</vt:lpstr>
      <vt:lpstr>Normalização</vt:lpstr>
      <vt:lpstr>Normalização</vt:lpstr>
      <vt:lpstr>Normalização</vt:lpstr>
      <vt:lpstr>Dúvidas?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Dornel</dc:creator>
  <cp:keywords/>
  <cp:lastModifiedBy>Rodrigo Ramos Dornel</cp:lastModifiedBy>
  <cp:revision>95</cp:revision>
  <dcterms:created xsi:type="dcterms:W3CDTF">2013-04-24T18:02:42Z</dcterms:created>
  <dcterms:modified xsi:type="dcterms:W3CDTF">2014-04-30T12:28:49Z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  <property fmtid="{D5CDD505-2E9C-101B-9397-08002B2CF9AE}" pid="3" name="ContentTypeId">
    <vt:lpwstr>0x01010022869E46B10021438C2D5C698A1B068A</vt:lpwstr>
  </property>
  <property fmtid="{D5CDD505-2E9C-101B-9397-08002B2CF9AE}" pid="4" name="IsMyDocuments">
    <vt:bool>true</vt:bool>
  </property>
</Properties>
</file>