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4"/>
  </p:sldMasterIdLst>
  <p:notesMasterIdLst>
    <p:notesMasterId r:id="rId38"/>
  </p:notesMasterIdLst>
  <p:sldIdLst>
    <p:sldId id="336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84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53" r:id="rId37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5B5B"/>
    <a:srgbClr val="E83618"/>
    <a:srgbClr val="F50736"/>
    <a:srgbClr val="FF3300"/>
    <a:srgbClr val="A20000"/>
    <a:srgbClr val="920000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3" autoAdjust="0"/>
  </p:normalViewPr>
  <p:slideViewPr>
    <p:cSldViewPr snapToGrid="0">
      <p:cViewPr varScale="1">
        <p:scale>
          <a:sx n="86" d="100"/>
          <a:sy n="86" d="100"/>
        </p:scale>
        <p:origin x="1310" y="62"/>
      </p:cViewPr>
      <p:guideLst>
        <p:guide orient="horz" pos="4319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5B34E-10A7-47C1-9DCE-C73DE6A3CE3B}" type="datetimeFigureOut">
              <a:rPr lang="pt-BR" smtClean="0"/>
              <a:t>09/04/2014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F9AEF-AF3D-4F3B-874F-B478A47060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50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95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pt-BR" smtClean="0">
                <a:solidFill>
                  <a:prstClr val="black"/>
                </a:solidFill>
              </a:rPr>
              <a:pPr/>
              <a:t>33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1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DD47EBC-FF46-44CF-BAF4-CE5F44738B6D}" type="datetime1">
              <a:rPr lang="da-DK"/>
              <a:pPr>
                <a:defRPr/>
              </a:pPr>
              <a:t>09-04-2014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E3887C57-64BC-4425-8209-BF6C965DDAE3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4DF397D4-2FD8-4B57-BAF9-3E89A2348D60}" type="datetime1">
              <a:rPr lang="da-DK"/>
              <a:pPr>
                <a:defRPr/>
              </a:pPr>
              <a:t>09-04-2014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89B3901-5957-41E4-BB63-441B494EB0B5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09/04/2014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pt-BR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pt-BR"/>
              <a:t>Clique para editar o estilo do subtítulo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pt-BR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146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m Br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F934E2-BBB6-4D34-BB01-078E9AA25260}" type="datetimeFigureOut">
              <a:pPr/>
              <a:t>09/04/2014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820FCD-5F4C-4989-BE05-0A8208BCBC21}" type="slidenum">
              <a:pPr/>
              <a:t>‹nº›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016026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: Ênfas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09/04/2014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949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Cabeçalho da Se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eaLnBrk="1" latinLnBrk="0" hangingPunct="1">
              <a:defRPr kumimoji="0" lang="pt-BR" sz="3000" b="1" cap="all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pt-BR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12361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pt-BR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09/04/2014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34625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68350"/>
            <a:ext cx="9144000" cy="1235075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6" name="Billede 3" descr="dreamstime_Handshak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34250" y="777875"/>
            <a:ext cx="18097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3"/>
          <p:cNvGrpSpPr/>
          <p:nvPr userDrawn="1"/>
        </p:nvGrpSpPr>
        <p:grpSpPr>
          <a:xfrm>
            <a:off x="0" y="0"/>
            <a:ext cx="9144000" cy="1968500"/>
            <a:chOff x="0" y="0"/>
            <a:chExt cx="9144000" cy="1968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accent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8FB96CD-58AB-49A9-BA92-C08ADA2A606C}" type="datetime1">
              <a:rPr lang="da-DK"/>
              <a:pPr>
                <a:defRPr/>
              </a:pPr>
              <a:t>09-04-2014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CEF220A-DA4D-448D-89BC-A80683699D92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0FE62E8E-340B-484D-9686-7D77C33E5B76}" type="datetime1">
              <a:rPr lang="da-DK"/>
              <a:pPr>
                <a:defRPr/>
              </a:pPr>
              <a:t>09-04-2014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F060FF9-55E2-44B4-8449-7EA3CCF24219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5DE3437E-8BCF-42E5-8D85-5CD3608FA968}" type="datetime1">
              <a:rPr lang="da-DK"/>
              <a:pPr>
                <a:defRPr/>
              </a:pPr>
              <a:t>09-04-2014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265DB8C-E4EE-4019-92BF-2BE6D02FC9B6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0133DF6-E522-4C3B-8E66-0C3132ACFBC9}" type="datetime1">
              <a:rPr lang="da-DK"/>
              <a:pPr>
                <a:defRPr/>
              </a:pPr>
              <a:t>09-04-2014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E4774C3-3163-4889-ADE4-31A8C15C38A1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1C8734A-7CE1-4688-805B-0E6DE19ED0B6}" type="datetime1">
              <a:rPr lang="da-DK"/>
              <a:pPr>
                <a:defRPr/>
              </a:pPr>
              <a:t>09-04-2014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5BB1D8B-CA9D-42C3-B005-8E2D3D0027F5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01EF4ABB-9189-41FA-B1FA-B1A3E89D5EA1}" type="datetime1">
              <a:rPr lang="da-DK"/>
              <a:pPr>
                <a:defRPr/>
              </a:pPr>
              <a:t>09-04-2014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8CD148C0-DDFE-4DC6-8AAA-A0B76B8F1630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4892" y="2346044"/>
            <a:ext cx="45847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0" dirty="0" smtClean="0">
                <a:solidFill>
                  <a:srgbClr val="000000"/>
                </a:solidFill>
                <a:latin typeface="Calibri" pitchFamily="34" charset="0"/>
              </a:rPr>
              <a:t>Disciplina</a:t>
            </a:r>
            <a:r>
              <a:rPr lang="pt-BR" sz="2400" b="0" dirty="0">
                <a:solidFill>
                  <a:srgbClr val="000000"/>
                </a:solidFill>
              </a:rPr>
              <a:t/>
            </a:r>
            <a:br>
              <a:rPr lang="pt-BR" sz="2400" b="0" dirty="0">
                <a:solidFill>
                  <a:srgbClr val="000000"/>
                </a:solidFill>
              </a:rPr>
            </a:br>
            <a:r>
              <a:rPr lang="pt-BR" sz="5600" b="0" dirty="0" smtClean="0">
                <a:solidFill>
                  <a:srgbClr val="000000"/>
                </a:solidFill>
              </a:rPr>
              <a:t>Banco de Dados</a:t>
            </a:r>
            <a:endParaRPr lang="pt-BR" sz="5600" b="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94892" y="6327450"/>
            <a:ext cx="6489700" cy="358774"/>
          </a:xfrm>
        </p:spPr>
        <p:txBody>
          <a:bodyPr>
            <a:normAutofit fontScale="40000" lnSpcReduction="20000"/>
          </a:bodyPr>
          <a:lstStyle/>
          <a:p>
            <a:r>
              <a:rPr lang="pt-BR" dirty="0" smtClean="0">
                <a:solidFill>
                  <a:srgbClr val="000000"/>
                </a:solidFill>
              </a:rPr>
              <a:t>Professor Rodrigo Ramos </a:t>
            </a:r>
            <a:r>
              <a:rPr lang="pt-BR" dirty="0" err="1" smtClean="0">
                <a:solidFill>
                  <a:srgbClr val="000000"/>
                </a:solidFill>
              </a:rPr>
              <a:t>Dornel</a:t>
            </a:r>
            <a:endParaRPr lang="pt-BR" dirty="0" smtClean="0">
              <a:solidFill>
                <a:srgbClr val="000000"/>
              </a:solidFill>
            </a:endParaRPr>
          </a:p>
          <a:p>
            <a:r>
              <a:rPr lang="pt-BR" dirty="0" smtClean="0">
                <a:solidFill>
                  <a:srgbClr val="000000"/>
                </a:solidFill>
              </a:rPr>
              <a:t>Sistemas de Informação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068498"/>
            <a:ext cx="8229600" cy="4057666"/>
          </a:xfrm>
        </p:spPr>
        <p:txBody>
          <a:bodyPr>
            <a:normAutofit/>
          </a:bodyPr>
          <a:lstStyle/>
          <a:p>
            <a:r>
              <a:rPr lang="pt-BR" dirty="0" smtClean="0"/>
              <a:t>Modelo Relacional </a:t>
            </a:r>
            <a:r>
              <a:rPr lang="pt-BR" dirty="0"/>
              <a:t>- </a:t>
            </a:r>
            <a:r>
              <a:rPr lang="pt-BR" dirty="0" smtClean="0"/>
              <a:t>Esquema </a:t>
            </a:r>
            <a:r>
              <a:rPr lang="pt-BR" dirty="0"/>
              <a:t>de banco de </a:t>
            </a:r>
            <a:r>
              <a:rPr lang="pt-BR" dirty="0" smtClean="0"/>
              <a:t>dados: </a:t>
            </a:r>
            <a:r>
              <a:rPr lang="pt-BR" sz="2000" dirty="0"/>
              <a:t>Esquema_agencia = (nome_agencia, cidade_agencia, fundos)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</a:t>
            </a:r>
            <a:r>
              <a:rPr lang="pt-BR" dirty="0"/>
              <a:t>Dados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8" y="3478464"/>
            <a:ext cx="7297446" cy="337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0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199" y="2552700"/>
            <a:ext cx="8331693" cy="402565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Modelo Rede</a:t>
            </a:r>
          </a:p>
          <a:p>
            <a:endParaRPr lang="pt-BR" dirty="0" smtClean="0"/>
          </a:p>
          <a:p>
            <a:pPr algn="just"/>
            <a:r>
              <a:rPr lang="pt-BR" dirty="0"/>
              <a:t>Neste tipo de modelo os dados são representados por um conjunto de registros e os relacionamentos são representados por ligações entre estes registros, a figura dos ponteiros se faz presente neste tipo de modelo.</a:t>
            </a:r>
          </a:p>
          <a:p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Rede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49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12886"/>
            <a:ext cx="8229600" cy="4607510"/>
          </a:xfrm>
        </p:spPr>
        <p:txBody>
          <a:bodyPr>
            <a:normAutofit/>
          </a:bodyPr>
          <a:lstStyle/>
          <a:p>
            <a:r>
              <a:rPr lang="pt-BR" dirty="0" smtClean="0"/>
              <a:t>Modelo Rede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Rede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88" y="2787297"/>
            <a:ext cx="6249268" cy="393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9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48396"/>
            <a:ext cx="8429348" cy="4456590"/>
          </a:xfrm>
        </p:spPr>
        <p:txBody>
          <a:bodyPr>
            <a:normAutofit/>
          </a:bodyPr>
          <a:lstStyle/>
          <a:p>
            <a:r>
              <a:rPr lang="pt-BR" dirty="0" smtClean="0"/>
              <a:t>Modelo Hierarquico</a:t>
            </a:r>
          </a:p>
          <a:p>
            <a:endParaRPr lang="pt-BR" dirty="0" smtClean="0"/>
          </a:p>
          <a:p>
            <a:pPr algn="just"/>
            <a:r>
              <a:rPr lang="pt-BR" dirty="0"/>
              <a:t>Similar ao modelo em rede, apenas com a diferença de que os registros são organizados em árvores hierárquicas, ao invés de gráficos como no modelo em rede.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Hierarquico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86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Hierarquico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Hierarquico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12" y="3497802"/>
            <a:ext cx="8462097" cy="311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5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552700"/>
            <a:ext cx="8464858" cy="411443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Modelo Orientado a Objetos</a:t>
            </a:r>
          </a:p>
          <a:p>
            <a:endParaRPr lang="pt-BR" dirty="0" smtClean="0"/>
          </a:p>
          <a:p>
            <a:r>
              <a:rPr lang="pt-BR" dirty="0"/>
              <a:t>Este modelo surgiu na década de 80 na tentativa de oferecer uma capacidade de armazenamento específica que o modelo relacional não atendia. </a:t>
            </a:r>
            <a:endParaRPr lang="pt-BR" dirty="0" smtClean="0"/>
          </a:p>
          <a:p>
            <a:endParaRPr lang="pt-BR" dirty="0" smtClean="0"/>
          </a:p>
          <a:p>
            <a:r>
              <a:rPr lang="pt-BR" sz="1500" dirty="0"/>
              <a:t>http://www.linhadecodigo.com.br/artigo/2212/cache-um-sgbdoo-com-toda-tecnologia-em-banco-de-dados-orientados-a-objetos.aspx</a:t>
            </a:r>
            <a:endParaRPr lang="pt-BR" sz="1500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0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Modelo Orientado a Objetos</a:t>
            </a:r>
          </a:p>
          <a:p>
            <a:endParaRPr lang="pt-BR" dirty="0" smtClean="0"/>
          </a:p>
          <a:p>
            <a:pPr algn="just"/>
            <a:r>
              <a:rPr lang="pt-BR" dirty="0" smtClean="0"/>
              <a:t>Hoje </a:t>
            </a:r>
            <a:r>
              <a:rPr lang="pt-BR" dirty="0"/>
              <a:t>em dia os armazenamentos de informações de sistemas de informações geográficas e os sistemas CAD são as maiores aplicações deste conceito. Os conceitos de classes, instâncias e métodos são aplicados neste modelo de dados.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4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Orientado a Objetos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Orientado a Objetos</a:t>
            </a:r>
            <a:endParaRPr lang="pt-BR" dirty="0"/>
          </a:p>
        </p:txBody>
      </p:sp>
      <p:pic>
        <p:nvPicPr>
          <p:cNvPr id="6" name="Imagem 10"/>
          <p:cNvPicPr/>
          <p:nvPr/>
        </p:nvPicPr>
        <p:blipFill rotWithShape="1">
          <a:blip r:embed="rId2"/>
          <a:srcRect l="11056" t="26304" r="27150" b="44671"/>
          <a:stretch/>
        </p:blipFill>
        <p:spPr bwMode="auto">
          <a:xfrm>
            <a:off x="457200" y="3364637"/>
            <a:ext cx="8002804" cy="3176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9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Orientado a Objetos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Orientado a Objetos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25535"/>
            <a:ext cx="8316416" cy="101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3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Modelo não Estruturado</a:t>
            </a:r>
          </a:p>
          <a:p>
            <a:endParaRPr lang="pt-BR" dirty="0" smtClean="0"/>
          </a:p>
          <a:p>
            <a:pPr algn="just"/>
            <a:r>
              <a:rPr lang="pt-BR" dirty="0"/>
              <a:t>Dados semi-estruturados: dados heterogêneos e irregulares, auto-descritivos.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/>
              <a:t>Novas aplicações requerem mais flexibilidade de representação e estão constantemente evoluindo o esquema</a:t>
            </a:r>
          </a:p>
          <a:p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</a:t>
            </a:r>
            <a:r>
              <a:rPr lang="pt-BR" smtClean="0"/>
              <a:t>não Estruturado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1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199" y="2552700"/>
            <a:ext cx="8393837" cy="410555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Os dados podem ser armazenados sob vários modelos ao nível lógico de dados: 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modelo </a:t>
            </a:r>
            <a:r>
              <a:rPr lang="pt-BR" dirty="0"/>
              <a:t>relacional, modelo de rede, modelo hierárquico e o modelo orientado a objetos. 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/>
              <a:t>foco deste tópico é apresentar o conceito de banco de dados de acordo com o modelo relacional.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</a:t>
            </a:r>
            <a:r>
              <a:rPr lang="pt-BR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29878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515938"/>
            <a:ext cx="7306076" cy="852488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Dois mundos se juntam na Web</a:t>
            </a:r>
          </a:p>
        </p:txBody>
      </p:sp>
      <p:sp>
        <p:nvSpPr>
          <p:cNvPr id="276483" name="WordArt 3"/>
          <p:cNvSpPr>
            <a:spLocks noChangeArrowheads="1" noChangeShapeType="1" noTextEdit="1"/>
          </p:cNvSpPr>
          <p:nvPr/>
        </p:nvSpPr>
        <p:spPr bwMode="auto">
          <a:xfrm>
            <a:off x="3886200" y="5432425"/>
            <a:ext cx="1371600" cy="533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XML</a:t>
            </a:r>
          </a:p>
        </p:txBody>
      </p:sp>
      <p:grpSp>
        <p:nvGrpSpPr>
          <p:cNvPr id="276484" name="Group 4"/>
          <p:cNvGrpSpPr>
            <a:grpSpLocks/>
          </p:cNvGrpSpPr>
          <p:nvPr/>
        </p:nvGrpSpPr>
        <p:grpSpPr bwMode="auto">
          <a:xfrm>
            <a:off x="481076" y="2497138"/>
            <a:ext cx="2814638" cy="3201987"/>
            <a:chOff x="291" y="1296"/>
            <a:chExt cx="1773" cy="2017"/>
          </a:xfrm>
        </p:grpSpPr>
        <p:sp>
          <p:nvSpPr>
            <p:cNvPr id="276485" name="Text Box 5"/>
            <p:cNvSpPr txBox="1">
              <a:spLocks noChangeArrowheads="1"/>
            </p:cNvSpPr>
            <p:nvPr/>
          </p:nvSpPr>
          <p:spPr bwMode="auto">
            <a:xfrm>
              <a:off x="291" y="1296"/>
              <a:ext cx="14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dirty="0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</a:rPr>
                <a:t>Gestão de documentos</a:t>
              </a:r>
            </a:p>
          </p:txBody>
        </p:sp>
        <p:grpSp>
          <p:nvGrpSpPr>
            <p:cNvPr id="276486" name="Group 6"/>
            <p:cNvGrpSpPr>
              <a:grpSpLocks/>
            </p:cNvGrpSpPr>
            <p:nvPr/>
          </p:nvGrpSpPr>
          <p:grpSpPr bwMode="auto">
            <a:xfrm>
              <a:off x="336" y="1584"/>
              <a:ext cx="1728" cy="1729"/>
              <a:chOff x="96" y="1920"/>
              <a:chExt cx="1728" cy="1729"/>
            </a:xfrm>
          </p:grpSpPr>
          <p:sp>
            <p:nvSpPr>
              <p:cNvPr id="276487" name="Text Box 7"/>
              <p:cNvSpPr txBox="1">
                <a:spLocks noChangeArrowheads="1"/>
              </p:cNvSpPr>
              <p:nvPr/>
            </p:nvSpPr>
            <p:spPr bwMode="auto">
              <a:xfrm>
                <a:off x="528" y="2112"/>
                <a:ext cx="52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FR" dirty="0">
                    <a:solidFill>
                      <a:schemeClr val="bg1">
                        <a:lumMod val="10000"/>
                      </a:schemeClr>
                    </a:solidFill>
                    <a:latin typeface="Times New Roman" pitchFamily="18" charset="0"/>
                  </a:rPr>
                  <a:t>SGML</a:t>
                </a:r>
              </a:p>
            </p:txBody>
          </p:sp>
          <p:sp>
            <p:nvSpPr>
              <p:cNvPr id="276488" name="Text Box 8"/>
              <p:cNvSpPr txBox="1">
                <a:spLocks noChangeArrowheads="1"/>
              </p:cNvSpPr>
              <p:nvPr/>
            </p:nvSpPr>
            <p:spPr bwMode="auto">
              <a:xfrm>
                <a:off x="624" y="2976"/>
                <a:ext cx="6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FR">
                    <a:latin typeface="Times New Roman" pitchFamily="18" charset="0"/>
                  </a:rPr>
                  <a:t>HTML</a:t>
                </a:r>
              </a:p>
            </p:txBody>
          </p:sp>
          <p:sp>
            <p:nvSpPr>
              <p:cNvPr id="276489" name="Text Box 9"/>
              <p:cNvSpPr txBox="1">
                <a:spLocks noChangeArrowheads="1"/>
              </p:cNvSpPr>
              <p:nvPr/>
            </p:nvSpPr>
            <p:spPr bwMode="auto">
              <a:xfrm>
                <a:off x="238" y="2400"/>
                <a:ext cx="98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FR" dirty="0">
                    <a:solidFill>
                      <a:schemeClr val="bg1">
                        <a:lumMod val="10000"/>
                      </a:schemeClr>
                    </a:solidFill>
                    <a:latin typeface="Times New Roman" pitchFamily="18" charset="0"/>
                  </a:rPr>
                  <a:t>Documentação</a:t>
                </a:r>
              </a:p>
              <a:p>
                <a:r>
                  <a:rPr lang="fr-FR" dirty="0">
                    <a:solidFill>
                      <a:schemeClr val="bg1">
                        <a:lumMod val="10000"/>
                      </a:schemeClr>
                    </a:solidFill>
                    <a:latin typeface="Times New Roman" pitchFamily="18" charset="0"/>
                  </a:rPr>
                  <a:t>hipertexto</a:t>
                </a:r>
              </a:p>
            </p:txBody>
          </p:sp>
          <p:sp>
            <p:nvSpPr>
              <p:cNvPr id="276490" name="Oval 10"/>
              <p:cNvSpPr>
                <a:spLocks noChangeArrowheads="1"/>
              </p:cNvSpPr>
              <p:nvPr/>
            </p:nvSpPr>
            <p:spPr bwMode="auto">
              <a:xfrm>
                <a:off x="96" y="1920"/>
                <a:ext cx="1728" cy="17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276491" name="Group 11"/>
          <p:cNvGrpSpPr>
            <a:grpSpLocks/>
          </p:cNvGrpSpPr>
          <p:nvPr/>
        </p:nvGrpSpPr>
        <p:grpSpPr bwMode="auto">
          <a:xfrm>
            <a:off x="4868802" y="2384425"/>
            <a:ext cx="3862387" cy="3048000"/>
            <a:chOff x="3216" y="1392"/>
            <a:chExt cx="2400" cy="1920"/>
          </a:xfrm>
        </p:grpSpPr>
        <p:sp>
          <p:nvSpPr>
            <p:cNvPr id="276492" name="Text Box 12"/>
            <p:cNvSpPr txBox="1">
              <a:spLocks noChangeArrowheads="1"/>
            </p:cNvSpPr>
            <p:nvPr/>
          </p:nvSpPr>
          <p:spPr bwMode="auto">
            <a:xfrm>
              <a:off x="3565" y="1392"/>
              <a:ext cx="10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dirty="0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</a:rPr>
                <a:t>Gestão de dados</a:t>
              </a:r>
            </a:p>
          </p:txBody>
        </p:sp>
        <p:grpSp>
          <p:nvGrpSpPr>
            <p:cNvPr id="276493" name="Group 13"/>
            <p:cNvGrpSpPr>
              <a:grpSpLocks/>
            </p:cNvGrpSpPr>
            <p:nvPr/>
          </p:nvGrpSpPr>
          <p:grpSpPr bwMode="auto">
            <a:xfrm>
              <a:off x="3216" y="1680"/>
              <a:ext cx="2400" cy="1632"/>
              <a:chOff x="2784" y="1632"/>
              <a:chExt cx="2400" cy="1632"/>
            </a:xfrm>
          </p:grpSpPr>
          <p:sp>
            <p:nvSpPr>
              <p:cNvPr id="276494" name="Text Box 14"/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1326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FR" dirty="0">
                    <a:solidFill>
                      <a:schemeClr val="bg1">
                        <a:lumMod val="10000"/>
                      </a:schemeClr>
                    </a:solidFill>
                    <a:latin typeface="Times New Roman" pitchFamily="18" charset="0"/>
                  </a:rPr>
                  <a:t>Bases de </a:t>
                </a:r>
                <a:r>
                  <a:rPr lang="fr-FR" dirty="0" err="1">
                    <a:solidFill>
                      <a:schemeClr val="bg1">
                        <a:lumMod val="10000"/>
                      </a:schemeClr>
                    </a:solidFill>
                    <a:latin typeface="Times New Roman" pitchFamily="18" charset="0"/>
                  </a:rPr>
                  <a:t>dados</a:t>
                </a:r>
                <a:endParaRPr lang="fr-FR" dirty="0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</a:endParaRPr>
              </a:p>
              <a:p>
                <a:r>
                  <a:rPr lang="fr-FR" dirty="0">
                    <a:solidFill>
                      <a:schemeClr val="bg1">
                        <a:lumMod val="10000"/>
                      </a:schemeClr>
                    </a:solidFill>
                    <a:latin typeface="Times New Roman" pitchFamily="18" charset="0"/>
                  </a:rPr>
                  <a:t> </a:t>
                </a:r>
                <a:r>
                  <a:rPr lang="fr-FR" dirty="0" err="1">
                    <a:solidFill>
                      <a:schemeClr val="bg1">
                        <a:lumMod val="10000"/>
                      </a:schemeClr>
                    </a:solidFill>
                    <a:latin typeface="Times New Roman" pitchFamily="18" charset="0"/>
                  </a:rPr>
                  <a:t>estruturados</a:t>
                </a:r>
                <a:endParaRPr lang="fr-FR" dirty="0">
                  <a:solidFill>
                    <a:schemeClr val="bg1">
                      <a:lumMod val="10000"/>
                    </a:schemeClr>
                  </a:solidFill>
                  <a:latin typeface="Times New Roman" pitchFamily="18" charset="0"/>
                </a:endParaRPr>
              </a:p>
              <a:p>
                <a:r>
                  <a:rPr lang="fr-FR" dirty="0">
                    <a:solidFill>
                      <a:schemeClr val="bg1">
                        <a:lumMod val="10000"/>
                      </a:schemeClr>
                    </a:solidFill>
                    <a:latin typeface="Times New Roman" pitchFamily="18" charset="0"/>
                  </a:rPr>
                  <a:t>(</a:t>
                </a:r>
                <a:r>
                  <a:rPr lang="fr-FR" dirty="0" err="1">
                    <a:solidFill>
                      <a:schemeClr val="bg1">
                        <a:lumMod val="10000"/>
                      </a:schemeClr>
                    </a:solidFill>
                    <a:latin typeface="Times New Roman" pitchFamily="18" charset="0"/>
                  </a:rPr>
                  <a:t>relacionais</a:t>
                </a:r>
                <a:r>
                  <a:rPr lang="fr-FR" dirty="0">
                    <a:solidFill>
                      <a:schemeClr val="bg1">
                        <a:lumMod val="10000"/>
                      </a:schemeClr>
                    </a:solidFill>
                    <a:latin typeface="Times New Roman" pitchFamily="18" charset="0"/>
                  </a:rPr>
                  <a:t> e </a:t>
                </a:r>
                <a:r>
                  <a:rPr lang="fr-FR" dirty="0" err="1">
                    <a:solidFill>
                      <a:schemeClr val="bg1">
                        <a:lumMod val="10000"/>
                      </a:schemeClr>
                    </a:solidFill>
                    <a:latin typeface="Times New Roman" pitchFamily="18" charset="0"/>
                  </a:rPr>
                  <a:t>objeto</a:t>
                </a:r>
                <a:r>
                  <a:rPr lang="fr-FR" dirty="0">
                    <a:solidFill>
                      <a:schemeClr val="bg1">
                        <a:lumMod val="10000"/>
                      </a:schemeClr>
                    </a:solidFill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276495" name="Text Box 15"/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1449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FR">
                    <a:latin typeface="Times New Roman" pitchFamily="18" charset="0"/>
                  </a:rPr>
                  <a:t>Bases de dados </a:t>
                </a:r>
              </a:p>
              <a:p>
                <a:r>
                  <a:rPr lang="fr-FR">
                    <a:latin typeface="Times New Roman" pitchFamily="18" charset="0"/>
                  </a:rPr>
                  <a:t>semi-estruturadas</a:t>
                </a:r>
              </a:p>
            </p:txBody>
          </p:sp>
          <p:sp>
            <p:nvSpPr>
              <p:cNvPr id="276496" name="Oval 16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2400" cy="163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673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515938"/>
            <a:ext cx="7306076" cy="852488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Chave e </a:t>
            </a:r>
            <a:r>
              <a:rPr lang="pt-BR" sz="4000" dirty="0" smtClean="0"/>
              <a:t>V</a:t>
            </a:r>
            <a:r>
              <a:rPr lang="fr-FR" sz="4000" dirty="0" smtClean="0"/>
              <a:t>alor</a:t>
            </a:r>
            <a:endParaRPr lang="fr-FR" sz="4000" dirty="0"/>
          </a:p>
        </p:txBody>
      </p:sp>
      <p:pic>
        <p:nvPicPr>
          <p:cNvPr id="1026" name="Picture 2" descr="http://xiaochongzhang.me/blog/wp-content/uploads/2013/05/MapReduce_Work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61" y="2077376"/>
            <a:ext cx="8977739" cy="416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18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BR" dirty="0" smtClean="0"/>
              <a:t>Modelo </a:t>
            </a:r>
            <a:r>
              <a:rPr lang="pt-BR" dirty="0"/>
              <a:t>Entidade </a:t>
            </a:r>
            <a:r>
              <a:rPr lang="pt-BR" dirty="0" smtClean="0"/>
              <a:t>Relacionamento</a:t>
            </a:r>
          </a:p>
          <a:p>
            <a:pPr lvl="0"/>
            <a:endParaRPr lang="pt-BR" b="1" dirty="0"/>
          </a:p>
          <a:p>
            <a:pPr lvl="0" algn="just"/>
            <a:r>
              <a:rPr lang="pt-BR" dirty="0"/>
              <a:t>O Modelo Entidade – Relacionamento (MER) foi concebido com a intenção de oferecer um mecanismo de representação dos ambientes reais para um modelo de dados. </a:t>
            </a:r>
            <a:endParaRPr lang="pt-BR" b="1" dirty="0"/>
          </a:p>
          <a:p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800" y="515937"/>
            <a:ext cx="6382798" cy="913367"/>
          </a:xfrm>
        </p:spPr>
        <p:txBody>
          <a:bodyPr>
            <a:normAutofit/>
          </a:bodyPr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5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BR" dirty="0" smtClean="0"/>
              <a:t>Modelo </a:t>
            </a:r>
            <a:r>
              <a:rPr lang="pt-BR" dirty="0"/>
              <a:t>Entidade </a:t>
            </a:r>
            <a:r>
              <a:rPr lang="pt-BR" dirty="0" smtClean="0"/>
              <a:t>Relacionamento</a:t>
            </a:r>
          </a:p>
          <a:p>
            <a:pPr lvl="0"/>
            <a:endParaRPr lang="pt-BR" b="1" dirty="0"/>
          </a:p>
          <a:p>
            <a:pPr lvl="0" algn="just"/>
            <a:r>
              <a:rPr lang="pt-BR" dirty="0"/>
              <a:t>O Modelo Entidade – Relacionamento (MER) foi concebido com a intenção de oferecer um mecanismo de representação dos ambientes reais para um modelo de dados. </a:t>
            </a:r>
            <a:endParaRPr lang="pt-BR" b="1" dirty="0"/>
          </a:p>
          <a:p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800" y="515937"/>
            <a:ext cx="6116468" cy="80683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59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pt-BR" dirty="0" smtClean="0"/>
              <a:t>Modelo </a:t>
            </a:r>
            <a:r>
              <a:rPr lang="pt-BR" dirty="0"/>
              <a:t>Entidade </a:t>
            </a:r>
            <a:r>
              <a:rPr lang="pt-BR" dirty="0" smtClean="0"/>
              <a:t>Relacionamento</a:t>
            </a:r>
          </a:p>
          <a:p>
            <a:pPr lvl="0"/>
            <a:endParaRPr lang="pt-BR" b="1" dirty="0"/>
          </a:p>
          <a:p>
            <a:pPr lvl="0" algn="just"/>
            <a:r>
              <a:rPr lang="pt-BR" dirty="0"/>
              <a:t>Os objetos do mundo real e os relacionamentos existentes entre eles podem ser representados sob a forma de um banco de dados, utilizando-se dos conceitos do Modelo Entidade – Relacionamento (MER).</a:t>
            </a:r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7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552700"/>
            <a:ext cx="8473736" cy="4203207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pt-BR" b="1" dirty="0" smtClean="0"/>
              <a:t>Conjunto </a:t>
            </a:r>
            <a:r>
              <a:rPr lang="pt-BR" b="1" dirty="0"/>
              <a:t>de Entidades</a:t>
            </a:r>
          </a:p>
          <a:p>
            <a:pPr lvl="0"/>
            <a:endParaRPr lang="pt-BR" dirty="0" smtClean="0"/>
          </a:p>
          <a:p>
            <a:pPr lvl="0" algn="just"/>
            <a:r>
              <a:rPr lang="pt-BR" dirty="0"/>
              <a:t>No Modelo Entidade-Relacionamento, as entidades irão identificar e representar os objetos do mundo real, podem tanto ser concreto como abstratas. </a:t>
            </a:r>
            <a:endParaRPr lang="pt-BR" dirty="0" smtClean="0"/>
          </a:p>
          <a:p>
            <a:pPr lvl="0" algn="just"/>
            <a:r>
              <a:rPr lang="pt-BR" dirty="0" smtClean="0"/>
              <a:t>Um </a:t>
            </a:r>
            <a:r>
              <a:rPr lang="pt-BR" dirty="0"/>
              <a:t>conjunto de entidades é um conjunto que abrange entidades de mesmo tipo que compartilham as mesmas propriedades: os atributos. </a:t>
            </a:r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8"/>
            <a:ext cx="6240755" cy="72693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39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199" y="2552700"/>
            <a:ext cx="8331693" cy="4212084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pt-BR" b="1" dirty="0" smtClean="0"/>
              <a:t>Conjunto </a:t>
            </a:r>
            <a:r>
              <a:rPr lang="pt-BR" b="1" dirty="0"/>
              <a:t>de Entidades</a:t>
            </a:r>
          </a:p>
          <a:p>
            <a:pPr lvl="0" algn="just"/>
            <a:endParaRPr lang="pt-BR" dirty="0" smtClean="0"/>
          </a:p>
          <a:p>
            <a:pPr lvl="0" algn="just"/>
            <a:r>
              <a:rPr lang="pt-BR" dirty="0"/>
              <a:t>Cada objeto que possa ser identificado no mundo real, possui uma série de características próprias que o identificam e o diferenciam com relação aos demais objetos. </a:t>
            </a:r>
            <a:endParaRPr lang="pt-BR" dirty="0" smtClean="0"/>
          </a:p>
          <a:p>
            <a:pPr lvl="0" algn="just"/>
            <a:r>
              <a:rPr lang="pt-BR" dirty="0" smtClean="0"/>
              <a:t>O </a:t>
            </a:r>
            <a:r>
              <a:rPr lang="pt-BR" dirty="0"/>
              <a:t>objeto funcionário pode ter o número de filhos como uma característica, poderá ainda possuir uma matrícula que o identifique, com toda a certeza possui um nome e uma data de nascimento. </a:t>
            </a:r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6462697" cy="700303"/>
          </a:xfrm>
        </p:spPr>
        <p:txBody>
          <a:bodyPr>
            <a:normAutofit/>
          </a:bodyPr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0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552700"/>
            <a:ext cx="8518124" cy="4194329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pt-BR" b="1" dirty="0" smtClean="0"/>
              <a:t>Conjunto </a:t>
            </a:r>
            <a:r>
              <a:rPr lang="pt-BR" b="1" dirty="0"/>
              <a:t>de Entidades</a:t>
            </a:r>
          </a:p>
          <a:p>
            <a:pPr lvl="0"/>
            <a:endParaRPr lang="pt-BR" dirty="0" smtClean="0"/>
          </a:p>
          <a:p>
            <a:pPr lvl="0"/>
            <a:r>
              <a:rPr lang="pt-BR" dirty="0"/>
              <a:t>Todas estas informações que identificam e de certa forma, constroem o objeto, são conhecidas como atributos do objeto. </a:t>
            </a:r>
            <a:endParaRPr lang="pt-BR" dirty="0" smtClean="0"/>
          </a:p>
          <a:p>
            <a:pPr lvl="0"/>
            <a:r>
              <a:rPr lang="pt-BR" dirty="0" smtClean="0"/>
              <a:t>Por </a:t>
            </a:r>
            <a:r>
              <a:rPr lang="pt-BR" dirty="0"/>
              <a:t>consequência, todas as entidades possuem uma série de atributos que oferecem informações sobre o objeto que está representando. Desta forma, podemos pensar em uma entidade como um conjunto de atributos. </a:t>
            </a:r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7474751" cy="789079"/>
          </a:xfrm>
        </p:spPr>
        <p:txBody>
          <a:bodyPr>
            <a:normAutofit/>
          </a:bodyPr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41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552700"/>
            <a:ext cx="8624656" cy="3999020"/>
          </a:xfrm>
        </p:spPr>
        <p:txBody>
          <a:bodyPr>
            <a:normAutofit lnSpcReduction="10000"/>
          </a:bodyPr>
          <a:lstStyle/>
          <a:p>
            <a:pPr lvl="0"/>
            <a:r>
              <a:rPr lang="pt-BR" b="1" dirty="0" smtClean="0"/>
              <a:t>Conjunto </a:t>
            </a:r>
            <a:r>
              <a:rPr lang="pt-BR" b="1" dirty="0"/>
              <a:t>de Entidades</a:t>
            </a:r>
          </a:p>
          <a:p>
            <a:endParaRPr lang="pt-BR" dirty="0" smtClean="0"/>
          </a:p>
          <a:p>
            <a:pPr algn="just"/>
            <a:r>
              <a:rPr lang="pt-BR" dirty="0" smtClean="0"/>
              <a:t>Podemos </a:t>
            </a:r>
            <a:r>
              <a:rPr lang="pt-BR" dirty="0"/>
              <a:t>representar a entidade </a:t>
            </a:r>
            <a:r>
              <a:rPr lang="pt-BR" b="1" dirty="0"/>
              <a:t>funcionário</a:t>
            </a:r>
            <a:r>
              <a:rPr lang="pt-BR" dirty="0"/>
              <a:t> através de uma série de atributos: </a:t>
            </a:r>
          </a:p>
          <a:p>
            <a:pPr algn="just"/>
            <a:r>
              <a:rPr lang="pt-BR" b="1" dirty="0"/>
              <a:t>Funcionário</a:t>
            </a:r>
            <a:r>
              <a:rPr lang="pt-BR" dirty="0"/>
              <a:t> (nome, data de nascimento, matricula, cpf, identidade, sexo, nr filhos, fone, endereço, bairro, cidade, cep) </a:t>
            </a:r>
          </a:p>
          <a:p>
            <a:pPr lvl="0"/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800" y="515938"/>
            <a:ext cx="6755660" cy="762446"/>
          </a:xfrm>
        </p:spPr>
        <p:txBody>
          <a:bodyPr>
            <a:normAutofit/>
          </a:bodyPr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8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Atributos</a:t>
            </a:r>
            <a:endParaRPr lang="pt-BR" b="1" dirty="0"/>
          </a:p>
          <a:p>
            <a:endParaRPr lang="pt-BR" dirty="0" smtClean="0"/>
          </a:p>
          <a:p>
            <a:r>
              <a:rPr lang="pt-BR" b="1" u="sng" dirty="0"/>
              <a:t>Simples: </a:t>
            </a:r>
            <a:r>
              <a:rPr lang="pt-BR" dirty="0"/>
              <a:t>neste grupo estão classificados os atributos que não podem ser divididos. Ex: sexo_funcionário </a:t>
            </a:r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7270565" cy="647037"/>
          </a:xfrm>
        </p:spPr>
        <p:txBody>
          <a:bodyPr>
            <a:normAutofit/>
          </a:bodyPr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07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57274"/>
            <a:ext cx="8518124" cy="459863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Modelo Relacional</a:t>
            </a:r>
          </a:p>
          <a:p>
            <a:endParaRPr lang="pt-BR" dirty="0"/>
          </a:p>
          <a:p>
            <a:pPr algn="just"/>
            <a:r>
              <a:rPr lang="pt-BR" dirty="0"/>
              <a:t>Neste modelo utilizam-se tabelas para a representação dos dados, os relacionamentos entre os dados são também representados por tabelas. 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As </a:t>
            </a:r>
            <a:r>
              <a:rPr lang="pt-BR" dirty="0"/>
              <a:t>tabelas possuem várias colunas (atributos ou campos), e várias linhas para o armazenamento dos registros (tuplas).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</a:t>
            </a:r>
            <a:r>
              <a:rPr lang="pt-BR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20735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552700"/>
            <a:ext cx="8686800" cy="4158818"/>
          </a:xfrm>
        </p:spPr>
        <p:txBody>
          <a:bodyPr>
            <a:normAutofit fontScale="92500"/>
          </a:bodyPr>
          <a:lstStyle/>
          <a:p>
            <a:pPr lvl="0"/>
            <a:r>
              <a:rPr lang="pt-BR" b="1" dirty="0" smtClean="0"/>
              <a:t>Atributos</a:t>
            </a:r>
            <a:endParaRPr lang="pt-BR" b="1" dirty="0"/>
          </a:p>
          <a:p>
            <a:endParaRPr lang="pt-BR" dirty="0" smtClean="0"/>
          </a:p>
          <a:p>
            <a:pPr algn="just"/>
            <a:r>
              <a:rPr lang="pt-BR" b="1" u="sng" dirty="0"/>
              <a:t>Compostos: </a:t>
            </a:r>
            <a:r>
              <a:rPr lang="pt-BR" dirty="0"/>
              <a:t>neste caso os atributos que podem sofrer algum tipo de divisão de forma a serem identificados novos atributos como resultado desta divisão. Ex: endereço_cliente pode ser divido em rua_cliente, nr_cliente, cidade_cliente, cep_cliente. </a:t>
            </a:r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800" y="515938"/>
            <a:ext cx="6107590" cy="6026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1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199" y="2552700"/>
            <a:ext cx="8562513" cy="4238717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pt-BR" b="1" dirty="0" smtClean="0"/>
              <a:t>Atributos</a:t>
            </a:r>
            <a:endParaRPr lang="pt-BR" b="1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• </a:t>
            </a:r>
            <a:r>
              <a:rPr lang="pt-BR" b="1" u="sng" dirty="0"/>
              <a:t>Monovalorados: </a:t>
            </a:r>
            <a:r>
              <a:rPr lang="pt-BR" dirty="0"/>
              <a:t>neste grupo estarão classificados os atributos que aceitam apenas valores simples para uma entidade. Ex: matricula_funcionário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• </a:t>
            </a:r>
            <a:r>
              <a:rPr lang="pt-BR" b="1" u="sng" dirty="0"/>
              <a:t>Multivalorados: </a:t>
            </a:r>
            <a:r>
              <a:rPr lang="pt-BR" dirty="0"/>
              <a:t>neste caso os atributos aceitam um conjunto de valores para cada instância da entidade. Ex: fone_cliente, o cliente pode ter vários números telefônicos, desta forma é possível a atribuição de uma série de valores para um mesmo cliente.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800" y="515938"/>
            <a:ext cx="6489330" cy="771324"/>
          </a:xfrm>
        </p:spPr>
        <p:txBody>
          <a:bodyPr>
            <a:normAutofit/>
          </a:bodyPr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1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BR" b="1" dirty="0" smtClean="0"/>
              <a:t>Atributos</a:t>
            </a:r>
            <a:endParaRPr lang="pt-BR" b="1" dirty="0"/>
          </a:p>
          <a:p>
            <a:pPr marL="0" indent="0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• </a:t>
            </a:r>
            <a:r>
              <a:rPr lang="pt-BR" b="1" u="sng" dirty="0"/>
              <a:t>Nulos: </a:t>
            </a:r>
            <a:r>
              <a:rPr lang="pt-BR" dirty="0"/>
              <a:t>como seria lógico supor, neste caso estarão representados os atributos que aceitam a ocorrência de valores nulos. Ex: email_cliente, nem todos os clientes possuem um endereço eletrônico. </a:t>
            </a:r>
          </a:p>
          <a:p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8"/>
            <a:ext cx="6666883" cy="611526"/>
          </a:xfrm>
        </p:spPr>
        <p:txBody>
          <a:bodyPr>
            <a:normAutofit/>
          </a:bodyPr>
          <a:lstStyle/>
          <a:p>
            <a:r>
              <a:rPr lang="pt-BR" dirty="0" smtClean="0"/>
              <a:t>Modelo Entidade Relacionamento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2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7512" y="2006018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solidFill>
                  <a:prstClr val="white">
                    <a:lumMod val="65000"/>
                  </a:prstClr>
                </a:solidFill>
                <a:latin typeface="Georgia" pitchFamily="18" charset="0"/>
                <a:cs typeface="Arial" pitchFamily="34" charset="0"/>
              </a:rPr>
              <a:t>?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pt-BR" sz="4000" cap="none" dirty="0" smtClean="0">
                <a:solidFill>
                  <a:schemeClr val="bg1"/>
                </a:solidFill>
                <a:ea typeface="+mn-ea"/>
                <a:cs typeface="+mn-cs"/>
              </a:rPr>
              <a:t>Dúvidas?</a:t>
            </a:r>
            <a:r>
              <a:rPr lang="pt-BR" sz="4000" b="0" cap="none" dirty="0" smtClean="0">
                <a:solidFill>
                  <a:schemeClr val="bg1"/>
                </a:solidFill>
                <a:ea typeface="+mn-ea"/>
                <a:cs typeface="+mn-cs"/>
              </a:rPr>
              <a:t> </a:t>
            </a:r>
            <a:r>
              <a:rPr lang="pt-BR" sz="4000" b="0" cap="none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pt-BR" sz="4000" b="0" cap="none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pt-BR" sz="4000" b="0" cap="none" dirty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Arial" pitchFamily="34" charset="0"/>
              </a:rPr>
              <a:t/>
            </a:r>
            <a:br>
              <a:rPr lang="pt-BR" sz="4000" b="0" cap="none" dirty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Arial" pitchFamily="34" charset="0"/>
              </a:rPr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8865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Relacional</a:t>
            </a:r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</a:t>
            </a:r>
            <a:r>
              <a:rPr lang="pt-BR" dirty="0"/>
              <a:t>Dados</a:t>
            </a:r>
          </a:p>
        </p:txBody>
      </p:sp>
      <p:pic>
        <p:nvPicPr>
          <p:cNvPr id="6" name="Imagem 1"/>
          <p:cNvPicPr/>
          <p:nvPr/>
        </p:nvPicPr>
        <p:blipFill rotWithShape="1">
          <a:blip r:embed="rId2"/>
          <a:srcRect l="15307" t="29252" r="12835" b="33560"/>
          <a:stretch/>
        </p:blipFill>
        <p:spPr bwMode="auto">
          <a:xfrm>
            <a:off x="380863" y="3360198"/>
            <a:ext cx="8363272" cy="34978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75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199" y="2552700"/>
            <a:ext cx="8393837" cy="420320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Modelo Relacional - </a:t>
            </a:r>
            <a:r>
              <a:rPr lang="pt-BR" dirty="0"/>
              <a:t>Estrutura dos bancos de dados </a:t>
            </a:r>
            <a:r>
              <a:rPr lang="pt-BR" dirty="0" smtClean="0"/>
              <a:t>relacionais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Um </a:t>
            </a:r>
            <a:r>
              <a:rPr lang="pt-BR" dirty="0"/>
              <a:t>banco de dados relacional estrutura-se basicamente, sobre uma coleção de tabelas. As tabelas que constituem um banco de dados relacional são compostas de colunas e linhas, cada linha da tabela representa um relacionamento entre um conjunto de valores.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</a:t>
            </a:r>
            <a:r>
              <a:rPr lang="pt-BR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308633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57274"/>
            <a:ext cx="8229600" cy="3968889"/>
          </a:xfrm>
        </p:spPr>
        <p:txBody>
          <a:bodyPr>
            <a:normAutofit/>
          </a:bodyPr>
          <a:lstStyle/>
          <a:p>
            <a:r>
              <a:rPr lang="pt-BR" dirty="0" smtClean="0"/>
              <a:t>Modelo Relacional - </a:t>
            </a:r>
            <a:r>
              <a:rPr lang="pt-BR" dirty="0"/>
              <a:t>Estrutura dos bancos de dados </a:t>
            </a:r>
            <a:r>
              <a:rPr lang="pt-BR" dirty="0" smtClean="0"/>
              <a:t>relacionais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</a:t>
            </a:r>
            <a:r>
              <a:rPr lang="pt-BR" dirty="0"/>
              <a:t>Dados</a:t>
            </a:r>
          </a:p>
        </p:txBody>
      </p:sp>
      <p:pic>
        <p:nvPicPr>
          <p:cNvPr id="6" name="Imagem 2"/>
          <p:cNvPicPr/>
          <p:nvPr/>
        </p:nvPicPr>
        <p:blipFill rotWithShape="1">
          <a:blip r:embed="rId2"/>
          <a:srcRect l="20125" t="33560" r="18160" b="19000"/>
          <a:stretch/>
        </p:blipFill>
        <p:spPr bwMode="auto">
          <a:xfrm>
            <a:off x="524385" y="3373514"/>
            <a:ext cx="8280920" cy="34844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362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199" y="2552700"/>
            <a:ext cx="8491491" cy="4185451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Modelo Relacional - </a:t>
            </a:r>
            <a:r>
              <a:rPr lang="pt-BR" dirty="0"/>
              <a:t>Estrutura dos bancos de dados </a:t>
            </a:r>
            <a:r>
              <a:rPr lang="pt-BR" dirty="0" smtClean="0"/>
              <a:t>relacionais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Observando a tabela (relação) anterior, podemos notar que qualquer linha da tabela consiste de uma 3-tupla (v1,v2,v3) onde v1 representa o nome de uma agência, v2 representa um número de conta e v3 um valor de </a:t>
            </a:r>
            <a:r>
              <a:rPr lang="pt-BR" dirty="0" smtClean="0"/>
              <a:t>saldo.</a:t>
            </a:r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</a:t>
            </a:r>
            <a:r>
              <a:rPr lang="pt-BR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37097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552700"/>
            <a:ext cx="8411592" cy="4185451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Modelo Relacional </a:t>
            </a:r>
            <a:r>
              <a:rPr lang="pt-BR" dirty="0"/>
              <a:t>- </a:t>
            </a:r>
            <a:r>
              <a:rPr lang="pt-BR" dirty="0" smtClean="0"/>
              <a:t>Esquema </a:t>
            </a:r>
            <a:r>
              <a:rPr lang="pt-BR" dirty="0"/>
              <a:t>de banco de </a:t>
            </a:r>
            <a:r>
              <a:rPr lang="pt-BR" dirty="0" smtClean="0"/>
              <a:t>dados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O esquema de banco de dados nada mais é que o seu esquema lógico, suas definições de estrutura. Uma instância de banco de dados pode ser imaginada como uma posição do banco de dados em um instante de tempo.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</a:t>
            </a:r>
            <a:r>
              <a:rPr lang="pt-BR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18409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04008"/>
            <a:ext cx="8464858" cy="4572000"/>
          </a:xfrm>
        </p:spPr>
        <p:txBody>
          <a:bodyPr>
            <a:normAutofit/>
          </a:bodyPr>
          <a:lstStyle/>
          <a:p>
            <a:r>
              <a:rPr lang="pt-BR" dirty="0" smtClean="0"/>
              <a:t>Modelo Relacional </a:t>
            </a:r>
            <a:r>
              <a:rPr lang="pt-BR" dirty="0"/>
              <a:t>- </a:t>
            </a:r>
            <a:r>
              <a:rPr lang="pt-BR" dirty="0" smtClean="0"/>
              <a:t>Esquema </a:t>
            </a:r>
            <a:r>
              <a:rPr lang="pt-BR" dirty="0"/>
              <a:t>de banco de </a:t>
            </a:r>
            <a:r>
              <a:rPr lang="pt-BR" dirty="0" smtClean="0"/>
              <a:t>dados</a:t>
            </a:r>
          </a:p>
          <a:p>
            <a:endParaRPr lang="pt-BR" dirty="0" smtClean="0"/>
          </a:p>
          <a:p>
            <a:r>
              <a:rPr lang="pt-BR" dirty="0"/>
              <a:t>Esquema da relação conta :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Esquema_conta </a:t>
            </a:r>
            <a:r>
              <a:rPr lang="pt-BR" dirty="0"/>
              <a:t>= (nome_agencia, numero_conta, </a:t>
            </a:r>
            <a:r>
              <a:rPr lang="pt-BR" dirty="0" smtClean="0"/>
              <a:t>saldo)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</a:t>
            </a:r>
            <a:r>
              <a:rPr lang="pt-BR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42028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79C6E485BA28443969C56984AE8C244" ma:contentTypeVersion="0" ma:contentTypeDescription="Crie um novo documento." ma:contentTypeScope="" ma:versionID="e838aef67c4bebe15d186477184b3c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4b3467546e15db48d69af57fad026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457C2A-13EA-4F41-A58D-C205EDBE3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E16791-C92B-42C9-A9C7-8094477C7D78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D40963-9CC3-42C5-8824-729F45A429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deal presentation</Template>
  <TotalTime>404</TotalTime>
  <Words>1098</Words>
  <Application>Microsoft Office PowerPoint</Application>
  <PresentationFormat>Apresentação na tela (4:3)</PresentationFormat>
  <Paragraphs>142</Paragraphs>
  <Slides>33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1" baseType="lpstr">
      <vt:lpstr>ＭＳ Ｐゴシック</vt:lpstr>
      <vt:lpstr>Arial</vt:lpstr>
      <vt:lpstr>Arial Black</vt:lpstr>
      <vt:lpstr>Arial Narrow</vt:lpstr>
      <vt:lpstr>Calibri</vt:lpstr>
      <vt:lpstr>Georgia</vt:lpstr>
      <vt:lpstr>Times New Roman</vt:lpstr>
      <vt:lpstr>1_Kontortema</vt:lpstr>
      <vt:lpstr>Disciplina Banco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Rede</vt:lpstr>
      <vt:lpstr>Modelo de Rede</vt:lpstr>
      <vt:lpstr>Modelo de Hierarquico</vt:lpstr>
      <vt:lpstr>Modelo de Hierarquico</vt:lpstr>
      <vt:lpstr>Modelo Orientado a Objetos</vt:lpstr>
      <vt:lpstr>Modelo Orientado a Objetos</vt:lpstr>
      <vt:lpstr>Modelo Orientado a Objetos</vt:lpstr>
      <vt:lpstr>Modelo Orientado a Objetos</vt:lpstr>
      <vt:lpstr>Modelo não Estruturado</vt:lpstr>
      <vt:lpstr>Dois mundos se juntam na Web</vt:lpstr>
      <vt:lpstr>Chave e Valor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Modelo Entidade Relacionamento</vt:lpstr>
      <vt:lpstr>Dúvidas?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Dornel</dc:creator>
  <cp:keywords/>
  <cp:lastModifiedBy>Rodrigo Dornel</cp:lastModifiedBy>
  <cp:revision>71</cp:revision>
  <dcterms:created xsi:type="dcterms:W3CDTF">2013-04-24T18:02:42Z</dcterms:created>
  <dcterms:modified xsi:type="dcterms:W3CDTF">2014-04-09T12:10:48Z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  <property fmtid="{D5CDD505-2E9C-101B-9397-08002B2CF9AE}" pid="3" name="ContentTypeId">
    <vt:lpwstr>0x010100079C6E485BA28443969C56984AE8C244</vt:lpwstr>
  </property>
  <property fmtid="{D5CDD505-2E9C-101B-9397-08002B2CF9AE}" pid="4" name="IsMyDocuments">
    <vt:bool>true</vt:bool>
  </property>
</Properties>
</file>