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4"/>
  </p:sldMasterIdLst>
  <p:notesMasterIdLst>
    <p:notesMasterId r:id="rId44"/>
  </p:notesMasterIdLst>
  <p:sldIdLst>
    <p:sldId id="336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7" r:id="rId38"/>
    <p:sldId id="388" r:id="rId39"/>
    <p:sldId id="389" r:id="rId40"/>
    <p:sldId id="390" r:id="rId41"/>
    <p:sldId id="391" r:id="rId42"/>
    <p:sldId id="353" r:id="rId43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5B5B"/>
    <a:srgbClr val="E83618"/>
    <a:srgbClr val="F50736"/>
    <a:srgbClr val="FF3300"/>
    <a:srgbClr val="A20000"/>
    <a:srgbClr val="92000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3" autoAdjust="0"/>
  </p:normalViewPr>
  <p:slideViewPr>
    <p:cSldViewPr snapToGrid="0">
      <p:cViewPr varScale="1">
        <p:scale>
          <a:sx n="86" d="100"/>
          <a:sy n="86" d="100"/>
        </p:scale>
        <p:origin x="1310" y="58"/>
      </p:cViewPr>
      <p:guideLst>
        <p:guide orient="horz" pos="4319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5B34E-10A7-47C1-9DCE-C73DE6A3CE3B}" type="datetimeFigureOut">
              <a:rPr lang="pt-BR" smtClean="0"/>
              <a:t>18/03/2014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F9AEF-AF3D-4F3B-874F-B478A4706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50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95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pt-BR" smtClean="0">
                <a:solidFill>
                  <a:prstClr val="black"/>
                </a:solidFill>
              </a:rPr>
              <a:pPr/>
              <a:t>39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DD47EBC-FF46-44CF-BAF4-CE5F44738B6D}" type="datetime1">
              <a:rPr lang="da-DK"/>
              <a:pPr>
                <a:defRPr/>
              </a:pPr>
              <a:t>18-03-2014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3887C57-64BC-4425-8209-BF6C965DDAE3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4DF397D4-2FD8-4B57-BAF9-3E89A2348D60}" type="datetime1">
              <a:rPr lang="da-DK"/>
              <a:pPr>
                <a:defRPr/>
              </a:pPr>
              <a:t>18-03-2014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89B3901-5957-41E4-BB63-441B494EB0B5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18/03/2014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pt-BR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pt-BR"/>
              <a:t>Clique para editar o estilo do subtítulo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pt-BR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14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m Br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F934E2-BBB6-4D34-BB01-078E9AA25260}" type="datetimeFigureOut">
              <a:pPr/>
              <a:t>18/03/2014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820FCD-5F4C-4989-BE05-0A8208BCBC21}" type="slidenum">
              <a:pPr/>
              <a:t>‹nº›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01602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: Ênfas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18/03/2014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949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eaLnBrk="1" latinLnBrk="0" hangingPunct="1">
              <a:defRPr kumimoji="0" lang="pt-BR" sz="3000" b="1" cap="all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pt-B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12361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pt-BR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18/03/2014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34625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68350"/>
            <a:ext cx="9144000" cy="1235075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6" name="Billede 3" descr="dreamstime_Handshak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34250" y="777875"/>
            <a:ext cx="18097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8FB96CD-58AB-49A9-BA92-C08ADA2A606C}" type="datetime1">
              <a:rPr lang="da-DK"/>
              <a:pPr>
                <a:defRPr/>
              </a:pPr>
              <a:t>18-03-2014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CEF220A-DA4D-448D-89BC-A80683699D92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FE62E8E-340B-484D-9686-7D77C33E5B76}" type="datetime1">
              <a:rPr lang="da-DK"/>
              <a:pPr>
                <a:defRPr/>
              </a:pPr>
              <a:t>18-03-2014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F060FF9-55E2-44B4-8449-7EA3CCF24219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DE3437E-8BCF-42E5-8D85-5CD3608FA968}" type="datetime1">
              <a:rPr lang="da-DK"/>
              <a:pPr>
                <a:defRPr/>
              </a:pPr>
              <a:t>18-03-2014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265DB8C-E4EE-4019-92BF-2BE6D02FC9B6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0133DF6-E522-4C3B-8E66-0C3132ACFBC9}" type="datetime1">
              <a:rPr lang="da-DK"/>
              <a:pPr>
                <a:defRPr/>
              </a:pPr>
              <a:t>18-03-2014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E4774C3-3163-4889-ADE4-31A8C15C38A1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C8734A-7CE1-4688-805B-0E6DE19ED0B6}" type="datetime1">
              <a:rPr lang="da-DK"/>
              <a:pPr>
                <a:defRPr/>
              </a:pPr>
              <a:t>18-03-2014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5BB1D8B-CA9D-42C3-B005-8E2D3D0027F5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1EF4ABB-9189-41FA-B1FA-B1A3E89D5EA1}" type="datetime1">
              <a:rPr lang="da-DK"/>
              <a:pPr>
                <a:defRPr/>
              </a:pPr>
              <a:t>18-03-2014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CD148C0-DDFE-4DC6-8AAA-A0B76B8F1630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4892" y="2346044"/>
            <a:ext cx="45847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0" dirty="0" smtClean="0">
                <a:solidFill>
                  <a:srgbClr val="000000"/>
                </a:solidFill>
                <a:latin typeface="Calibri" pitchFamily="34" charset="0"/>
              </a:rPr>
              <a:t>Disciplina</a:t>
            </a:r>
            <a:r>
              <a:rPr lang="pt-BR" sz="2400" b="0" dirty="0">
                <a:solidFill>
                  <a:srgbClr val="000000"/>
                </a:solidFill>
              </a:rPr>
              <a:t/>
            </a:r>
            <a:br>
              <a:rPr lang="pt-BR" sz="2400" b="0" dirty="0">
                <a:solidFill>
                  <a:srgbClr val="000000"/>
                </a:solidFill>
              </a:rPr>
            </a:br>
            <a:r>
              <a:rPr lang="pt-BR" sz="5600" b="0" dirty="0" smtClean="0">
                <a:solidFill>
                  <a:srgbClr val="000000"/>
                </a:solidFill>
              </a:rPr>
              <a:t>Banco de Dados</a:t>
            </a:r>
            <a:endParaRPr lang="pt-BR" sz="5600" b="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94892" y="6327450"/>
            <a:ext cx="6489700" cy="358774"/>
          </a:xfrm>
        </p:spPr>
        <p:txBody>
          <a:bodyPr>
            <a:normAutofit fontScale="40000" lnSpcReduction="20000"/>
          </a:bodyPr>
          <a:lstStyle/>
          <a:p>
            <a:r>
              <a:rPr lang="pt-BR" dirty="0" smtClean="0">
                <a:solidFill>
                  <a:srgbClr val="000000"/>
                </a:solidFill>
              </a:rPr>
              <a:t>Professor Rodrigo Ramos </a:t>
            </a:r>
            <a:r>
              <a:rPr lang="pt-BR" dirty="0" err="1" smtClean="0">
                <a:solidFill>
                  <a:srgbClr val="000000"/>
                </a:solidFill>
              </a:rPr>
              <a:t>Dornel</a:t>
            </a:r>
            <a:endParaRPr lang="pt-BR" dirty="0" smtClean="0">
              <a:solidFill>
                <a:srgbClr val="000000"/>
              </a:solidFill>
            </a:endParaRPr>
          </a:p>
          <a:p>
            <a:r>
              <a:rPr lang="pt-BR" dirty="0" smtClean="0">
                <a:solidFill>
                  <a:srgbClr val="000000"/>
                </a:solidFill>
              </a:rPr>
              <a:t>Sistemas de Informação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b="1" u="sng" dirty="0" err="1" smtClean="0"/>
              <a:t>Monovalorados</a:t>
            </a:r>
            <a:r>
              <a:rPr lang="pt-BR" b="1" u="sng" dirty="0" smtClean="0"/>
              <a:t>: </a:t>
            </a:r>
            <a:r>
              <a:rPr lang="pt-BR" dirty="0" smtClean="0"/>
              <a:t>neste </a:t>
            </a:r>
            <a:r>
              <a:rPr lang="pt-BR" dirty="0"/>
              <a:t>grupo estarão classificados os atributos que aceitam apenas valores simples para uma entidade.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err="1" smtClean="0"/>
              <a:t>Ex</a:t>
            </a:r>
            <a:r>
              <a:rPr lang="pt-BR" dirty="0"/>
              <a:t>: </a:t>
            </a:r>
            <a:r>
              <a:rPr lang="pt-BR" dirty="0" err="1"/>
              <a:t>matricula_funcionário</a:t>
            </a:r>
            <a:r>
              <a:rPr lang="pt-BR" dirty="0"/>
              <a:t>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1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b="1" u="sng" dirty="0"/>
              <a:t>Multivalorados: </a:t>
            </a:r>
            <a:r>
              <a:rPr lang="pt-BR" dirty="0"/>
              <a:t>neste caso os atributos aceitam um conjunto de valores para cada instância da entidade. </a:t>
            </a:r>
            <a:endParaRPr lang="pt-BR" dirty="0" smtClean="0"/>
          </a:p>
          <a:p>
            <a:pPr algn="just"/>
            <a:r>
              <a:rPr lang="pt-BR" dirty="0" err="1" smtClean="0"/>
              <a:t>Ex</a:t>
            </a:r>
            <a:r>
              <a:rPr lang="pt-BR" dirty="0"/>
              <a:t>: </a:t>
            </a:r>
            <a:r>
              <a:rPr lang="pt-BR" dirty="0" err="1"/>
              <a:t>fone_cliente</a:t>
            </a:r>
            <a:r>
              <a:rPr lang="pt-BR" dirty="0"/>
              <a:t>, o cliente pode ter vários números telefônicos, desta forma é possível a atribuição de uma série de valores para um mesmo cliente.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2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b="1" u="sng" dirty="0"/>
              <a:t>Nulos: </a:t>
            </a:r>
            <a:r>
              <a:rPr lang="pt-BR" dirty="0"/>
              <a:t>como seria lógico supor, neste caso estarão representados os atributos que aceitam a ocorrência de valores nulos. </a:t>
            </a:r>
            <a:endParaRPr lang="pt-BR" dirty="0" smtClean="0"/>
          </a:p>
          <a:p>
            <a:pPr algn="just"/>
            <a:r>
              <a:rPr lang="pt-BR" dirty="0" err="1" smtClean="0"/>
              <a:t>Ex</a:t>
            </a:r>
            <a:r>
              <a:rPr lang="pt-BR" dirty="0"/>
              <a:t>: </a:t>
            </a:r>
            <a:r>
              <a:rPr lang="pt-BR" dirty="0" err="1"/>
              <a:t>email_cliente</a:t>
            </a:r>
            <a:r>
              <a:rPr lang="pt-BR" dirty="0"/>
              <a:t>, nem todos os clientes possuem um endereço eletrônico.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As entidades podem ser classificadas em </a:t>
            </a:r>
            <a:r>
              <a:rPr lang="pt-BR" b="1" dirty="0"/>
              <a:t>regulares </a:t>
            </a:r>
            <a:r>
              <a:rPr lang="pt-BR" dirty="0"/>
              <a:t>e </a:t>
            </a:r>
            <a:r>
              <a:rPr lang="pt-BR" b="1" dirty="0"/>
              <a:t>fracas. 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1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As entidades fracas são aquelas que dependem de outra entidade para a sua própria existência. Podemos imaginar uma entidade chamada </a:t>
            </a:r>
            <a:r>
              <a:rPr lang="pt-BR" b="1" dirty="0"/>
              <a:t>dependentes </a:t>
            </a:r>
            <a:r>
              <a:rPr lang="pt-BR" dirty="0"/>
              <a:t>totalmente dependente da entidade </a:t>
            </a:r>
            <a:r>
              <a:rPr lang="pt-BR" b="1" dirty="0"/>
              <a:t>funcionários</a:t>
            </a:r>
            <a:r>
              <a:rPr lang="pt-BR" dirty="0"/>
              <a:t>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7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Desta forma, a entidade </a:t>
            </a:r>
            <a:r>
              <a:rPr lang="pt-BR" b="1" dirty="0"/>
              <a:t>dependentes </a:t>
            </a:r>
            <a:r>
              <a:rPr lang="pt-BR" dirty="0"/>
              <a:t>é considerada uma entidade fraca, pois necessita que a entidade </a:t>
            </a:r>
            <a:r>
              <a:rPr lang="pt-BR" b="1" dirty="0"/>
              <a:t>funcionários </a:t>
            </a:r>
            <a:r>
              <a:rPr lang="pt-BR" dirty="0"/>
              <a:t>exista para que possa ser </a:t>
            </a:r>
            <a:r>
              <a:rPr lang="pt-BR" dirty="0" smtClean="0"/>
              <a:t>representada.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2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O </a:t>
            </a:r>
            <a:r>
              <a:rPr lang="pt-BR" b="1" dirty="0"/>
              <a:t>relacionamento </a:t>
            </a:r>
            <a:r>
              <a:rPr lang="pt-BR" dirty="0"/>
              <a:t>pode ser entendido como uma associação entre entidades, no MER iremos identificar e representar um relacionamento através de uma entidade.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9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Utilizando as entidades </a:t>
            </a:r>
            <a:r>
              <a:rPr lang="pt-BR" b="1" dirty="0"/>
              <a:t>funcionários </a:t>
            </a:r>
            <a:r>
              <a:rPr lang="pt-BR" dirty="0"/>
              <a:t>e </a:t>
            </a:r>
            <a:r>
              <a:rPr lang="pt-BR" b="1" dirty="0"/>
              <a:t>dependentes, </a:t>
            </a:r>
            <a:r>
              <a:rPr lang="pt-BR" dirty="0"/>
              <a:t>poderíamos pensar em uma associação entre estas duas entidades de tal forma a representar o vínculo existente entre os funcionários e os seus dependentes.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6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Desta maneira estaremos trabalhando com uma nova entidade chamada </a:t>
            </a:r>
            <a:r>
              <a:rPr lang="pt-BR" b="1" dirty="0" err="1"/>
              <a:t>func_depen</a:t>
            </a:r>
            <a:r>
              <a:rPr lang="pt-BR" b="1" dirty="0"/>
              <a:t>, </a:t>
            </a:r>
            <a:r>
              <a:rPr lang="pt-BR" dirty="0"/>
              <a:t>que irá representar a associação e o relacionamento existentes entre as entidades </a:t>
            </a:r>
            <a:r>
              <a:rPr lang="pt-BR" b="1" dirty="0"/>
              <a:t>funcionários </a:t>
            </a:r>
            <a:r>
              <a:rPr lang="pt-BR" dirty="0"/>
              <a:t>e </a:t>
            </a:r>
            <a:r>
              <a:rPr lang="pt-BR" b="1" dirty="0"/>
              <a:t>dependentes. 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As entidades que estão envolvidas em um relacionamento são denominadas de </a:t>
            </a:r>
            <a:r>
              <a:rPr lang="pt-BR" b="1" dirty="0"/>
              <a:t>participantes </a:t>
            </a:r>
            <a:r>
              <a:rPr lang="pt-BR" dirty="0"/>
              <a:t>do relacionamento, o número de participantes do relacionamento é denominado de </a:t>
            </a:r>
            <a:r>
              <a:rPr lang="pt-BR" b="1" dirty="0"/>
              <a:t>grau </a:t>
            </a:r>
            <a:r>
              <a:rPr lang="pt-BR" dirty="0"/>
              <a:t>do relacionamento.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0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Consiste em uma percepção do mundo real que consiste em uma coleção de objetos básicos, </a:t>
            </a:r>
            <a:r>
              <a:rPr lang="pt-BR" b="1" i="1" dirty="0" smtClean="0"/>
              <a:t>entidades</a:t>
            </a:r>
            <a:r>
              <a:rPr lang="pt-BR" dirty="0" smtClean="0"/>
              <a:t>, e de </a:t>
            </a:r>
            <a:r>
              <a:rPr lang="pt-BR" b="1" i="1" dirty="0" smtClean="0"/>
              <a:t>relações</a:t>
            </a:r>
            <a:r>
              <a:rPr lang="pt-BR" dirty="0" smtClean="0"/>
              <a:t> entre esses objetos.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7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Na maior parte das vezes, os relacionamentos que existirão no modelo relacional serão do tipo binários: envolvendo duas entidades 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b="1" dirty="0" err="1"/>
              <a:t>func_depen</a:t>
            </a:r>
            <a:r>
              <a:rPr lang="pt-BR" b="1" dirty="0"/>
              <a:t> </a:t>
            </a:r>
            <a:r>
              <a:rPr lang="pt-BR" dirty="0"/>
              <a:t>que relaciona o funcionário com o seu dependente).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0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Existem, porém relacionamentos com grau maior do que 2 (binários), poderemos dar um exemplo de relacionamento ternário quando fizermos a representação dos </a:t>
            </a:r>
            <a:r>
              <a:rPr lang="pt-BR" b="1" dirty="0"/>
              <a:t>funcionários</a:t>
            </a:r>
            <a:r>
              <a:rPr lang="pt-BR" dirty="0"/>
              <a:t>, </a:t>
            </a:r>
            <a:r>
              <a:rPr lang="pt-BR" b="1" dirty="0"/>
              <a:t>dependentes</a:t>
            </a:r>
            <a:r>
              <a:rPr lang="pt-BR" dirty="0"/>
              <a:t> e o </a:t>
            </a:r>
            <a:r>
              <a:rPr lang="pt-BR" b="1" dirty="0"/>
              <a:t>plano de saúde </a:t>
            </a:r>
            <a:r>
              <a:rPr lang="pt-BR" dirty="0"/>
              <a:t>relativo a esta dependência.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1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Desta forma teremos neste conjunto de relacionamentos atributos que identificam o funcionário </a:t>
            </a:r>
            <a:r>
              <a:rPr lang="pt-BR" b="1" dirty="0"/>
              <a:t>(código do funcionário), </a:t>
            </a:r>
            <a:r>
              <a:rPr lang="pt-BR" dirty="0"/>
              <a:t>o dependente </a:t>
            </a:r>
            <a:r>
              <a:rPr lang="pt-BR" b="1" dirty="0"/>
              <a:t>(código do dependente) </a:t>
            </a:r>
            <a:r>
              <a:rPr lang="pt-BR" dirty="0"/>
              <a:t>e o plano de saúde </a:t>
            </a:r>
            <a:r>
              <a:rPr lang="pt-BR" b="1" dirty="0"/>
              <a:t>(código do plano)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43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O relacionamento é dito </a:t>
            </a:r>
            <a:r>
              <a:rPr lang="pt-BR" b="1" dirty="0"/>
              <a:t>total </a:t>
            </a:r>
            <a:r>
              <a:rPr lang="pt-BR" dirty="0"/>
              <a:t>se toda a instância de uma entidade participa de pelo menos uma ocorrência do relacionamento. No exemplo anterior pode-se afirmar com clareza que a participação de </a:t>
            </a:r>
            <a:r>
              <a:rPr lang="pt-BR" b="1" dirty="0"/>
              <a:t>dependentes </a:t>
            </a:r>
            <a:r>
              <a:rPr lang="pt-BR" dirty="0"/>
              <a:t>no relacionamento </a:t>
            </a:r>
            <a:r>
              <a:rPr lang="pt-BR" b="1" dirty="0" err="1"/>
              <a:t>func_depen</a:t>
            </a:r>
            <a:r>
              <a:rPr lang="pt-BR" b="1" dirty="0"/>
              <a:t> </a:t>
            </a:r>
            <a:r>
              <a:rPr lang="pt-BR" dirty="0"/>
              <a:t>é </a:t>
            </a:r>
            <a:r>
              <a:rPr lang="pt-BR" b="1" dirty="0"/>
              <a:t>total</a:t>
            </a:r>
            <a:r>
              <a:rPr lang="pt-BR" dirty="0"/>
              <a:t>.</a:t>
            </a:r>
            <a:endParaRPr lang="pt-BR" b="1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8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O mesmo não ocorre em relação à participação de </a:t>
            </a:r>
            <a:r>
              <a:rPr lang="pt-BR" b="1" dirty="0"/>
              <a:t>funcionários, </a:t>
            </a:r>
            <a:r>
              <a:rPr lang="pt-BR" dirty="0"/>
              <a:t>pois não é verdade que todos os funcionários tenham que ter relação com algum dependente, neste caso a participação é dita </a:t>
            </a:r>
            <a:r>
              <a:rPr lang="pt-BR" b="1" dirty="0"/>
              <a:t>parcial.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6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Cardinalidades</a:t>
            </a:r>
          </a:p>
          <a:p>
            <a:endParaRPr lang="pt-BR" dirty="0" smtClean="0"/>
          </a:p>
          <a:p>
            <a:pPr algn="just"/>
            <a:r>
              <a:rPr lang="pt-BR" dirty="0"/>
              <a:t>A cardinalidade informa o número de ocorrências de entidades às quais uma entidade pode estar associada através de um relacionamento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3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Cardinalidades</a:t>
            </a:r>
          </a:p>
          <a:p>
            <a:endParaRPr lang="pt-BR" dirty="0" smtClean="0"/>
          </a:p>
          <a:p>
            <a:pPr algn="just"/>
            <a:r>
              <a:rPr lang="pt-BR" b="1" u="sng" dirty="0"/>
              <a:t>Um para um: </a:t>
            </a:r>
            <a:r>
              <a:rPr lang="pt-BR" dirty="0"/>
              <a:t>uma ocorrência de </a:t>
            </a:r>
            <a:r>
              <a:rPr lang="pt-BR" b="1" dirty="0"/>
              <a:t>A </a:t>
            </a:r>
            <a:r>
              <a:rPr lang="pt-BR" dirty="0"/>
              <a:t>estará associada a apenas uma única ocorrência de </a:t>
            </a:r>
            <a:r>
              <a:rPr lang="pt-BR" b="1" dirty="0"/>
              <a:t>B, </a:t>
            </a:r>
            <a:r>
              <a:rPr lang="pt-BR" dirty="0"/>
              <a:t>e uma ocorrência de </a:t>
            </a:r>
            <a:r>
              <a:rPr lang="pt-BR" b="1" dirty="0"/>
              <a:t>B </a:t>
            </a:r>
            <a:r>
              <a:rPr lang="pt-BR" dirty="0"/>
              <a:t>estará associada a uma única ocorrência de </a:t>
            </a:r>
            <a:r>
              <a:rPr lang="pt-BR" b="1" dirty="0"/>
              <a:t>A. 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0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Cardinalidades</a:t>
            </a:r>
          </a:p>
          <a:p>
            <a:endParaRPr lang="pt-BR" dirty="0" smtClean="0"/>
          </a:p>
          <a:p>
            <a:pPr algn="just"/>
            <a:r>
              <a:rPr lang="pt-BR" b="1" u="sng" dirty="0"/>
              <a:t>Um para muitos:</a:t>
            </a:r>
            <a:r>
              <a:rPr lang="pt-BR" b="1" dirty="0"/>
              <a:t> </a:t>
            </a:r>
            <a:r>
              <a:rPr lang="pt-BR" dirty="0"/>
              <a:t>uma ocorrência de </a:t>
            </a:r>
            <a:r>
              <a:rPr lang="pt-BR" b="1" dirty="0"/>
              <a:t>A </a:t>
            </a:r>
            <a:r>
              <a:rPr lang="pt-BR" dirty="0"/>
              <a:t>estará associada a várias ocorrências de </a:t>
            </a:r>
            <a:r>
              <a:rPr lang="pt-BR" b="1" dirty="0"/>
              <a:t>B</a:t>
            </a:r>
            <a:r>
              <a:rPr lang="pt-BR" dirty="0"/>
              <a:t>, no entanto, uma ocorrência de </a:t>
            </a:r>
            <a:r>
              <a:rPr lang="pt-BR" b="1" dirty="0"/>
              <a:t>B </a:t>
            </a:r>
            <a:r>
              <a:rPr lang="pt-BR" dirty="0"/>
              <a:t>estará associada a uma única ocorrência de </a:t>
            </a:r>
            <a:r>
              <a:rPr lang="pt-BR" b="1" dirty="0"/>
              <a:t>A. 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5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Cardinalidades</a:t>
            </a:r>
          </a:p>
          <a:p>
            <a:endParaRPr lang="pt-BR" dirty="0" smtClean="0"/>
          </a:p>
          <a:p>
            <a:pPr algn="just"/>
            <a:r>
              <a:rPr lang="pt-BR" b="1" u="sng" dirty="0"/>
              <a:t>Muitos para muitos: </a:t>
            </a:r>
            <a:r>
              <a:rPr lang="pt-BR" dirty="0"/>
              <a:t>uma ocorrência de </a:t>
            </a:r>
            <a:r>
              <a:rPr lang="pt-BR" b="1" dirty="0"/>
              <a:t>A </a:t>
            </a:r>
            <a:r>
              <a:rPr lang="pt-BR" dirty="0"/>
              <a:t>poderá estar associada a muitas ocorrências de </a:t>
            </a:r>
            <a:r>
              <a:rPr lang="pt-BR" b="1" dirty="0"/>
              <a:t>B, </a:t>
            </a:r>
            <a:r>
              <a:rPr lang="pt-BR" dirty="0"/>
              <a:t>da mesma forma, uma ocorrência de </a:t>
            </a:r>
            <a:r>
              <a:rPr lang="pt-BR" b="1" dirty="0"/>
              <a:t>B </a:t>
            </a:r>
            <a:r>
              <a:rPr lang="pt-BR" dirty="0"/>
              <a:t>poderá estar associada a muitas ocorrências de </a:t>
            </a:r>
            <a:r>
              <a:rPr lang="pt-BR" b="1" dirty="0"/>
              <a:t>A . 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2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Cardinalidades (Exemplo)</a:t>
            </a:r>
          </a:p>
          <a:p>
            <a:endParaRPr lang="pt-BR" dirty="0" smtClean="0"/>
          </a:p>
          <a:p>
            <a:pPr algn="just"/>
            <a:r>
              <a:rPr lang="pt-BR" b="1" dirty="0"/>
              <a:t>Um funcionário pode estar vinculado a apenas um departamento: </a:t>
            </a:r>
            <a:r>
              <a:rPr lang="pt-BR" dirty="0"/>
              <a:t>neste caso, para uma ocorrência de funcionário existirá apenas uma ocorrência possível de departamento (</a:t>
            </a:r>
            <a:r>
              <a:rPr lang="pt-BR" b="1" dirty="0"/>
              <a:t>um</a:t>
            </a:r>
            <a:r>
              <a:rPr lang="pt-BR" dirty="0"/>
              <a:t>), entretanto, para uma única ocorrência de departamento poderemos ter várias ocorrências de funcionários (</a:t>
            </a:r>
            <a:r>
              <a:rPr lang="pt-BR" b="1" dirty="0"/>
              <a:t>muitos</a:t>
            </a:r>
            <a:r>
              <a:rPr lang="pt-BR" dirty="0"/>
              <a:t>).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5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Um conjunto de entidades é um conjunto que abrange entidades de mesmo tipo que compartilham as mesmas propriedades: </a:t>
            </a:r>
            <a:r>
              <a:rPr lang="pt-BR" b="1" dirty="0"/>
              <a:t>os </a:t>
            </a:r>
            <a:r>
              <a:rPr lang="pt-BR" b="1" dirty="0" smtClean="0"/>
              <a:t>atributos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7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Cardinalidades (Exemplo)</a:t>
            </a:r>
          </a:p>
          <a:p>
            <a:endParaRPr lang="pt-BR" dirty="0" smtClean="0"/>
          </a:p>
          <a:p>
            <a:pPr algn="just"/>
            <a:r>
              <a:rPr lang="pt-BR" dirty="0"/>
              <a:t>Neste caso a cardinalidade entre funcionários e departamentos é do tipo </a:t>
            </a:r>
            <a:r>
              <a:rPr lang="pt-BR" b="1" dirty="0"/>
              <a:t>muitos para um</a:t>
            </a:r>
            <a:r>
              <a:rPr lang="pt-BR" dirty="0"/>
              <a:t>. Geralmente, neste tipo de associação um atributo da entidade que identifique o lado “</a:t>
            </a:r>
            <a:r>
              <a:rPr lang="pt-BR" b="1" dirty="0"/>
              <a:t>um</a:t>
            </a:r>
            <a:r>
              <a:rPr lang="pt-BR" dirty="0"/>
              <a:t>” da associação é posicionado na entidade que representa o lado “</a:t>
            </a:r>
            <a:r>
              <a:rPr lang="pt-BR" b="1" dirty="0"/>
              <a:t>muitos</a:t>
            </a:r>
            <a:r>
              <a:rPr lang="pt-BR" dirty="0"/>
              <a:t>”.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16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Cardinalidades (Exemplo)</a:t>
            </a:r>
          </a:p>
          <a:p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7899667" cy="270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3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Dependência </a:t>
            </a:r>
            <a:r>
              <a:rPr lang="pt-BR" dirty="0"/>
              <a:t>de Existência </a:t>
            </a:r>
            <a:endParaRPr lang="pt-BR" dirty="0" smtClean="0"/>
          </a:p>
          <a:p>
            <a:endParaRPr lang="pt-BR" dirty="0" smtClean="0"/>
          </a:p>
          <a:p>
            <a:pPr algn="just"/>
            <a:r>
              <a:rPr lang="pt-BR" dirty="0"/>
              <a:t>Vamos supor que para a existência da entidade A, seja necessária a existência da entidade B, neste caso a entidade A será denominada de </a:t>
            </a:r>
            <a:r>
              <a:rPr lang="pt-BR" b="1" dirty="0"/>
              <a:t>entidade subordinada </a:t>
            </a:r>
            <a:r>
              <a:rPr lang="pt-BR" dirty="0"/>
              <a:t>e a entidade B será a </a:t>
            </a:r>
            <a:r>
              <a:rPr lang="pt-BR" b="1" dirty="0"/>
              <a:t>entidade dominante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(</a:t>
            </a:r>
            <a:r>
              <a:rPr lang="pt-BR" dirty="0" err="1" smtClean="0"/>
              <a:t>Cliente,Pessoa</a:t>
            </a:r>
            <a:r>
              <a:rPr lang="pt-BR" dirty="0" smtClean="0"/>
              <a:t>), (</a:t>
            </a:r>
            <a:r>
              <a:rPr lang="pt-BR" dirty="0" err="1" smtClean="0"/>
              <a:t>Seguro,Cliente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9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Chaves</a:t>
            </a:r>
          </a:p>
          <a:p>
            <a:endParaRPr lang="pt-BR" dirty="0" smtClean="0"/>
          </a:p>
          <a:p>
            <a:pPr algn="just"/>
            <a:r>
              <a:rPr lang="pt-BR" dirty="0"/>
              <a:t>As restrições de integridade do tipo </a:t>
            </a:r>
            <a:r>
              <a:rPr lang="pt-BR" b="1" dirty="0"/>
              <a:t>identidade </a:t>
            </a:r>
            <a:r>
              <a:rPr lang="pt-BR" dirty="0"/>
              <a:t>e </a:t>
            </a:r>
            <a:r>
              <a:rPr lang="pt-BR" b="1" dirty="0"/>
              <a:t>referencial </a:t>
            </a:r>
            <a:r>
              <a:rPr lang="pt-BR" dirty="0"/>
              <a:t>são mantidas basicamente pela utilização dos vários tipos de chaves.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32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Chaves </a:t>
            </a:r>
            <a:r>
              <a:rPr lang="pt-BR" dirty="0"/>
              <a:t>Candidatas </a:t>
            </a:r>
            <a:endParaRPr lang="pt-BR" dirty="0" smtClean="0"/>
          </a:p>
          <a:p>
            <a:endParaRPr lang="pt-BR" dirty="0" smtClean="0"/>
          </a:p>
          <a:p>
            <a:pPr algn="just"/>
            <a:r>
              <a:rPr lang="pt-BR" dirty="0"/>
              <a:t>As chaves candidatas são um conjunto de atributos de uma determinada entidade que garantem a identificação única de uma ocorrência daquela entidade.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99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552700"/>
            <a:ext cx="8429348" cy="43053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Chaves </a:t>
            </a:r>
            <a:r>
              <a:rPr lang="pt-BR" dirty="0"/>
              <a:t>Candidatas </a:t>
            </a:r>
            <a:endParaRPr lang="pt-BR" dirty="0" smtClean="0"/>
          </a:p>
          <a:p>
            <a:endParaRPr lang="pt-BR" dirty="0" smtClean="0"/>
          </a:p>
          <a:p>
            <a:pPr algn="just"/>
            <a:r>
              <a:rPr lang="pt-BR" dirty="0"/>
              <a:t>No exemplo utilizado neste material vamos analisar o conjunto de atributos </a:t>
            </a:r>
            <a:r>
              <a:rPr lang="pt-BR" b="1" dirty="0" err="1"/>
              <a:t>cpf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/>
              <a:t>nome </a:t>
            </a:r>
            <a:r>
              <a:rPr lang="pt-BR" dirty="0"/>
              <a:t>da entidade </a:t>
            </a:r>
            <a:r>
              <a:rPr lang="pt-BR" b="1" dirty="0"/>
              <a:t>funcionários</a:t>
            </a:r>
            <a:r>
              <a:rPr lang="pt-BR" dirty="0"/>
              <a:t>, este conjunto (</a:t>
            </a:r>
            <a:r>
              <a:rPr lang="pt-BR" dirty="0" err="1"/>
              <a:t>cpf</a:t>
            </a:r>
            <a:r>
              <a:rPr lang="pt-BR" dirty="0"/>
              <a:t>, nome) não pode ser considerado uma chave candidata, pois apesar de garantir que não existirão duas </a:t>
            </a:r>
            <a:r>
              <a:rPr lang="pt-BR" dirty="0" err="1"/>
              <a:t>tuplas</a:t>
            </a:r>
            <a:r>
              <a:rPr lang="pt-BR" dirty="0"/>
              <a:t> com os mesmos valores daquela combinação (</a:t>
            </a:r>
            <a:r>
              <a:rPr lang="pt-BR" dirty="0" err="1"/>
              <a:t>cpf</a:t>
            </a:r>
            <a:r>
              <a:rPr lang="pt-BR" dirty="0"/>
              <a:t>, nome) – propriedade da unicidade -, um subconjunto (</a:t>
            </a:r>
            <a:r>
              <a:rPr lang="pt-BR" dirty="0" err="1"/>
              <a:t>cpf</a:t>
            </a:r>
            <a:r>
              <a:rPr lang="pt-BR" dirty="0"/>
              <a:t>) da combinação inicial também apresentará a propriedade da unicidade.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8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Chaves </a:t>
            </a:r>
            <a:r>
              <a:rPr lang="pt-BR" dirty="0"/>
              <a:t>Candidatas </a:t>
            </a:r>
            <a:endParaRPr lang="pt-BR" dirty="0" smtClean="0"/>
          </a:p>
          <a:p>
            <a:endParaRPr lang="pt-BR" dirty="0" smtClean="0"/>
          </a:p>
          <a:p>
            <a:pPr algn="just"/>
            <a:r>
              <a:rPr lang="pt-BR" dirty="0"/>
              <a:t>Desta forma esta combinação não atende os dois princípios necessários para a sua classificação como chave candidata. Já o conjunto dos atributos (nome, pai, mãe, </a:t>
            </a:r>
            <a:r>
              <a:rPr lang="pt-BR" dirty="0" err="1"/>
              <a:t>dt_nascimento</a:t>
            </a:r>
            <a:r>
              <a:rPr lang="pt-BR" dirty="0"/>
              <a:t>) poderá ser classificado como chave candidata, pois atende às duas propriedades necessárias.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83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552700"/>
            <a:ext cx="8518124" cy="420320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Chaves Primária</a:t>
            </a:r>
          </a:p>
          <a:p>
            <a:endParaRPr lang="pt-BR" dirty="0" smtClean="0"/>
          </a:p>
          <a:p>
            <a:r>
              <a:rPr lang="pt-BR" dirty="0"/>
              <a:t>A chave primária poderá ser escolhida a partir do conjunto de chaves candidatas possíveis para aquela entidade, da mesma forma que as chaves candidatas representam a identificação exclusiva das </a:t>
            </a:r>
            <a:r>
              <a:rPr lang="pt-BR" dirty="0" err="1"/>
              <a:t>tuplas</a:t>
            </a:r>
            <a:r>
              <a:rPr lang="pt-BR" dirty="0"/>
              <a:t> daquela entidade. É bom lembrar que uma chave primária representa um valor único e NÃO NULO</a:t>
            </a:r>
            <a:r>
              <a:rPr lang="pt-BR" b="1" dirty="0"/>
              <a:t>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1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Chaves Estrangeira</a:t>
            </a:r>
          </a:p>
          <a:p>
            <a:endParaRPr lang="pt-BR" dirty="0" smtClean="0"/>
          </a:p>
          <a:p>
            <a:r>
              <a:rPr lang="pt-BR" dirty="0"/>
              <a:t>Uma chave estrangeira é um conjunto de atributos de uma entidade </a:t>
            </a:r>
            <a:r>
              <a:rPr lang="pt-BR" b="1" dirty="0"/>
              <a:t>E1 </a:t>
            </a:r>
            <a:r>
              <a:rPr lang="pt-BR" dirty="0"/>
              <a:t>cujos valores devem corresponder a valores de alguma chave candidata de outra entidade </a:t>
            </a:r>
            <a:r>
              <a:rPr lang="pt-BR" b="1" dirty="0"/>
              <a:t>E2. 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1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7512" y="2006018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prstClr val="white">
                    <a:lumMod val="65000"/>
                  </a:prstClr>
                </a:solidFill>
                <a:latin typeface="Georgia" pitchFamily="18" charset="0"/>
                <a:cs typeface="Arial" pitchFamily="34" charset="0"/>
              </a:rPr>
              <a:t>?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pt-BR" sz="4000" cap="none" dirty="0" smtClean="0">
                <a:solidFill>
                  <a:schemeClr val="bg1"/>
                </a:solidFill>
                <a:ea typeface="+mn-ea"/>
                <a:cs typeface="+mn-cs"/>
              </a:rPr>
              <a:t>Dúvidas?</a:t>
            </a:r>
            <a:r>
              <a:rPr lang="pt-BR" sz="4000" b="0" cap="none" dirty="0" smtClean="0">
                <a:solidFill>
                  <a:schemeClr val="bg1"/>
                </a:solidFill>
                <a:ea typeface="+mn-ea"/>
                <a:cs typeface="+mn-cs"/>
              </a:rPr>
              <a:t> </a:t>
            </a:r>
            <a:r>
              <a:rPr lang="pt-BR" sz="4000" b="0" cap="none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pt-BR" sz="4000" b="0" cap="none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pt-BR" sz="4000" b="0" cap="none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Arial" pitchFamily="34" charset="0"/>
              </a:rPr>
              <a:t/>
            </a:r>
            <a:br>
              <a:rPr lang="pt-BR" sz="4000" b="0" cap="none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Arial" pitchFamily="34" charset="0"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8865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Cada </a:t>
            </a:r>
            <a:r>
              <a:rPr lang="pt-BR" b="1" dirty="0"/>
              <a:t>objeto</a:t>
            </a:r>
            <a:r>
              <a:rPr lang="pt-BR" dirty="0"/>
              <a:t> que possa ser </a:t>
            </a:r>
            <a:r>
              <a:rPr lang="pt-BR" b="1" dirty="0"/>
              <a:t>identificado</a:t>
            </a:r>
            <a:r>
              <a:rPr lang="pt-BR" dirty="0"/>
              <a:t> no mundo real, possui uma série de </a:t>
            </a:r>
            <a:r>
              <a:rPr lang="pt-BR" b="1" dirty="0"/>
              <a:t>características próprias </a:t>
            </a:r>
            <a:r>
              <a:rPr lang="pt-BR" dirty="0"/>
              <a:t>que o identificam e o diferenciam com relação aos demais objetos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7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Desta forma, podemos pensar em uma </a:t>
            </a:r>
            <a:r>
              <a:rPr lang="pt-BR" b="1" dirty="0"/>
              <a:t>entidade</a:t>
            </a:r>
            <a:r>
              <a:rPr lang="pt-BR" dirty="0"/>
              <a:t> como um </a:t>
            </a:r>
            <a:r>
              <a:rPr lang="pt-BR" b="1" dirty="0"/>
              <a:t>conjunto de atributos</a:t>
            </a:r>
            <a:r>
              <a:rPr lang="pt-BR" dirty="0"/>
              <a:t>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3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dirty="0"/>
              <a:t>É lógico supor que cada atributo possui uma série de </a:t>
            </a:r>
            <a:r>
              <a:rPr lang="pt-BR" b="1" dirty="0"/>
              <a:t>valores possíveis </a:t>
            </a:r>
            <a:r>
              <a:rPr lang="pt-BR" dirty="0"/>
              <a:t>de serem armazenados para aquela característica específica daquele objeto. Esta faixa de valores possíveis de serem armazenados sob aquele atributo é conhecida como </a:t>
            </a:r>
            <a:r>
              <a:rPr lang="pt-BR" b="1" dirty="0"/>
              <a:t>domínio</a:t>
            </a:r>
            <a:r>
              <a:rPr lang="pt-BR" dirty="0"/>
              <a:t>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75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r>
              <a:rPr lang="pt-BR" dirty="0"/>
              <a:t>Podemos representar a entidade </a:t>
            </a:r>
            <a:r>
              <a:rPr lang="pt-BR" b="1" dirty="0"/>
              <a:t>funcionário</a:t>
            </a:r>
            <a:r>
              <a:rPr lang="pt-BR" dirty="0"/>
              <a:t> através de uma série de atributos: </a:t>
            </a:r>
          </a:p>
          <a:p>
            <a:r>
              <a:rPr lang="pt-BR" b="1" dirty="0"/>
              <a:t>Funcionário</a:t>
            </a:r>
            <a:r>
              <a:rPr lang="pt-BR" dirty="0"/>
              <a:t> (nome, data de nascimento, matricula, </a:t>
            </a:r>
            <a:r>
              <a:rPr lang="pt-BR" dirty="0" err="1"/>
              <a:t>cpf</a:t>
            </a:r>
            <a:r>
              <a:rPr lang="pt-BR" dirty="0"/>
              <a:t>, identidade, sexo, </a:t>
            </a:r>
            <a:r>
              <a:rPr lang="pt-BR" dirty="0" err="1"/>
              <a:t>nr</a:t>
            </a:r>
            <a:r>
              <a:rPr lang="pt-BR" dirty="0"/>
              <a:t> filhos, fone, endereço, bairro, cidade, </a:t>
            </a:r>
            <a:r>
              <a:rPr lang="pt-BR" dirty="0" err="1"/>
              <a:t>cep</a:t>
            </a:r>
            <a:r>
              <a:rPr lang="pt-BR" dirty="0"/>
              <a:t>)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7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r>
              <a:rPr lang="pt-BR" b="1" u="sng" dirty="0"/>
              <a:t>Simples: </a:t>
            </a:r>
            <a:r>
              <a:rPr lang="pt-BR" dirty="0"/>
              <a:t>neste grupo estão classificados os atributos que não podem ser divididos. 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Ex</a:t>
            </a:r>
            <a:r>
              <a:rPr lang="pt-BR" dirty="0"/>
              <a:t>: </a:t>
            </a:r>
            <a:r>
              <a:rPr lang="pt-BR" dirty="0" err="1"/>
              <a:t>sexo_funcionário</a:t>
            </a:r>
            <a:r>
              <a:rPr lang="pt-BR" dirty="0"/>
              <a:t>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3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Modelo Entidade - Relacionamento</a:t>
            </a:r>
          </a:p>
          <a:p>
            <a:endParaRPr lang="pt-BR" dirty="0" smtClean="0"/>
          </a:p>
          <a:p>
            <a:pPr algn="just"/>
            <a:r>
              <a:rPr lang="pt-BR" b="1" u="sng" dirty="0"/>
              <a:t>Compostos: </a:t>
            </a:r>
            <a:r>
              <a:rPr lang="pt-BR" dirty="0"/>
              <a:t>neste caso os atributos que podem sofrer algum tipo de divisão de forma a serem identificados novos atributos como resultado desta divisão. </a:t>
            </a:r>
            <a:endParaRPr lang="pt-BR" dirty="0" smtClean="0"/>
          </a:p>
          <a:p>
            <a:r>
              <a:rPr lang="pt-BR" dirty="0" err="1" smtClean="0"/>
              <a:t>Ex</a:t>
            </a:r>
            <a:r>
              <a:rPr lang="pt-BR" dirty="0"/>
              <a:t>: </a:t>
            </a:r>
            <a:r>
              <a:rPr lang="pt-BR" dirty="0" err="1"/>
              <a:t>endereço_cliente</a:t>
            </a:r>
            <a:r>
              <a:rPr lang="pt-BR" dirty="0"/>
              <a:t> pode ser divido em </a:t>
            </a:r>
            <a:r>
              <a:rPr lang="pt-BR" dirty="0" err="1"/>
              <a:t>rua_cliente</a:t>
            </a:r>
            <a:r>
              <a:rPr lang="pt-BR" dirty="0"/>
              <a:t>, </a:t>
            </a:r>
            <a:r>
              <a:rPr lang="pt-BR" dirty="0" err="1"/>
              <a:t>nr_cliente</a:t>
            </a:r>
            <a:r>
              <a:rPr lang="pt-BR" dirty="0"/>
              <a:t>, </a:t>
            </a:r>
            <a:r>
              <a:rPr lang="pt-BR" dirty="0" err="1"/>
              <a:t>cidade_cliente</a:t>
            </a:r>
            <a:r>
              <a:rPr lang="pt-BR" dirty="0"/>
              <a:t>, </a:t>
            </a:r>
            <a:r>
              <a:rPr lang="pt-BR" dirty="0" err="1"/>
              <a:t>cep_cliente</a:t>
            </a:r>
            <a:r>
              <a:rPr lang="pt-BR" dirty="0"/>
              <a:t>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9C6E485BA28443969C56984AE8C244" ma:contentTypeVersion="0" ma:contentTypeDescription="Crie um novo documento." ma:contentTypeScope="" ma:versionID="e838aef67c4bebe15d186477184b3c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4b3467546e15db48d69af57fad026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E16791-C92B-42C9-A9C7-8094477C7D78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D40963-9CC3-42C5-8824-729F45A429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457C2A-13EA-4F41-A58D-C205EDBE3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deal presentation</Template>
  <TotalTime>407</TotalTime>
  <Words>1413</Words>
  <Application>Microsoft Office PowerPoint</Application>
  <PresentationFormat>Apresentação na tela (4:3)</PresentationFormat>
  <Paragraphs>162</Paragraphs>
  <Slides>39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Arial Narrow</vt:lpstr>
      <vt:lpstr>Calibri</vt:lpstr>
      <vt:lpstr>Georgia</vt:lpstr>
      <vt:lpstr>1_Kontortema</vt:lpstr>
      <vt:lpstr>Disciplina Banco de Dados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Dúvidas?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Dornel</dc:creator>
  <cp:keywords/>
  <cp:lastModifiedBy>Rodrigo Ramos Dornel</cp:lastModifiedBy>
  <cp:revision>72</cp:revision>
  <dcterms:created xsi:type="dcterms:W3CDTF">2013-04-24T18:02:42Z</dcterms:created>
  <dcterms:modified xsi:type="dcterms:W3CDTF">2014-03-18T20:27:30Z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  <property fmtid="{D5CDD505-2E9C-101B-9397-08002B2CF9AE}" pid="3" name="ContentTypeId">
    <vt:lpwstr>0x010100079C6E485BA28443969C56984AE8C244</vt:lpwstr>
  </property>
  <property fmtid="{D5CDD505-2E9C-101B-9397-08002B2CF9AE}" pid="4" name="IsMyDocuments">
    <vt:bool>true</vt:bool>
  </property>
</Properties>
</file>